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8" r:id="rId5"/>
    <p:sldId id="259" r:id="rId6"/>
    <p:sldId id="267" r:id="rId7"/>
    <p:sldId id="290" r:id="rId8"/>
    <p:sldId id="291" r:id="rId9"/>
    <p:sldId id="292" r:id="rId10"/>
    <p:sldId id="293" r:id="rId11"/>
    <p:sldId id="294" r:id="rId12"/>
    <p:sldId id="295" r:id="rId13"/>
    <p:sldId id="296" r:id="rId14"/>
    <p:sldId id="297" r:id="rId15"/>
    <p:sldId id="298" r:id="rId16"/>
    <p:sldId id="299" r:id="rId17"/>
    <p:sldId id="300" r:id="rId18"/>
    <p:sldId id="282" r:id="rId19"/>
    <p:sldId id="283" r:id="rId20"/>
    <p:sldId id="284" r:id="rId21"/>
    <p:sldId id="285" r:id="rId22"/>
    <p:sldId id="286" r:id="rId23"/>
    <p:sldId id="287" r:id="rId24"/>
    <p:sldId id="288" r:id="rId25"/>
    <p:sldId id="289" r:id="rId26"/>
    <p:sldId id="301" r:id="rId2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00" autoAdjust="0"/>
  </p:normalViewPr>
  <p:slideViewPr>
    <p:cSldViewPr>
      <p:cViewPr varScale="1">
        <p:scale>
          <a:sx n="74" d="100"/>
          <a:sy n="74" d="100"/>
        </p:scale>
        <p:origin x="1692" y="5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27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CF8E8D6-621C-4CC6-A01C-2DE59458A3DE}" type="datetimeFigureOut">
              <a:rPr lang="en-GB" smtClean="0"/>
              <a:t>02/04/2017</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6A34C13-B47F-47B6-9B3C-98C1AE44E498}" type="slidenum">
              <a:rPr lang="en-GB" smtClean="0"/>
              <a:t>‹#›</a:t>
            </a:fld>
            <a:endParaRPr lang="en-GB"/>
          </a:p>
        </p:txBody>
      </p:sp>
    </p:spTree>
    <p:extLst>
      <p:ext uri="{BB962C8B-B14F-4D97-AF65-F5344CB8AC3E}">
        <p14:creationId xmlns:p14="http://schemas.microsoft.com/office/powerpoint/2010/main" val="295580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58.9 % of respondents classified as ‘clubs’ – broadly reflective of the current overall delivery model for sport and recreation across England.</a:t>
            </a:r>
            <a:endParaRPr lang="en-GB" dirty="0"/>
          </a:p>
          <a:p>
            <a:r>
              <a:rPr lang="en-GB" dirty="0"/>
              <a:t>Rowing</a:t>
            </a:r>
            <a:r>
              <a:rPr lang="en-GB" baseline="0" dirty="0"/>
              <a:t> delivered by over 60% of the responding organisations</a:t>
            </a:r>
          </a:p>
          <a:p>
            <a:r>
              <a:rPr lang="en-GB" baseline="0" dirty="0"/>
              <a:t> - Canoeing/Kayaking (36%), sailing (30%) and power boating (25%) also widely delivered</a:t>
            </a:r>
          </a:p>
          <a:p>
            <a:r>
              <a:rPr lang="en-GB" dirty="0"/>
              <a:t>Beginners/Intermediates are the main</a:t>
            </a:r>
            <a:r>
              <a:rPr lang="en-GB" baseline="0" dirty="0"/>
              <a:t> focus of delivery; but advanced and competitive members also well catered for </a:t>
            </a:r>
            <a:endParaRPr lang="en-GB" dirty="0"/>
          </a:p>
          <a:p>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5</a:t>
            </a:fld>
            <a:endParaRPr lang="en-GB"/>
          </a:p>
        </p:txBody>
      </p:sp>
    </p:spTree>
    <p:extLst>
      <p:ext uri="{BB962C8B-B14F-4D97-AF65-F5344CB8AC3E}">
        <p14:creationId xmlns:p14="http://schemas.microsoft.com/office/powerpoint/2010/main" val="933394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- 29% did not respond</a:t>
            </a:r>
          </a:p>
          <a:p>
            <a:r>
              <a:rPr lang="en-US" sz="1200" kern="1200" dirty="0">
                <a:solidFill>
                  <a:schemeClr val="tx1"/>
                </a:solidFill>
                <a:effectLst/>
                <a:latin typeface="+mn-lt"/>
                <a:ea typeface="+mn-ea"/>
                <a:cs typeface="+mn-cs"/>
              </a:rPr>
              <a:t> - 9%</a:t>
            </a:r>
            <a:r>
              <a:rPr lang="en-US" sz="1200" kern="1200" baseline="0" dirty="0">
                <a:solidFill>
                  <a:schemeClr val="tx1"/>
                </a:solidFill>
                <a:effectLst/>
                <a:latin typeface="+mn-lt"/>
                <a:ea typeface="+mn-ea"/>
                <a:cs typeface="+mn-cs"/>
              </a:rPr>
              <a:t> stated they were not interested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A34C13-B47F-47B6-9B3C-98C1AE44E498}" type="slidenum">
              <a:rPr lang="en-GB" smtClean="0"/>
              <a:t>14</a:t>
            </a:fld>
            <a:endParaRPr lang="en-GB"/>
          </a:p>
        </p:txBody>
      </p:sp>
    </p:spTree>
    <p:extLst>
      <p:ext uri="{BB962C8B-B14F-4D97-AF65-F5344CB8AC3E}">
        <p14:creationId xmlns:p14="http://schemas.microsoft.com/office/powerpoint/2010/main" val="3535033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	Higher proportion of activity centres and charities (low response rate from activity centres)</a:t>
            </a:r>
          </a:p>
          <a:p>
            <a:r>
              <a:rPr lang="en-GB" dirty="0"/>
              <a:t>•	Higher rate of delivery to non-member participants</a:t>
            </a:r>
          </a:p>
          <a:p>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15</a:t>
            </a:fld>
            <a:endParaRPr lang="en-GB"/>
          </a:p>
        </p:txBody>
      </p:sp>
    </p:spTree>
    <p:extLst>
      <p:ext uri="{BB962C8B-B14F-4D97-AF65-F5344CB8AC3E}">
        <p14:creationId xmlns:p14="http://schemas.microsoft.com/office/powerpoint/2010/main" val="1086648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 </a:t>
            </a:r>
            <a:r>
              <a:rPr lang="en-GB" dirty="0"/>
              <a:t>BAME groups found to be of increased importance as a target group</a:t>
            </a:r>
          </a:p>
          <a:p>
            <a:pPr marL="171450" indent="-171450">
              <a:buFont typeface="Arial" panose="020B0604020202020204" pitchFamily="34" charset="0"/>
              <a:buChar char="•"/>
            </a:pPr>
            <a:r>
              <a:rPr lang="en-GB" baseline="0" dirty="0"/>
              <a:t> </a:t>
            </a:r>
            <a:r>
              <a:rPr lang="en-GB" dirty="0"/>
              <a:t>‘Improved river access’ features highly as an area for support</a:t>
            </a:r>
          </a:p>
          <a:p>
            <a:pPr marL="171450" indent="-171450">
              <a:buFont typeface="Arial" panose="020B0604020202020204" pitchFamily="34" charset="0"/>
              <a:buChar char="•"/>
            </a:pPr>
            <a:r>
              <a:rPr lang="en-GB" baseline="0" dirty="0"/>
              <a:t> </a:t>
            </a:r>
            <a:r>
              <a:rPr lang="en-GB" dirty="0"/>
              <a:t>‘Projects/programmes’ considered the best way to increase participation in the area</a:t>
            </a:r>
          </a:p>
          <a:p>
            <a:pPr marL="171450" indent="-171450">
              <a:buFont typeface="Arial" panose="020B0604020202020204" pitchFamily="34" charset="0"/>
              <a:buChar char="•"/>
            </a:pPr>
            <a:r>
              <a:rPr lang="en-GB" baseline="0" dirty="0"/>
              <a:t> </a:t>
            </a:r>
            <a:r>
              <a:rPr lang="en-GB" dirty="0"/>
              <a:t>Traditional membership not considered a key method for increasing participation</a:t>
            </a:r>
          </a:p>
          <a:p>
            <a:pPr marL="171450" indent="-171450">
              <a:buFont typeface="Arial" panose="020B0604020202020204" pitchFamily="34" charset="0"/>
              <a:buChar char="•"/>
            </a:pPr>
            <a:r>
              <a:rPr lang="en-GB" dirty="0"/>
              <a:t> Higher proportion</a:t>
            </a:r>
            <a:r>
              <a:rPr lang="en-GB" baseline="0" dirty="0"/>
              <a:t> of respondents expressed interest in working with PLA to develop sport and PA</a:t>
            </a:r>
            <a:endParaRPr lang="en-GB" dirty="0"/>
          </a:p>
          <a:p>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16</a:t>
            </a:fld>
            <a:endParaRPr lang="en-GB"/>
          </a:p>
        </p:txBody>
      </p:sp>
    </p:spTree>
    <p:extLst>
      <p:ext uri="{BB962C8B-B14F-4D97-AF65-F5344CB8AC3E}">
        <p14:creationId xmlns:p14="http://schemas.microsoft.com/office/powerpoint/2010/main" val="380163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 After clubs, universities and schools make up the majority of delivery bodies</a:t>
            </a:r>
          </a:p>
          <a:p>
            <a:pPr marL="171450" indent="-171450">
              <a:buFont typeface="Arial" panose="020B0604020202020204" pitchFamily="34" charset="0"/>
              <a:buChar char="•"/>
            </a:pPr>
            <a:r>
              <a:rPr lang="en-GB" baseline="0" dirty="0"/>
              <a:t> Rowing has highest participation numbers but lower capacity to increase participation than other sports (16%)</a:t>
            </a:r>
          </a:p>
          <a:p>
            <a:pPr marL="171450" indent="-171450">
              <a:buFont typeface="Arial" panose="020B0604020202020204" pitchFamily="34" charset="0"/>
              <a:buChar char="•"/>
            </a:pPr>
            <a:r>
              <a:rPr lang="en-GB" baseline="0" dirty="0"/>
              <a:t> Participation increasing at a higher rate than other sports</a:t>
            </a:r>
          </a:p>
          <a:p>
            <a:pPr marL="171450" indent="-171450">
              <a:buFont typeface="Arial" panose="020B0604020202020204" pitchFamily="34" charset="0"/>
              <a:buChar char="•"/>
            </a:pPr>
            <a:r>
              <a:rPr lang="en-GB" baseline="0" dirty="0"/>
              <a:t> Low rate of delivery to non-member participants</a:t>
            </a:r>
          </a:p>
          <a:p>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17</a:t>
            </a:fld>
            <a:endParaRPr lang="en-GB"/>
          </a:p>
        </p:txBody>
      </p:sp>
    </p:spTree>
    <p:extLst>
      <p:ext uri="{BB962C8B-B14F-4D97-AF65-F5344CB8AC3E}">
        <p14:creationId xmlns:p14="http://schemas.microsoft.com/office/powerpoint/2010/main" val="134719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 Target group - Women and girls found to be of increased importance as a target group</a:t>
            </a:r>
          </a:p>
          <a:p>
            <a:pPr marL="171450" indent="-171450">
              <a:buFont typeface="Arial" panose="020B0604020202020204" pitchFamily="34" charset="0"/>
              <a:buChar char="•"/>
            </a:pPr>
            <a:r>
              <a:rPr lang="en-GB" baseline="0" dirty="0"/>
              <a:t> NGB support - ‘Facility infrastructure’ and ‘instructor training’ feature highly as areas for support</a:t>
            </a:r>
          </a:p>
          <a:p>
            <a:pPr marL="171450" indent="-171450">
              <a:buFont typeface="Arial" panose="020B0604020202020204" pitchFamily="34" charset="0"/>
              <a:buChar char="•"/>
            </a:pPr>
            <a:r>
              <a:rPr lang="en-GB" baseline="0" dirty="0"/>
              <a:t> Opportunity - ‘Traditional membership’ considered the best way to increase participation </a:t>
            </a:r>
          </a:p>
          <a:p>
            <a:pPr marL="0" indent="0">
              <a:buFont typeface="Arial" panose="020B0604020202020204" pitchFamily="34" charset="0"/>
              <a:buNone/>
            </a:pPr>
            <a:r>
              <a:rPr lang="en-GB" baseline="0" dirty="0"/>
              <a:t>     peak participation</a:t>
            </a:r>
          </a:p>
          <a:p>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18</a:t>
            </a:fld>
            <a:endParaRPr lang="en-GB"/>
          </a:p>
        </p:txBody>
      </p:sp>
    </p:spTree>
    <p:extLst>
      <p:ext uri="{BB962C8B-B14F-4D97-AF65-F5344CB8AC3E}">
        <p14:creationId xmlns:p14="http://schemas.microsoft.com/office/powerpoint/2010/main" val="204238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Activity centres most likely to type of organisation to deliver canoeing/kayaking</a:t>
            </a:r>
          </a:p>
          <a:p>
            <a:pPr marL="171450" indent="-171450">
              <a:buFont typeface="Arial" panose="020B0604020202020204" pitchFamily="34" charset="0"/>
              <a:buChar char="•"/>
            </a:pPr>
            <a:r>
              <a:rPr lang="en-GB" baseline="0" dirty="0"/>
              <a:t>Over half of the delivery organisations deliver multi-sport activities</a:t>
            </a:r>
          </a:p>
          <a:p>
            <a:pPr marL="171450" indent="-171450">
              <a:buFont typeface="Arial" panose="020B0604020202020204" pitchFamily="34" charset="0"/>
              <a:buChar char="•"/>
            </a:pPr>
            <a:r>
              <a:rPr lang="en-GB" baseline="0" dirty="0"/>
              <a:t>High rate of delivery to non-member participants (81%)</a:t>
            </a:r>
          </a:p>
          <a:p>
            <a:pPr marL="171450" indent="-171450">
              <a:buFont typeface="Arial" panose="020B0604020202020204" pitchFamily="34" charset="0"/>
              <a:buChar char="•"/>
            </a:pPr>
            <a:r>
              <a:rPr lang="en-GB" baseline="0" dirty="0"/>
              <a:t>Facility infrastructure and limited equipment seen as key barriers</a:t>
            </a:r>
          </a:p>
          <a:p>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19</a:t>
            </a:fld>
            <a:endParaRPr lang="en-GB"/>
          </a:p>
        </p:txBody>
      </p:sp>
    </p:spTree>
    <p:extLst>
      <p:ext uri="{BB962C8B-B14F-4D97-AF65-F5344CB8AC3E}">
        <p14:creationId xmlns:p14="http://schemas.microsoft.com/office/powerpoint/2010/main" val="3734182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baseline="0" dirty="0"/>
              <a:t> </a:t>
            </a:r>
            <a:r>
              <a:rPr lang="en-US" sz="1200" kern="1200" dirty="0">
                <a:solidFill>
                  <a:schemeClr val="tx1"/>
                </a:solidFill>
                <a:effectLst/>
                <a:latin typeface="+mn-lt"/>
                <a:ea typeface="+mn-ea"/>
                <a:cs typeface="+mn-cs"/>
              </a:rPr>
              <a:t>Young people aged 11-24 found to be highest importance as a target group</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‘Traditional membership’ considered the best way to increase participation (48%)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Closely followed by youth provision (40%)</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20</a:t>
            </a:fld>
            <a:endParaRPr lang="en-GB"/>
          </a:p>
        </p:txBody>
      </p:sp>
    </p:spTree>
    <p:extLst>
      <p:ext uri="{BB962C8B-B14F-4D97-AF65-F5344CB8AC3E}">
        <p14:creationId xmlns:p14="http://schemas.microsoft.com/office/powerpoint/2010/main" val="3377720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Dominated by traditional club delivery</a:t>
            </a:r>
          </a:p>
          <a:p>
            <a:pPr marL="171450" indent="-171450">
              <a:buFont typeface="Arial" panose="020B0604020202020204" pitchFamily="34" charset="0"/>
              <a:buChar char="•"/>
            </a:pPr>
            <a:r>
              <a:rPr lang="en-GB" dirty="0"/>
              <a:t>Limited number of sailing/yachting only clubs, majority of delivery is alongside other sports and activities</a:t>
            </a:r>
          </a:p>
          <a:p>
            <a:pPr marL="171450" indent="-171450">
              <a:buFont typeface="Arial" panose="020B0604020202020204" pitchFamily="34" charset="0"/>
              <a:buChar char="•"/>
            </a:pPr>
            <a:r>
              <a:rPr lang="en-GB" dirty="0"/>
              <a:t>Highest rate of organisations reporting a participation decrease (17%)</a:t>
            </a:r>
          </a:p>
          <a:p>
            <a:pPr marL="171450" indent="-171450">
              <a:buFont typeface="Arial" panose="020B0604020202020204" pitchFamily="34" charset="0"/>
              <a:buChar char="•"/>
            </a:pPr>
            <a:r>
              <a:rPr lang="en-GB" dirty="0"/>
              <a:t>Lack of volunteers seen as a key barrier by 77% of organisations</a:t>
            </a:r>
          </a:p>
        </p:txBody>
      </p:sp>
      <p:sp>
        <p:nvSpPr>
          <p:cNvPr id="4" name="Slide Number Placeholder 3"/>
          <p:cNvSpPr>
            <a:spLocks noGrp="1"/>
          </p:cNvSpPr>
          <p:nvPr>
            <p:ph type="sldNum" sz="quarter" idx="10"/>
          </p:nvPr>
        </p:nvSpPr>
        <p:spPr/>
        <p:txBody>
          <a:bodyPr/>
          <a:lstStyle/>
          <a:p>
            <a:fld id="{D6A34C13-B47F-47B6-9B3C-98C1AE44E498}" type="slidenum">
              <a:rPr lang="en-GB" smtClean="0"/>
              <a:t>21</a:t>
            </a:fld>
            <a:endParaRPr lang="en-GB"/>
          </a:p>
        </p:txBody>
      </p:sp>
    </p:spTree>
    <p:extLst>
      <p:ext uri="{BB962C8B-B14F-4D97-AF65-F5344CB8AC3E}">
        <p14:creationId xmlns:p14="http://schemas.microsoft.com/office/powerpoint/2010/main" val="2809597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Young people aged 11-24 found to be highest importance as a target group (96%)</a:t>
            </a:r>
          </a:p>
          <a:p>
            <a:pPr marL="171450" indent="-171450">
              <a:buFont typeface="Arial" panose="020B0604020202020204" pitchFamily="34" charset="0"/>
              <a:buChar char="•"/>
            </a:pPr>
            <a:r>
              <a:rPr lang="en-GB" dirty="0"/>
              <a:t>‘Traditional membership’ considered the best way to increase participation (52%)</a:t>
            </a:r>
          </a:p>
          <a:p>
            <a:pPr marL="628650" lvl="1" indent="-171450">
              <a:buFont typeface="Arial" panose="020B0604020202020204" pitchFamily="34" charset="0"/>
              <a:buChar char="•"/>
            </a:pPr>
            <a:r>
              <a:rPr lang="en-GB" dirty="0"/>
              <a:t>Closely followed by youth provision (48%)</a:t>
            </a:r>
          </a:p>
          <a:p>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22</a:t>
            </a:fld>
            <a:endParaRPr lang="en-GB"/>
          </a:p>
        </p:txBody>
      </p:sp>
    </p:spTree>
    <p:extLst>
      <p:ext uri="{BB962C8B-B14F-4D97-AF65-F5344CB8AC3E}">
        <p14:creationId xmlns:p14="http://schemas.microsoft.com/office/powerpoint/2010/main" val="2070419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2780BA-5A31-4E19-A4F4-D028D9605B05}" type="slidenum">
              <a:rPr lang="en-GB" smtClean="0"/>
              <a:t>23</a:t>
            </a:fld>
            <a:endParaRPr lang="en-GB"/>
          </a:p>
        </p:txBody>
      </p:sp>
    </p:spTree>
    <p:extLst>
      <p:ext uri="{BB962C8B-B14F-4D97-AF65-F5344CB8AC3E}">
        <p14:creationId xmlns:p14="http://schemas.microsoft.com/office/powerpoint/2010/main" val="266959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6</a:t>
            </a:fld>
            <a:endParaRPr lang="en-GB"/>
          </a:p>
        </p:txBody>
      </p:sp>
    </p:spTree>
    <p:extLst>
      <p:ext uri="{BB962C8B-B14F-4D97-AF65-F5344CB8AC3E}">
        <p14:creationId xmlns:p14="http://schemas.microsoft.com/office/powerpoint/2010/main" val="271439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7</a:t>
            </a:fld>
            <a:endParaRPr lang="en-GB"/>
          </a:p>
        </p:txBody>
      </p:sp>
    </p:spTree>
    <p:extLst>
      <p:ext uri="{BB962C8B-B14F-4D97-AF65-F5344CB8AC3E}">
        <p14:creationId xmlns:p14="http://schemas.microsoft.com/office/powerpoint/2010/main" val="683965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Organised</a:t>
            </a:r>
            <a:r>
              <a:rPr lang="en-US" sz="1200" b="1" u="sng" kern="1200" baseline="0" dirty="0">
                <a:solidFill>
                  <a:schemeClr val="tx1"/>
                </a:solidFill>
                <a:effectLst/>
                <a:latin typeface="+mn-lt"/>
                <a:ea typeface="+mn-ea"/>
                <a:cs typeface="+mn-cs"/>
              </a:rPr>
              <a:t> participation: </a:t>
            </a:r>
            <a:r>
              <a:rPr lang="en-US" sz="1200" kern="1200" baseline="0" dirty="0">
                <a:solidFill>
                  <a:schemeClr val="tx1"/>
                </a:solidFill>
                <a:effectLst/>
                <a:latin typeface="+mn-lt"/>
                <a:ea typeface="+mn-ea"/>
                <a:cs typeface="+mn-cs"/>
              </a:rPr>
              <a:t>participation through a formal structure (e.g. clubs, school, activity centres)</a:t>
            </a:r>
            <a:endParaRPr lang="en-US" sz="1200" kern="1200" dirty="0">
              <a:solidFill>
                <a:schemeClr val="tx1"/>
              </a:solidFill>
              <a:effectLst/>
              <a:latin typeface="+mn-lt"/>
              <a:ea typeface="+mn-ea"/>
              <a:cs typeface="+mn-cs"/>
            </a:endParaRPr>
          </a:p>
          <a:p>
            <a:pPr marL="171450" indent="-171450">
              <a:buFontTx/>
              <a:buChar char="-"/>
            </a:pPr>
            <a:r>
              <a:rPr lang="en-US" sz="1200" kern="1200" baseline="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oes not account for participation in non-responding organisations or un-monitored participation (e.g. individuals etc.). </a:t>
            </a:r>
          </a:p>
          <a:p>
            <a:pPr marL="171450" indent="-171450">
              <a:buFontTx/>
              <a:buChar char="-"/>
            </a:pPr>
            <a:r>
              <a:rPr lang="en-US" sz="1200" kern="1200" dirty="0">
                <a:solidFill>
                  <a:schemeClr val="tx1"/>
                </a:solidFill>
                <a:effectLst/>
                <a:latin typeface="+mn-lt"/>
                <a:ea typeface="+mn-ea"/>
                <a:cs typeface="+mn-cs"/>
              </a:rPr>
              <a:t>Based on combination of self-declared membership and participation in organized</a:t>
            </a:r>
            <a:r>
              <a:rPr lang="en-US" sz="1200" kern="1200" baseline="0" dirty="0">
                <a:solidFill>
                  <a:schemeClr val="tx1"/>
                </a:solidFill>
                <a:effectLst/>
                <a:latin typeface="+mn-lt"/>
                <a:ea typeface="+mn-ea"/>
                <a:cs typeface="+mn-cs"/>
              </a:rPr>
              <a:t> delivery (2 organisations, 3500 participants)</a:t>
            </a:r>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b="1" u="sng" kern="1200" baseline="0" dirty="0">
                <a:solidFill>
                  <a:schemeClr val="tx1"/>
                </a:solidFill>
                <a:effectLst/>
                <a:latin typeface="+mn-lt"/>
                <a:ea typeface="+mn-ea"/>
                <a:cs typeface="+mn-cs"/>
              </a:rPr>
              <a:t>BAME/Disability participation: </a:t>
            </a:r>
            <a:r>
              <a:rPr lang="en-US" sz="1200" kern="1200" baseline="0" dirty="0">
                <a:solidFill>
                  <a:schemeClr val="tx1"/>
                </a:solidFill>
                <a:effectLst/>
                <a:latin typeface="+mn-lt"/>
                <a:ea typeface="+mn-ea"/>
                <a:cs typeface="+mn-cs"/>
              </a:rPr>
              <a:t>Response rate too low to validate results</a:t>
            </a:r>
            <a:endParaRPr lang="en-GB" dirty="0"/>
          </a:p>
        </p:txBody>
      </p:sp>
      <p:sp>
        <p:nvSpPr>
          <p:cNvPr id="4" name="Slide Number Placeholder 3"/>
          <p:cNvSpPr>
            <a:spLocks noGrp="1"/>
          </p:cNvSpPr>
          <p:nvPr>
            <p:ph type="sldNum" sz="quarter" idx="10"/>
          </p:nvPr>
        </p:nvSpPr>
        <p:spPr/>
        <p:txBody>
          <a:bodyPr/>
          <a:lstStyle/>
          <a:p>
            <a:fld id="{D6A34C13-B47F-47B6-9B3C-98C1AE44E498}" type="slidenum">
              <a:rPr lang="en-GB" smtClean="0"/>
              <a:t>8</a:t>
            </a:fld>
            <a:endParaRPr lang="en-GB"/>
          </a:p>
        </p:txBody>
      </p:sp>
    </p:spTree>
    <p:extLst>
      <p:ext uri="{BB962C8B-B14F-4D97-AF65-F5344CB8AC3E}">
        <p14:creationId xmlns:p14="http://schemas.microsoft.com/office/powerpoint/2010/main" val="147895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Unused capacity: </a:t>
            </a:r>
            <a:r>
              <a:rPr lang="en-GB" sz="1200" b="0" u="none" kern="1200" dirty="0">
                <a:solidFill>
                  <a:schemeClr val="tx1"/>
                </a:solidFill>
                <a:effectLst/>
                <a:latin typeface="+mn-lt"/>
                <a:ea typeface="+mn-ea"/>
                <a:cs typeface="+mn-cs"/>
              </a:rPr>
              <a:t>The</a:t>
            </a:r>
            <a:r>
              <a:rPr lang="en-GB" sz="1200" kern="1200" dirty="0">
                <a:solidFill>
                  <a:schemeClr val="tx1"/>
                </a:solidFill>
                <a:effectLst/>
                <a:latin typeface="+mn-lt"/>
                <a:ea typeface="+mn-ea"/>
                <a:cs typeface="+mn-cs"/>
              </a:rPr>
              <a:t> difference between current participation/membership and the maximum capacity for participation stated by the responding organisation</a:t>
            </a:r>
          </a:p>
        </p:txBody>
      </p:sp>
      <p:sp>
        <p:nvSpPr>
          <p:cNvPr id="4" name="Slide Number Placeholder 3"/>
          <p:cNvSpPr>
            <a:spLocks noGrp="1"/>
          </p:cNvSpPr>
          <p:nvPr>
            <p:ph type="sldNum" sz="quarter" idx="10"/>
          </p:nvPr>
        </p:nvSpPr>
        <p:spPr/>
        <p:txBody>
          <a:bodyPr/>
          <a:lstStyle/>
          <a:p>
            <a:fld id="{D6A34C13-B47F-47B6-9B3C-98C1AE44E498}" type="slidenum">
              <a:rPr lang="en-GB" smtClean="0"/>
              <a:t>9</a:t>
            </a:fld>
            <a:endParaRPr lang="en-GB"/>
          </a:p>
        </p:txBody>
      </p:sp>
    </p:spTree>
    <p:extLst>
      <p:ext uri="{BB962C8B-B14F-4D97-AF65-F5344CB8AC3E}">
        <p14:creationId xmlns:p14="http://schemas.microsoft.com/office/powerpoint/2010/main" val="315667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A34C13-B47F-47B6-9B3C-98C1AE44E498}" type="slidenum">
              <a:rPr lang="en-GB" smtClean="0"/>
              <a:t>10</a:t>
            </a:fld>
            <a:endParaRPr lang="en-GB"/>
          </a:p>
        </p:txBody>
      </p:sp>
    </p:spTree>
    <p:extLst>
      <p:ext uri="{BB962C8B-B14F-4D97-AF65-F5344CB8AC3E}">
        <p14:creationId xmlns:p14="http://schemas.microsoft.com/office/powerpoint/2010/main" val="96443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A34C13-B47F-47B6-9B3C-98C1AE44E498}" type="slidenum">
              <a:rPr lang="en-GB" smtClean="0"/>
              <a:t>11</a:t>
            </a:fld>
            <a:endParaRPr lang="en-GB"/>
          </a:p>
        </p:txBody>
      </p:sp>
    </p:spTree>
    <p:extLst>
      <p:ext uri="{BB962C8B-B14F-4D97-AF65-F5344CB8AC3E}">
        <p14:creationId xmlns:p14="http://schemas.microsoft.com/office/powerpoint/2010/main" val="277488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A34C13-B47F-47B6-9B3C-98C1AE44E498}" type="slidenum">
              <a:rPr lang="en-GB" smtClean="0"/>
              <a:t>12</a:t>
            </a:fld>
            <a:endParaRPr lang="en-GB"/>
          </a:p>
        </p:txBody>
      </p:sp>
    </p:spTree>
    <p:extLst>
      <p:ext uri="{BB962C8B-B14F-4D97-AF65-F5344CB8AC3E}">
        <p14:creationId xmlns:p14="http://schemas.microsoft.com/office/powerpoint/2010/main" val="2744458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A34C13-B47F-47B6-9B3C-98C1AE44E498}" type="slidenum">
              <a:rPr lang="en-GB" smtClean="0"/>
              <a:t>13</a:t>
            </a:fld>
            <a:endParaRPr lang="en-GB"/>
          </a:p>
        </p:txBody>
      </p:sp>
    </p:spTree>
    <p:extLst>
      <p:ext uri="{BB962C8B-B14F-4D97-AF65-F5344CB8AC3E}">
        <p14:creationId xmlns:p14="http://schemas.microsoft.com/office/powerpoint/2010/main" val="332555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93332" y="874553"/>
            <a:ext cx="7357335" cy="4114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E3001E"/>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E3001E"/>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E3001E"/>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91363" y="874555"/>
            <a:ext cx="7361273" cy="462280"/>
          </a:xfrm>
          <a:prstGeom prst="rect">
            <a:avLst/>
          </a:prstGeom>
        </p:spPr>
        <p:txBody>
          <a:bodyPr wrap="square" lIns="0" tIns="0" rIns="0" bIns="0">
            <a:spAutoFit/>
          </a:bodyPr>
          <a:lstStyle>
            <a:lvl1pPr>
              <a:defRPr sz="2700" b="1" i="0">
                <a:solidFill>
                  <a:srgbClr val="E3001E"/>
                </a:solidFill>
                <a:latin typeface="Arial Black"/>
                <a:cs typeface="Arial Black"/>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4/2/2017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457200" y="1574187"/>
            <a:ext cx="5659868" cy="1246495"/>
          </a:xfrm>
          <a:prstGeom prst="rect">
            <a:avLst/>
          </a:prstGeom>
        </p:spPr>
        <p:txBody>
          <a:bodyPr vert="horz" wrap="square" lIns="0" tIns="0" rIns="0" bIns="0" rtlCol="0">
            <a:spAutoFit/>
          </a:bodyPr>
          <a:lstStyle/>
          <a:p>
            <a:pPr marL="12700">
              <a:lnSpc>
                <a:spcPct val="100000"/>
              </a:lnSpc>
            </a:pPr>
            <a:r>
              <a:rPr lang="en-GB" sz="2700" b="1" dirty="0">
                <a:solidFill>
                  <a:srgbClr val="E3001E"/>
                </a:solidFill>
                <a:latin typeface="Arial Black"/>
                <a:cs typeface="Arial Black"/>
              </a:rPr>
              <a:t>Analysis of Sport and Recreation</a:t>
            </a:r>
          </a:p>
          <a:p>
            <a:pPr marL="12700">
              <a:lnSpc>
                <a:spcPct val="100000"/>
              </a:lnSpc>
            </a:pPr>
            <a:r>
              <a:rPr lang="en-GB" sz="2700" b="1" dirty="0">
                <a:solidFill>
                  <a:srgbClr val="E3001E"/>
                </a:solidFill>
                <a:latin typeface="Arial Black"/>
                <a:cs typeface="Arial Black"/>
              </a:rPr>
              <a:t>on the Tidal Thames</a:t>
            </a:r>
          </a:p>
        </p:txBody>
      </p:sp>
      <p:sp>
        <p:nvSpPr>
          <p:cNvPr id="4" name="object 4"/>
          <p:cNvSpPr txBox="1"/>
          <p:nvPr/>
        </p:nvSpPr>
        <p:spPr>
          <a:xfrm>
            <a:off x="457200" y="2895600"/>
            <a:ext cx="3317240" cy="215444"/>
          </a:xfrm>
          <a:prstGeom prst="rect">
            <a:avLst/>
          </a:prstGeom>
        </p:spPr>
        <p:txBody>
          <a:bodyPr vert="horz" wrap="square" lIns="0" tIns="0" rIns="0" bIns="0" rtlCol="0">
            <a:spAutoFit/>
          </a:bodyPr>
          <a:lstStyle/>
          <a:p>
            <a:pPr marL="12700" marR="5080" indent="1270">
              <a:lnSpc>
                <a:spcPct val="100000"/>
              </a:lnSpc>
            </a:pPr>
            <a:r>
              <a:rPr lang="en-GB" sz="1400" spc="-5" dirty="0">
                <a:solidFill>
                  <a:srgbClr val="231F20"/>
                </a:solidFill>
                <a:latin typeface="Arial"/>
                <a:cs typeface="Arial"/>
              </a:rPr>
              <a:t>Prepared for Port of London Authority</a:t>
            </a:r>
            <a:endParaRPr sz="1400" dirty="0">
              <a:latin typeface="Arial"/>
              <a:cs typeface="Arial"/>
            </a:endParaRPr>
          </a:p>
        </p:txBody>
      </p:sp>
      <p:sp>
        <p:nvSpPr>
          <p:cNvPr id="5" name="object 4"/>
          <p:cNvSpPr txBox="1"/>
          <p:nvPr/>
        </p:nvSpPr>
        <p:spPr>
          <a:xfrm>
            <a:off x="457200" y="3886200"/>
            <a:ext cx="3317240" cy="369332"/>
          </a:xfrm>
          <a:prstGeom prst="rect">
            <a:avLst/>
          </a:prstGeom>
        </p:spPr>
        <p:txBody>
          <a:bodyPr vert="horz" wrap="square" lIns="0" tIns="0" rIns="0" bIns="0" rtlCol="0">
            <a:spAutoFit/>
          </a:bodyPr>
          <a:lstStyle/>
          <a:p>
            <a:pPr marL="12700" marR="5080" indent="1270">
              <a:lnSpc>
                <a:spcPct val="100000"/>
              </a:lnSpc>
            </a:pPr>
            <a:r>
              <a:rPr lang="en-GB" sz="1200" spc="-5" dirty="0">
                <a:solidFill>
                  <a:srgbClr val="231F20"/>
                </a:solidFill>
                <a:latin typeface="Arial"/>
                <a:cs typeface="Arial"/>
              </a:rPr>
              <a:t>London Sport Insight Team</a:t>
            </a:r>
          </a:p>
          <a:p>
            <a:pPr marL="12700" marR="5080" indent="1270">
              <a:lnSpc>
                <a:spcPct val="100000"/>
              </a:lnSpc>
            </a:pPr>
            <a:r>
              <a:rPr lang="en-GB" sz="1200" spc="-5" dirty="0">
                <a:solidFill>
                  <a:srgbClr val="231F20"/>
                </a:solidFill>
                <a:latin typeface="Arial"/>
                <a:cs typeface="Arial"/>
              </a:rPr>
              <a:t>Tristan.Farron-Mahon@LondonSport.org</a:t>
            </a:r>
            <a:endParaRPr sz="12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32" y="1"/>
            <a:ext cx="9143999" cy="6857999"/>
          </a:xfrm>
          <a:prstGeom prst="rect">
            <a:avLst/>
          </a:prstGeom>
          <a:blipFill>
            <a:blip r:embed="rId3" cstate="print"/>
            <a:stretch>
              <a:fillRect/>
            </a:stretch>
          </a:blipFill>
        </p:spPr>
        <p:txBody>
          <a:bodyPr wrap="square" lIns="0" tIns="0" rIns="0" bIns="0" rtlCol="0"/>
          <a:lstStyle/>
          <a:p>
            <a:endParaRPr dirty="0"/>
          </a:p>
        </p:txBody>
      </p:sp>
      <p:sp>
        <p:nvSpPr>
          <p:cNvPr id="4" name="object 3"/>
          <p:cNvSpPr txBox="1">
            <a:spLocks/>
          </p:cNvSpPr>
          <p:nvPr/>
        </p:nvSpPr>
        <p:spPr>
          <a:xfrm>
            <a:off x="569162" y="381000"/>
            <a:ext cx="662940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Growing Participation (1)</a:t>
            </a:r>
            <a:endParaRPr lang="en-GB" kern="0" dirty="0">
              <a:solidFill>
                <a:srgbClr val="EB1A23"/>
              </a:solidFill>
              <a:latin typeface="Arial Black" panose="020B0A04020102020204" pitchFamily="34" charset="0"/>
            </a:endParaRPr>
          </a:p>
        </p:txBody>
      </p:sp>
      <p:sp>
        <p:nvSpPr>
          <p:cNvPr id="5" name="TextBox 4"/>
          <p:cNvSpPr txBox="1"/>
          <p:nvPr/>
        </p:nvSpPr>
        <p:spPr>
          <a:xfrm>
            <a:off x="561141" y="1295400"/>
            <a:ext cx="7010399" cy="1815882"/>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venirNext LT Pro Medium" panose="020B0603020202020204" pitchFamily="34" charset="0"/>
              </a:rPr>
              <a:t>Financial restrictions (62%), lack of qualified instructors (58%) and lack of volunteers (58%) reported as most restrictive barriers to increasing participation by highest proportion of organisations</a:t>
            </a:r>
          </a:p>
          <a:p>
            <a:pPr marL="285750" indent="-285750">
              <a:buFont typeface="Arial" panose="020B0604020202020204" pitchFamily="34" charset="0"/>
              <a:buChar char="•"/>
            </a:pPr>
            <a:endParaRPr lang="en-GB" sz="1600" dirty="0">
              <a:latin typeface="AvenirNext LT Pro Medium" panose="020B0603020202020204" pitchFamily="34" charset="0"/>
            </a:endParaRPr>
          </a:p>
          <a:p>
            <a:pPr marL="285750" indent="-285750">
              <a:buFont typeface="Arial" panose="020B0604020202020204" pitchFamily="34" charset="0"/>
              <a:buChar char="•"/>
            </a:pPr>
            <a:r>
              <a:rPr lang="en-GB" sz="1600" dirty="0">
                <a:latin typeface="AvenirNext LT Pro Medium" panose="020B0603020202020204" pitchFamily="34" charset="0"/>
              </a:rPr>
              <a:t>Financial support (41%), facility development (37%) and improved river access (32%) reported as areas organisations would most like support from the PLA</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62" y="3533239"/>
            <a:ext cx="8035399" cy="2981509"/>
          </a:xfrm>
          <a:prstGeom prst="rect">
            <a:avLst/>
          </a:prstGeom>
        </p:spPr>
      </p:pic>
    </p:spTree>
    <p:extLst>
      <p:ext uri="{BB962C8B-B14F-4D97-AF65-F5344CB8AC3E}">
        <p14:creationId xmlns:p14="http://schemas.microsoft.com/office/powerpoint/2010/main" val="300919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32" y="1"/>
            <a:ext cx="9143999" cy="6857999"/>
          </a:xfrm>
          <a:prstGeom prst="rect">
            <a:avLst/>
          </a:prstGeom>
          <a:blipFill>
            <a:blip r:embed="rId3" cstate="print"/>
            <a:stretch>
              <a:fillRect/>
            </a:stretch>
          </a:blipFill>
        </p:spPr>
        <p:txBody>
          <a:bodyPr wrap="square" lIns="0" tIns="0" rIns="0" bIns="0" rtlCol="0"/>
          <a:lstStyle/>
          <a:p>
            <a:endParaRPr dirty="0"/>
          </a:p>
        </p:txBody>
      </p:sp>
      <p:sp>
        <p:nvSpPr>
          <p:cNvPr id="4" name="object 3"/>
          <p:cNvSpPr txBox="1">
            <a:spLocks/>
          </p:cNvSpPr>
          <p:nvPr/>
        </p:nvSpPr>
        <p:spPr>
          <a:xfrm>
            <a:off x="569162" y="381000"/>
            <a:ext cx="662940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Growing Participation (2)</a:t>
            </a:r>
            <a:endParaRPr lang="en-GB" kern="0" dirty="0">
              <a:solidFill>
                <a:srgbClr val="EB1A23"/>
              </a:solidFill>
              <a:latin typeface="Arial Black" panose="020B0A04020102020204" pitchFamily="34" charset="0"/>
            </a:endParaRPr>
          </a:p>
        </p:txBody>
      </p:sp>
      <p:sp>
        <p:nvSpPr>
          <p:cNvPr id="5" name="TextBox 4"/>
          <p:cNvSpPr txBox="1"/>
          <p:nvPr/>
        </p:nvSpPr>
        <p:spPr>
          <a:xfrm>
            <a:off x="569162" y="1221556"/>
            <a:ext cx="7010399" cy="1815882"/>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venirNext LT Pro Medium" panose="020B0603020202020204" pitchFamily="34" charset="0"/>
              </a:rPr>
              <a:t>Increasing membership viewed as an effective way to grow participation by 58.8% of respondent organisations</a:t>
            </a:r>
          </a:p>
          <a:p>
            <a:pPr marL="742950" lvl="1" indent="-285750">
              <a:buFont typeface="Arial" panose="020B0604020202020204" pitchFamily="34" charset="0"/>
              <a:buChar char="•"/>
            </a:pPr>
            <a:r>
              <a:rPr lang="en-GB" sz="1600" dirty="0">
                <a:latin typeface="AvenirNext LT Pro Medium" panose="020B0603020202020204" pitchFamily="34" charset="0"/>
              </a:rPr>
              <a:t>Youth provision (43.1%) and events (37.2%) also seen as effective ways to grow participation</a:t>
            </a:r>
          </a:p>
          <a:p>
            <a:pPr marL="285750" indent="-285750">
              <a:buFont typeface="Arial" panose="020B0604020202020204" pitchFamily="34" charset="0"/>
              <a:buChar char="•"/>
            </a:pPr>
            <a:endParaRPr lang="en-GB" sz="1600" dirty="0">
              <a:latin typeface="AvenirNext LT Pro Medium" panose="020B0603020202020204" pitchFamily="34" charset="0"/>
            </a:endParaRPr>
          </a:p>
          <a:p>
            <a:pPr marL="285750" indent="-285750">
              <a:buFont typeface="Arial" panose="020B0604020202020204" pitchFamily="34" charset="0"/>
              <a:buChar char="•"/>
            </a:pPr>
            <a:r>
              <a:rPr lang="en-GB" sz="1600" dirty="0">
                <a:latin typeface="AvenirNext LT Pro Medium" panose="020B0603020202020204" pitchFamily="34" charset="0"/>
              </a:rPr>
              <a:t>Peak participation after 6pm on weekdays and before 2pm on weekends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2562"/>
          <a:stretch/>
        </p:blipFill>
        <p:spPr>
          <a:xfrm>
            <a:off x="569162" y="3118736"/>
            <a:ext cx="7573645" cy="3739264"/>
          </a:xfrm>
          <a:prstGeom prst="rect">
            <a:avLst/>
          </a:prstGeom>
        </p:spPr>
      </p:pic>
    </p:spTree>
    <p:extLst>
      <p:ext uri="{BB962C8B-B14F-4D97-AF65-F5344CB8AC3E}">
        <p14:creationId xmlns:p14="http://schemas.microsoft.com/office/powerpoint/2010/main" val="277149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32" y="1"/>
            <a:ext cx="9143999" cy="6857999"/>
          </a:xfrm>
          <a:prstGeom prst="rect">
            <a:avLst/>
          </a:prstGeom>
          <a:blipFill>
            <a:blip r:embed="rId3" cstate="print"/>
            <a:stretch>
              <a:fillRect/>
            </a:stretch>
          </a:blipFill>
        </p:spPr>
        <p:txBody>
          <a:bodyPr wrap="square" lIns="0" tIns="0" rIns="0" bIns="0" rtlCol="0"/>
          <a:lstStyle/>
          <a:p>
            <a:endParaRPr dirty="0"/>
          </a:p>
        </p:txBody>
      </p:sp>
      <p:sp>
        <p:nvSpPr>
          <p:cNvPr id="4" name="object 3"/>
          <p:cNvSpPr txBox="1">
            <a:spLocks/>
          </p:cNvSpPr>
          <p:nvPr/>
        </p:nvSpPr>
        <p:spPr>
          <a:xfrm>
            <a:off x="569162" y="381000"/>
            <a:ext cx="662940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Target Groups</a:t>
            </a:r>
            <a:endParaRPr lang="en-GB" kern="0" dirty="0">
              <a:solidFill>
                <a:srgbClr val="EB1A23"/>
              </a:solidFill>
              <a:latin typeface="Arial Black" panose="020B0A04020102020204" pitchFamily="34" charset="0"/>
            </a:endParaRPr>
          </a:p>
        </p:txBody>
      </p:sp>
      <p:sp>
        <p:nvSpPr>
          <p:cNvPr id="5" name="TextBox 4"/>
          <p:cNvSpPr txBox="1"/>
          <p:nvPr/>
        </p:nvSpPr>
        <p:spPr>
          <a:xfrm>
            <a:off x="569162" y="1221556"/>
            <a:ext cx="7010399"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venirNext LT Pro Medium" panose="020B0603020202020204" pitchFamily="34" charset="0"/>
              </a:rPr>
              <a:t>Targeting beginners (82.3%) and intermediate participants (78%) viewed by a higher proportion of organisations as more important than advanced/elite participants (41.2%) </a:t>
            </a:r>
          </a:p>
          <a:p>
            <a:pPr marL="285750" indent="-285750">
              <a:buFont typeface="Arial" panose="020B0604020202020204" pitchFamily="34" charset="0"/>
              <a:buChar char="•"/>
            </a:pPr>
            <a:endParaRPr lang="en-GB" sz="1600" dirty="0">
              <a:latin typeface="AvenirNext LT Pro Medium" panose="020B0603020202020204" pitchFamily="34" charset="0"/>
            </a:endParaRPr>
          </a:p>
          <a:p>
            <a:pPr marL="285750" indent="-285750">
              <a:buFont typeface="Arial" panose="020B0604020202020204" pitchFamily="34" charset="0"/>
              <a:buChar char="•"/>
            </a:pPr>
            <a:r>
              <a:rPr lang="en-GB" sz="1600" dirty="0">
                <a:latin typeface="AvenirNext LT Pro Medium" panose="020B0603020202020204" pitchFamily="34" charset="0"/>
              </a:rPr>
              <a:t>Women &amp; girls (75%) and young people aged 11-24 (71%) considered target groups with most potential to expand participation</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2971800"/>
            <a:ext cx="5425440" cy="3730880"/>
          </a:xfrm>
          <a:prstGeom prst="rect">
            <a:avLst/>
          </a:prstGeom>
        </p:spPr>
      </p:pic>
    </p:spTree>
    <p:extLst>
      <p:ext uri="{BB962C8B-B14F-4D97-AF65-F5344CB8AC3E}">
        <p14:creationId xmlns:p14="http://schemas.microsoft.com/office/powerpoint/2010/main" val="340200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32" y="1"/>
            <a:ext cx="9143999" cy="6857999"/>
          </a:xfrm>
          <a:prstGeom prst="rect">
            <a:avLst/>
          </a:prstGeom>
          <a:blipFill>
            <a:blip r:embed="rId3" cstate="print"/>
            <a:stretch>
              <a:fillRect/>
            </a:stretch>
          </a:blipFill>
        </p:spPr>
        <p:txBody>
          <a:bodyPr wrap="square" lIns="0" tIns="0" rIns="0" bIns="0" rtlCol="0"/>
          <a:lstStyle/>
          <a:p>
            <a:endParaRPr dirty="0"/>
          </a:p>
        </p:txBody>
      </p:sp>
      <p:sp>
        <p:nvSpPr>
          <p:cNvPr id="4" name="object 3"/>
          <p:cNvSpPr txBox="1">
            <a:spLocks/>
          </p:cNvSpPr>
          <p:nvPr/>
        </p:nvSpPr>
        <p:spPr>
          <a:xfrm>
            <a:off x="569162" y="381000"/>
            <a:ext cx="662940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Disability Access</a:t>
            </a:r>
            <a:endParaRPr lang="en-GB" kern="0" dirty="0">
              <a:solidFill>
                <a:srgbClr val="EB1A23"/>
              </a:solidFill>
              <a:latin typeface="Arial Black" panose="020B0A04020102020204" pitchFamily="34" charset="0"/>
            </a:endParaRPr>
          </a:p>
        </p:txBody>
      </p:sp>
      <p:sp>
        <p:nvSpPr>
          <p:cNvPr id="5" name="TextBox 4"/>
          <p:cNvSpPr txBox="1"/>
          <p:nvPr/>
        </p:nvSpPr>
        <p:spPr>
          <a:xfrm>
            <a:off x="569162" y="1254442"/>
            <a:ext cx="7010399"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venirNext LT Pro Medium" panose="020B0603020202020204" pitchFamily="34" charset="0"/>
              </a:rPr>
              <a:t>A limited number of facilities (13.7%) declared that they are fully accessible to participants with disabilities. </a:t>
            </a:r>
          </a:p>
          <a:p>
            <a:pPr marL="742950" lvl="1" indent="-285750">
              <a:buFont typeface="Arial" panose="020B0604020202020204" pitchFamily="34" charset="0"/>
              <a:buChar char="•"/>
            </a:pPr>
            <a:r>
              <a:rPr lang="en-GB" sz="1600" dirty="0">
                <a:latin typeface="AvenirNext LT Pro Medium" panose="020B0603020202020204" pitchFamily="34" charset="0"/>
              </a:rPr>
              <a:t>47% of respondent organisations stated they would welcome support to improve disability access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2819400"/>
            <a:ext cx="3965607" cy="3760490"/>
          </a:xfrm>
          <a:prstGeom prst="rect">
            <a:avLst/>
          </a:prstGeom>
        </p:spPr>
      </p:pic>
    </p:spTree>
    <p:extLst>
      <p:ext uri="{BB962C8B-B14F-4D97-AF65-F5344CB8AC3E}">
        <p14:creationId xmlns:p14="http://schemas.microsoft.com/office/powerpoint/2010/main" val="13014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32" y="1"/>
            <a:ext cx="9143999" cy="6857999"/>
          </a:xfrm>
          <a:prstGeom prst="rect">
            <a:avLst/>
          </a:prstGeom>
          <a:blipFill>
            <a:blip r:embed="rId3" cstate="print"/>
            <a:stretch>
              <a:fillRect/>
            </a:stretch>
          </a:blipFill>
        </p:spPr>
        <p:txBody>
          <a:bodyPr wrap="square" lIns="0" tIns="0" rIns="0" bIns="0" rtlCol="0"/>
          <a:lstStyle/>
          <a:p>
            <a:endParaRPr dirty="0"/>
          </a:p>
        </p:txBody>
      </p:sp>
      <p:sp>
        <p:nvSpPr>
          <p:cNvPr id="4" name="object 3"/>
          <p:cNvSpPr txBox="1">
            <a:spLocks/>
          </p:cNvSpPr>
          <p:nvPr/>
        </p:nvSpPr>
        <p:spPr>
          <a:xfrm>
            <a:off x="569162" y="381000"/>
            <a:ext cx="662940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Interest in Working with PLA</a:t>
            </a:r>
            <a:endParaRPr lang="en-GB" kern="0" dirty="0">
              <a:solidFill>
                <a:srgbClr val="EB1A23"/>
              </a:solidFill>
              <a:latin typeface="Arial Black" panose="020B0A040201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819400"/>
            <a:ext cx="7950657" cy="1763479"/>
          </a:xfrm>
          <a:prstGeom prst="rect">
            <a:avLst/>
          </a:prstGeom>
        </p:spPr>
      </p:pic>
    </p:spTree>
    <p:extLst>
      <p:ext uri="{BB962C8B-B14F-4D97-AF65-F5344CB8AC3E}">
        <p14:creationId xmlns:p14="http://schemas.microsoft.com/office/powerpoint/2010/main" val="719358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3999" cy="6857999"/>
          </a:xfrm>
          <a:prstGeom prst="rect">
            <a:avLst/>
          </a:prstGeom>
          <a:blipFill>
            <a:blip r:embed="rId3" cstate="print"/>
            <a:stretch>
              <a:fillRect/>
            </a:stretch>
          </a:blipFill>
        </p:spPr>
        <p:txBody>
          <a:bodyPr wrap="square" lIns="0" tIns="0" rIns="0" bIns="0" rtlCol="0"/>
          <a:lstStyle/>
          <a:p>
            <a:endParaRPr dirty="0"/>
          </a:p>
        </p:txBody>
      </p:sp>
      <p:sp>
        <p:nvSpPr>
          <p:cNvPr id="9" name="object 3"/>
          <p:cNvSpPr txBox="1">
            <a:spLocks/>
          </p:cNvSpPr>
          <p:nvPr/>
        </p:nvSpPr>
        <p:spPr>
          <a:xfrm>
            <a:off x="813545" y="152400"/>
            <a:ext cx="6111590" cy="984885"/>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East London Opportunity Growth Zone</a:t>
            </a:r>
            <a:endParaRPr lang="en-GB" kern="0" dirty="0">
              <a:solidFill>
                <a:srgbClr val="EB1A23"/>
              </a:solidFill>
              <a:latin typeface="Arial Black" panose="020B0A040201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137285"/>
            <a:ext cx="6324600" cy="5657139"/>
          </a:xfrm>
          <a:prstGeom prst="rect">
            <a:avLst/>
          </a:prstGeom>
        </p:spPr>
      </p:pic>
    </p:spTree>
    <p:extLst>
      <p:ext uri="{BB962C8B-B14F-4D97-AF65-F5344CB8AC3E}">
        <p14:creationId xmlns:p14="http://schemas.microsoft.com/office/powerpoint/2010/main" val="291240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3999" cy="6857999"/>
          </a:xfrm>
          <a:prstGeom prst="rect">
            <a:avLst/>
          </a:prstGeom>
          <a:blipFill>
            <a:blip r:embed="rId3" cstate="print"/>
            <a:stretch>
              <a:fillRect/>
            </a:stretch>
          </a:blipFill>
        </p:spPr>
        <p:txBody>
          <a:bodyPr wrap="square" lIns="0" tIns="0" rIns="0" bIns="0" rtlCol="0"/>
          <a:lstStyle/>
          <a:p>
            <a:endParaRPr dirty="0"/>
          </a:p>
        </p:txBody>
      </p:sp>
      <p:sp>
        <p:nvSpPr>
          <p:cNvPr id="9" name="object 3"/>
          <p:cNvSpPr txBox="1">
            <a:spLocks/>
          </p:cNvSpPr>
          <p:nvPr/>
        </p:nvSpPr>
        <p:spPr>
          <a:xfrm>
            <a:off x="813545" y="152400"/>
            <a:ext cx="6111590" cy="984885"/>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East London Opportunity Growth Zone (2)</a:t>
            </a:r>
            <a:endParaRPr lang="en-GB" kern="0" dirty="0">
              <a:solidFill>
                <a:srgbClr val="EB1A23"/>
              </a:solidFill>
              <a:latin typeface="Arial Black" panose="020B0A040201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484566"/>
            <a:ext cx="7059168" cy="5026152"/>
          </a:xfrm>
          <a:prstGeom prst="rect">
            <a:avLst/>
          </a:prstGeom>
        </p:spPr>
      </p:pic>
    </p:spTree>
    <p:extLst>
      <p:ext uri="{BB962C8B-B14F-4D97-AF65-F5344CB8AC3E}">
        <p14:creationId xmlns:p14="http://schemas.microsoft.com/office/powerpoint/2010/main" val="3815828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3999" cy="6857999"/>
          </a:xfrm>
          <a:prstGeom prst="rect">
            <a:avLst/>
          </a:prstGeom>
          <a:blipFill>
            <a:blip r:embed="rId3" cstate="print"/>
            <a:stretch>
              <a:fillRect/>
            </a:stretch>
          </a:blipFill>
        </p:spPr>
        <p:txBody>
          <a:bodyPr wrap="square" lIns="0" tIns="0" rIns="0" bIns="0" rtlCol="0"/>
          <a:lstStyle/>
          <a:p>
            <a:endParaRPr dirty="0"/>
          </a:p>
        </p:txBody>
      </p:sp>
      <p:sp>
        <p:nvSpPr>
          <p:cNvPr id="9" name="object 3"/>
          <p:cNvSpPr txBox="1">
            <a:spLocks/>
          </p:cNvSpPr>
          <p:nvPr/>
        </p:nvSpPr>
        <p:spPr>
          <a:xfrm>
            <a:off x="813545" y="152400"/>
            <a:ext cx="611159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Rowing Factsheet</a:t>
            </a:r>
            <a:endParaRPr lang="en-GB" kern="0" dirty="0">
              <a:solidFill>
                <a:srgbClr val="EB1A23"/>
              </a:solidFill>
              <a:latin typeface="Arial Black" panose="020B0A040201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764357"/>
            <a:ext cx="6635823" cy="5939814"/>
          </a:xfrm>
          <a:prstGeom prst="rect">
            <a:avLst/>
          </a:prstGeom>
        </p:spPr>
      </p:pic>
    </p:spTree>
    <p:extLst>
      <p:ext uri="{BB962C8B-B14F-4D97-AF65-F5344CB8AC3E}">
        <p14:creationId xmlns:p14="http://schemas.microsoft.com/office/powerpoint/2010/main" val="4200148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3999" cy="6857999"/>
          </a:xfrm>
          <a:prstGeom prst="rect">
            <a:avLst/>
          </a:prstGeom>
          <a:blipFill>
            <a:blip r:embed="rId3" cstate="print"/>
            <a:stretch>
              <a:fillRect/>
            </a:stretch>
          </a:blipFill>
        </p:spPr>
        <p:txBody>
          <a:bodyPr wrap="square" lIns="0" tIns="0" rIns="0" bIns="0" rtlCol="0"/>
          <a:lstStyle/>
          <a:p>
            <a:endParaRPr dirty="0"/>
          </a:p>
        </p:txBody>
      </p:sp>
      <p:sp>
        <p:nvSpPr>
          <p:cNvPr id="9" name="object 3"/>
          <p:cNvSpPr txBox="1">
            <a:spLocks/>
          </p:cNvSpPr>
          <p:nvPr/>
        </p:nvSpPr>
        <p:spPr>
          <a:xfrm>
            <a:off x="813545" y="152400"/>
            <a:ext cx="611159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Rowing Factsheet (2)</a:t>
            </a:r>
            <a:endParaRPr lang="en-GB" kern="0" dirty="0">
              <a:solidFill>
                <a:srgbClr val="EB1A23"/>
              </a:solidFill>
              <a:latin typeface="Arial Black" panose="020B0A040201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71600"/>
            <a:ext cx="7056967" cy="5024967"/>
          </a:xfrm>
          <a:prstGeom prst="rect">
            <a:avLst/>
          </a:prstGeom>
        </p:spPr>
      </p:pic>
    </p:spTree>
    <p:extLst>
      <p:ext uri="{BB962C8B-B14F-4D97-AF65-F5344CB8AC3E}">
        <p14:creationId xmlns:p14="http://schemas.microsoft.com/office/powerpoint/2010/main" val="403541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3999" cy="6857999"/>
          </a:xfrm>
          <a:prstGeom prst="rect">
            <a:avLst/>
          </a:prstGeom>
          <a:blipFill>
            <a:blip r:embed="rId3" cstate="print"/>
            <a:stretch>
              <a:fillRect/>
            </a:stretch>
          </a:blipFill>
        </p:spPr>
        <p:txBody>
          <a:bodyPr wrap="square" lIns="0" tIns="0" rIns="0" bIns="0" rtlCol="0"/>
          <a:lstStyle/>
          <a:p>
            <a:endParaRPr dirty="0"/>
          </a:p>
        </p:txBody>
      </p:sp>
      <p:sp>
        <p:nvSpPr>
          <p:cNvPr id="9" name="object 3"/>
          <p:cNvSpPr txBox="1">
            <a:spLocks/>
          </p:cNvSpPr>
          <p:nvPr/>
        </p:nvSpPr>
        <p:spPr>
          <a:xfrm>
            <a:off x="813545" y="152400"/>
            <a:ext cx="6111590" cy="984885"/>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Canoeing/Kayaking Factsheet</a:t>
            </a:r>
            <a:endParaRPr lang="en-GB" kern="0" dirty="0">
              <a:solidFill>
                <a:srgbClr val="EB1A23"/>
              </a:solidFill>
              <a:latin typeface="Arial Black" panose="020B0A040201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404" y="1187669"/>
            <a:ext cx="6547871" cy="5619945"/>
          </a:xfrm>
          <a:prstGeom prst="rect">
            <a:avLst/>
          </a:prstGeom>
        </p:spPr>
      </p:pic>
    </p:spTree>
    <p:extLst>
      <p:ext uri="{BB962C8B-B14F-4D97-AF65-F5344CB8AC3E}">
        <p14:creationId xmlns:p14="http://schemas.microsoft.com/office/powerpoint/2010/main" val="230268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91363" y="874555"/>
            <a:ext cx="1721485" cy="462280"/>
          </a:xfrm>
          <a:prstGeom prst="rect">
            <a:avLst/>
          </a:prstGeom>
        </p:spPr>
        <p:txBody>
          <a:bodyPr vert="horz" wrap="square" lIns="0" tIns="0" rIns="0" bIns="0" rtlCol="0">
            <a:spAutoFit/>
          </a:bodyPr>
          <a:lstStyle/>
          <a:p>
            <a:pPr marL="12700">
              <a:lnSpc>
                <a:spcPct val="100000"/>
              </a:lnSpc>
            </a:pPr>
            <a:r>
              <a:rPr dirty="0"/>
              <a:t>Contents</a:t>
            </a:r>
          </a:p>
        </p:txBody>
      </p:sp>
      <p:sp>
        <p:nvSpPr>
          <p:cNvPr id="4" name="TextBox 3"/>
          <p:cNvSpPr txBox="1"/>
          <p:nvPr/>
        </p:nvSpPr>
        <p:spPr>
          <a:xfrm>
            <a:off x="1066800" y="1600200"/>
            <a:ext cx="5486400" cy="3385542"/>
          </a:xfrm>
          <a:prstGeom prst="rect">
            <a:avLst/>
          </a:prstGeom>
          <a:noFill/>
        </p:spPr>
        <p:txBody>
          <a:bodyPr wrap="square" rtlCol="0">
            <a:spAutoFit/>
          </a:bodyPr>
          <a:lstStyle/>
          <a:p>
            <a:pPr marL="342900" indent="-342900">
              <a:spcAft>
                <a:spcPts val="1200"/>
              </a:spcAft>
              <a:buClr>
                <a:srgbClr val="FF0000"/>
              </a:buClr>
              <a:buFont typeface="+mj-lt"/>
              <a:buAutoNum type="arabicPeriod"/>
            </a:pPr>
            <a:r>
              <a:rPr lang="en-GB" dirty="0">
                <a:latin typeface="Arial" panose="020B0604020202020204" pitchFamily="34" charset="0"/>
                <a:cs typeface="Arial" panose="020B0604020202020204" pitchFamily="34" charset="0"/>
              </a:rPr>
              <a:t>The Brief</a:t>
            </a:r>
          </a:p>
          <a:p>
            <a:pPr marL="342900" indent="-342900">
              <a:spcAft>
                <a:spcPts val="1200"/>
              </a:spcAft>
              <a:buClr>
                <a:srgbClr val="FF0000"/>
              </a:buClr>
              <a:buFont typeface="+mj-lt"/>
              <a:buAutoNum type="arabicPeriod"/>
            </a:pPr>
            <a:r>
              <a:rPr lang="en-GB" dirty="0">
                <a:latin typeface="Arial" panose="020B0604020202020204" pitchFamily="34" charset="0"/>
                <a:cs typeface="Arial" panose="020B0604020202020204" pitchFamily="34" charset="0"/>
              </a:rPr>
              <a:t>Project Scope</a:t>
            </a:r>
          </a:p>
          <a:p>
            <a:pPr marL="342900" indent="-342900">
              <a:spcAft>
                <a:spcPts val="1200"/>
              </a:spcAft>
              <a:buClr>
                <a:srgbClr val="FF0000"/>
              </a:buClr>
              <a:buFont typeface="+mj-lt"/>
              <a:buAutoNum type="arabicPeriod"/>
            </a:pPr>
            <a:r>
              <a:rPr lang="en-GB" dirty="0">
                <a:latin typeface="Arial" panose="020B0604020202020204" pitchFamily="34" charset="0"/>
                <a:cs typeface="Arial" panose="020B0604020202020204" pitchFamily="34" charset="0"/>
              </a:rPr>
              <a:t>Organisation Delivery</a:t>
            </a:r>
          </a:p>
          <a:p>
            <a:pPr marL="342900" indent="-342900">
              <a:spcAft>
                <a:spcPts val="1200"/>
              </a:spcAft>
              <a:buClr>
                <a:srgbClr val="FF0000"/>
              </a:buClr>
              <a:buFont typeface="+mj-lt"/>
              <a:buAutoNum type="arabicPeriod"/>
            </a:pPr>
            <a:r>
              <a:rPr lang="en-GB" dirty="0">
                <a:latin typeface="Arial" panose="020B0604020202020204" pitchFamily="34" charset="0"/>
                <a:cs typeface="Arial" panose="020B0604020202020204" pitchFamily="34" charset="0"/>
              </a:rPr>
              <a:t>12 Month Participation Trend</a:t>
            </a:r>
          </a:p>
          <a:p>
            <a:pPr marL="342900" indent="-342900">
              <a:spcAft>
                <a:spcPts val="1200"/>
              </a:spcAft>
              <a:buClr>
                <a:srgbClr val="FF0000"/>
              </a:buClr>
              <a:buFont typeface="+mj-lt"/>
              <a:buAutoNum type="arabicPeriod"/>
            </a:pPr>
            <a:r>
              <a:rPr lang="en-GB" dirty="0">
                <a:latin typeface="Arial" panose="020B0604020202020204" pitchFamily="34" charset="0"/>
                <a:cs typeface="Arial" panose="020B0604020202020204" pitchFamily="34" charset="0"/>
              </a:rPr>
              <a:t>Organised Participation and Capacity Utilisation</a:t>
            </a:r>
          </a:p>
          <a:p>
            <a:pPr marL="342900" indent="-342900">
              <a:spcAft>
                <a:spcPts val="1200"/>
              </a:spcAft>
              <a:buClr>
                <a:srgbClr val="FF0000"/>
              </a:buClr>
              <a:buFont typeface="+mj-lt"/>
              <a:buAutoNum type="arabicPeriod"/>
            </a:pPr>
            <a:r>
              <a:rPr lang="en-GB" dirty="0">
                <a:latin typeface="Arial" panose="020B0604020202020204" pitchFamily="34" charset="0"/>
                <a:cs typeface="Arial" panose="020B0604020202020204" pitchFamily="34" charset="0"/>
              </a:rPr>
              <a:t>Disability Access</a:t>
            </a:r>
          </a:p>
          <a:p>
            <a:pPr marL="342900" indent="-342900">
              <a:spcAft>
                <a:spcPts val="1200"/>
              </a:spcAft>
              <a:buClr>
                <a:srgbClr val="FF0000"/>
              </a:buClr>
              <a:buFont typeface="+mj-lt"/>
              <a:buAutoNum type="arabicPeriod"/>
            </a:pPr>
            <a:r>
              <a:rPr lang="en-GB" dirty="0">
                <a:latin typeface="Arial" panose="020B0604020202020204" pitchFamily="34" charset="0"/>
                <a:cs typeface="Arial" panose="020B0604020202020204" pitchFamily="34" charset="0"/>
              </a:rPr>
              <a:t>East London Opportunity Zone Factsheet</a:t>
            </a:r>
          </a:p>
          <a:p>
            <a:pPr marL="342900" indent="-342900">
              <a:spcAft>
                <a:spcPts val="1200"/>
              </a:spcAft>
              <a:buClr>
                <a:srgbClr val="FF0000"/>
              </a:buClr>
              <a:buFont typeface="+mj-lt"/>
              <a:buAutoNum type="arabicPeriod"/>
            </a:pPr>
            <a:r>
              <a:rPr lang="en-GB" dirty="0">
                <a:latin typeface="Arial" panose="020B0604020202020204" pitchFamily="34" charset="0"/>
                <a:cs typeface="Arial" panose="020B0604020202020204" pitchFamily="34" charset="0"/>
              </a:rPr>
              <a:t>Sport Factsheets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3999" cy="6857999"/>
          </a:xfrm>
          <a:prstGeom prst="rect">
            <a:avLst/>
          </a:prstGeom>
          <a:blipFill>
            <a:blip r:embed="rId3" cstate="print"/>
            <a:stretch>
              <a:fillRect/>
            </a:stretch>
          </a:blipFill>
        </p:spPr>
        <p:txBody>
          <a:bodyPr wrap="square" lIns="0" tIns="0" rIns="0" bIns="0" rtlCol="0"/>
          <a:lstStyle/>
          <a:p>
            <a:endParaRPr dirty="0"/>
          </a:p>
        </p:txBody>
      </p:sp>
      <p:sp>
        <p:nvSpPr>
          <p:cNvPr id="9" name="object 3"/>
          <p:cNvSpPr txBox="1">
            <a:spLocks/>
          </p:cNvSpPr>
          <p:nvPr/>
        </p:nvSpPr>
        <p:spPr>
          <a:xfrm>
            <a:off x="813545" y="152400"/>
            <a:ext cx="6111590" cy="984885"/>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Canoeing/Kayaking Factsheet (2)</a:t>
            </a:r>
            <a:endParaRPr lang="en-GB" kern="0" dirty="0">
              <a:solidFill>
                <a:srgbClr val="EB1A23"/>
              </a:solidFill>
              <a:latin typeface="Arial Black" panose="020B0A040201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748009"/>
            <a:ext cx="7163981" cy="5101167"/>
          </a:xfrm>
          <a:prstGeom prst="rect">
            <a:avLst/>
          </a:prstGeom>
        </p:spPr>
      </p:pic>
    </p:spTree>
    <p:extLst>
      <p:ext uri="{BB962C8B-B14F-4D97-AF65-F5344CB8AC3E}">
        <p14:creationId xmlns:p14="http://schemas.microsoft.com/office/powerpoint/2010/main" val="1039933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3999" cy="6857999"/>
          </a:xfrm>
          <a:prstGeom prst="rect">
            <a:avLst/>
          </a:prstGeom>
          <a:blipFill>
            <a:blip r:embed="rId3" cstate="print"/>
            <a:stretch>
              <a:fillRect/>
            </a:stretch>
          </a:blipFill>
        </p:spPr>
        <p:txBody>
          <a:bodyPr wrap="square" lIns="0" tIns="0" rIns="0" bIns="0" rtlCol="0"/>
          <a:lstStyle/>
          <a:p>
            <a:endParaRPr dirty="0"/>
          </a:p>
        </p:txBody>
      </p:sp>
      <p:sp>
        <p:nvSpPr>
          <p:cNvPr id="9" name="object 3"/>
          <p:cNvSpPr txBox="1">
            <a:spLocks/>
          </p:cNvSpPr>
          <p:nvPr/>
        </p:nvSpPr>
        <p:spPr>
          <a:xfrm>
            <a:off x="813545" y="152400"/>
            <a:ext cx="611159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Sailing/Yachting Factsheet </a:t>
            </a:r>
            <a:endParaRPr lang="en-GB" kern="0" dirty="0">
              <a:solidFill>
                <a:srgbClr val="EB1A23"/>
              </a:solidFill>
              <a:latin typeface="Arial Black" panose="020B0A040201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440" y="914400"/>
            <a:ext cx="6781800" cy="5820722"/>
          </a:xfrm>
          <a:prstGeom prst="rect">
            <a:avLst/>
          </a:prstGeom>
        </p:spPr>
      </p:pic>
    </p:spTree>
    <p:extLst>
      <p:ext uri="{BB962C8B-B14F-4D97-AF65-F5344CB8AC3E}">
        <p14:creationId xmlns:p14="http://schemas.microsoft.com/office/powerpoint/2010/main" val="448398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143999" cy="6857999"/>
          </a:xfrm>
          <a:prstGeom prst="rect">
            <a:avLst/>
          </a:prstGeom>
          <a:blipFill>
            <a:blip r:embed="rId3" cstate="print"/>
            <a:stretch>
              <a:fillRect/>
            </a:stretch>
          </a:blipFill>
        </p:spPr>
        <p:txBody>
          <a:bodyPr wrap="square" lIns="0" tIns="0" rIns="0" bIns="0" rtlCol="0"/>
          <a:lstStyle/>
          <a:p>
            <a:endParaRPr dirty="0"/>
          </a:p>
        </p:txBody>
      </p:sp>
      <p:sp>
        <p:nvSpPr>
          <p:cNvPr id="9" name="object 3"/>
          <p:cNvSpPr txBox="1">
            <a:spLocks/>
          </p:cNvSpPr>
          <p:nvPr/>
        </p:nvSpPr>
        <p:spPr>
          <a:xfrm>
            <a:off x="813545" y="152400"/>
            <a:ext cx="6111590" cy="984885"/>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Sailing/Yachting </a:t>
            </a:r>
            <a:r>
              <a:rPr lang="en-GB" sz="3200" kern="0" dirty="0" err="1">
                <a:solidFill>
                  <a:srgbClr val="EB1A23"/>
                </a:solidFill>
                <a:latin typeface="Arial Black" panose="020B0A04020102020204" pitchFamily="34" charset="0"/>
              </a:rPr>
              <a:t>Facsheet</a:t>
            </a:r>
            <a:r>
              <a:rPr lang="en-GB" sz="3200" kern="0" dirty="0">
                <a:solidFill>
                  <a:srgbClr val="EB1A23"/>
                </a:solidFill>
                <a:latin typeface="Arial Black" panose="020B0A04020102020204" pitchFamily="34" charset="0"/>
              </a:rPr>
              <a:t> (2)</a:t>
            </a:r>
            <a:endParaRPr lang="en-GB" kern="0" dirty="0">
              <a:solidFill>
                <a:srgbClr val="EB1A23"/>
              </a:solidFill>
              <a:latin typeface="Arial Black" panose="020B0A040201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91575"/>
            <a:ext cx="7056967" cy="5024967"/>
          </a:xfrm>
          <a:prstGeom prst="rect">
            <a:avLst/>
          </a:prstGeom>
        </p:spPr>
      </p:pic>
    </p:spTree>
    <p:extLst>
      <p:ext uri="{BB962C8B-B14F-4D97-AF65-F5344CB8AC3E}">
        <p14:creationId xmlns:p14="http://schemas.microsoft.com/office/powerpoint/2010/main" val="1256865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997839"/>
            <a:ext cx="6709295" cy="2862322"/>
          </a:xfrm>
          <a:prstGeom prst="rect">
            <a:avLst/>
          </a:prstGeom>
        </p:spPr>
        <p:txBody>
          <a:bodyPr wrap="square">
            <a:spAutoFit/>
          </a:bodyPr>
          <a:lstStyle/>
          <a:p>
            <a:r>
              <a:rPr lang="en-GB" sz="3600" dirty="0">
                <a:solidFill>
                  <a:schemeClr val="bg1"/>
                </a:solidFill>
                <a:latin typeface="Arial Black" panose="020B0A04020102020204" pitchFamily="34" charset="0"/>
                <a:cs typeface="Arial" panose="020B0604020202020204" pitchFamily="34" charset="0"/>
              </a:rPr>
              <a:t>For more information…</a:t>
            </a:r>
          </a:p>
          <a:p>
            <a:endParaRPr lang="en-GB" sz="3600" b="1" dirty="0">
              <a:solidFill>
                <a:schemeClr val="bg1"/>
              </a:solidFill>
              <a:latin typeface="Arial Black" panose="020B0A04020102020204" pitchFamily="34" charset="0"/>
              <a:cs typeface="Arial" panose="020B0604020202020204" pitchFamily="34" charset="0"/>
            </a:endParaRPr>
          </a:p>
          <a:p>
            <a:endParaRPr lang="en-GB" sz="3600" b="1" dirty="0">
              <a:solidFill>
                <a:schemeClr val="bg1"/>
              </a:solidFill>
              <a:latin typeface="Arial Black" panose="020B0A040201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Get in touch:</a:t>
            </a:r>
          </a:p>
          <a:p>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Tristan.Farron-Mahon@londonsport.org</a:t>
            </a:r>
          </a:p>
        </p:txBody>
      </p:sp>
      <p:sp>
        <p:nvSpPr>
          <p:cNvPr id="5"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04800" y="6334447"/>
            <a:ext cx="2133600" cy="230832"/>
          </a:xfrm>
          <a:prstGeom prst="rect">
            <a:avLst/>
          </a:prstGeom>
        </p:spPr>
        <p:txBody>
          <a:bodyPr vert="horz" wrap="square" lIns="0" tIns="0" rIns="0" bIns="0" rtlCol="0">
            <a:spAutoFit/>
          </a:bodyPr>
          <a:lstStyle/>
          <a:p>
            <a:pPr marL="60325" marR="5080" indent="-48260">
              <a:lnSpc>
                <a:spcPct val="100000"/>
              </a:lnSpc>
            </a:pPr>
            <a:r>
              <a:rPr lang="en-GB" sz="1500" spc="5" dirty="0">
                <a:solidFill>
                  <a:schemeClr val="bg1"/>
                </a:solidFill>
                <a:latin typeface="Arial Black"/>
                <a:cs typeface="Arial Black"/>
              </a:rPr>
              <a:t>londonsport.org</a:t>
            </a:r>
          </a:p>
        </p:txBody>
      </p:sp>
      <p:sp>
        <p:nvSpPr>
          <p:cNvPr id="7" name="object 6"/>
          <p:cNvSpPr txBox="1"/>
          <p:nvPr/>
        </p:nvSpPr>
        <p:spPr>
          <a:xfrm>
            <a:off x="6781800" y="6334447"/>
            <a:ext cx="2239492" cy="230832"/>
          </a:xfrm>
          <a:prstGeom prst="rect">
            <a:avLst/>
          </a:prstGeom>
        </p:spPr>
        <p:txBody>
          <a:bodyPr vert="horz" wrap="square" lIns="0" tIns="0" rIns="0" bIns="0" rtlCol="0">
            <a:spAutoFit/>
          </a:bodyPr>
          <a:lstStyle/>
          <a:p>
            <a:pPr marL="60325" marR="5080" indent="-48260">
              <a:lnSpc>
                <a:spcPct val="100000"/>
              </a:lnSpc>
            </a:pPr>
            <a:r>
              <a:rPr lang="en-GB" sz="1500" spc="5" dirty="0">
                <a:solidFill>
                  <a:schemeClr val="bg1"/>
                </a:solidFill>
                <a:latin typeface="Arial Black"/>
                <a:cs typeface="Arial Black"/>
              </a:rPr>
              <a:t>#MostActiveCity</a:t>
            </a:r>
          </a:p>
        </p:txBody>
      </p:sp>
      <p:sp>
        <p:nvSpPr>
          <p:cNvPr id="8" name="Rectangle 7"/>
          <p:cNvSpPr/>
          <p:nvPr/>
        </p:nvSpPr>
        <p:spPr>
          <a:xfrm>
            <a:off x="531796" y="1997839"/>
            <a:ext cx="6709295" cy="2862322"/>
          </a:xfrm>
          <a:prstGeom prst="rect">
            <a:avLst/>
          </a:prstGeom>
        </p:spPr>
        <p:txBody>
          <a:bodyPr wrap="square">
            <a:spAutoFit/>
          </a:bodyPr>
          <a:lstStyle/>
          <a:p>
            <a:r>
              <a:rPr lang="en-GB" sz="3600" dirty="0">
                <a:solidFill>
                  <a:schemeClr val="bg1"/>
                </a:solidFill>
                <a:latin typeface="Arial Black" panose="020B0A04020102020204" pitchFamily="34" charset="0"/>
                <a:cs typeface="Arial" panose="020B0604020202020204" pitchFamily="34" charset="0"/>
              </a:rPr>
              <a:t>For more information…</a:t>
            </a:r>
          </a:p>
          <a:p>
            <a:endParaRPr lang="en-GB" sz="3600" b="1" dirty="0">
              <a:solidFill>
                <a:schemeClr val="bg1"/>
              </a:solidFill>
              <a:latin typeface="Arial Black" panose="020B0A04020102020204" pitchFamily="34" charset="0"/>
              <a:cs typeface="Arial" panose="020B0604020202020204" pitchFamily="34" charset="0"/>
            </a:endParaRPr>
          </a:p>
          <a:p>
            <a:endParaRPr lang="en-GB" sz="3600" b="1" dirty="0">
              <a:solidFill>
                <a:schemeClr val="bg1"/>
              </a:solidFill>
              <a:latin typeface="Arial Black" panose="020B0A040201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Get in touch:</a:t>
            </a:r>
          </a:p>
          <a:p>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tristan.farron-mahon@londonsport.org</a:t>
            </a:r>
          </a:p>
        </p:txBody>
      </p:sp>
    </p:spTree>
    <p:extLst>
      <p:ext uri="{BB962C8B-B14F-4D97-AF65-F5344CB8AC3E}">
        <p14:creationId xmlns:p14="http://schemas.microsoft.com/office/powerpoint/2010/main" val="2842002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8022"/>
            <a:ext cx="9143999" cy="6857999"/>
          </a:xfrm>
          <a:prstGeom prst="rect">
            <a:avLst/>
          </a:prstGeom>
          <a:blipFill>
            <a:blip r:embed="rId2" cstate="print"/>
            <a:stretch>
              <a:fillRect/>
            </a:stretch>
          </a:blipFill>
        </p:spPr>
        <p:txBody>
          <a:bodyPr wrap="square" lIns="0" tIns="0" rIns="0" bIns="0" rtlCol="0"/>
          <a:lstStyle/>
          <a:p>
            <a:endParaRPr dirty="0"/>
          </a:p>
        </p:txBody>
      </p:sp>
      <p:sp>
        <p:nvSpPr>
          <p:cNvPr id="4" name="object 3"/>
          <p:cNvSpPr txBox="1">
            <a:spLocks/>
          </p:cNvSpPr>
          <p:nvPr/>
        </p:nvSpPr>
        <p:spPr>
          <a:xfrm>
            <a:off x="762000" y="457200"/>
            <a:ext cx="2232837"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The Brief</a:t>
            </a:r>
            <a:endParaRPr lang="en-GB" kern="0" dirty="0">
              <a:solidFill>
                <a:srgbClr val="EB1A23"/>
              </a:solidFill>
              <a:latin typeface="Arial Black" panose="020B0A04020102020204" pitchFamily="34" charset="0"/>
            </a:endParaRPr>
          </a:p>
        </p:txBody>
      </p:sp>
      <p:sp>
        <p:nvSpPr>
          <p:cNvPr id="5" name="object 3"/>
          <p:cNvSpPr txBox="1">
            <a:spLocks/>
          </p:cNvSpPr>
          <p:nvPr/>
        </p:nvSpPr>
        <p:spPr>
          <a:xfrm>
            <a:off x="762000" y="1770214"/>
            <a:ext cx="6248400" cy="1938992"/>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dirty="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provide an analysis of current participation and potential opportunities for sport and recreation on the River Thames in and around London, of which the findings will be used to support the Thames Vision goal of greater participation in sport and recreation on and alongside the Tidal Thames.</a:t>
            </a:r>
            <a:endParaRPr lang="en-GB" dirty="0">
              <a:latin typeface="Arial" panose="020B0604020202020204" pitchFamily="34" charset="0"/>
              <a:cs typeface="Arial" panose="020B0604020202020204" pitchFamily="34" charset="0"/>
            </a:endParaRPr>
          </a:p>
          <a:p>
            <a:pPr marL="12700" defTabSz="914400"/>
            <a:endParaRPr lang="en-GB" kern="0" dirty="0">
              <a:solidFill>
                <a:sysClr val="windowText" lastClr="000000"/>
              </a:solidFill>
              <a:latin typeface="Arial" panose="020B0604020202020204" pitchFamily="34" charset="0"/>
              <a:cs typeface="Arial" panose="020B0604020202020204" pitchFamily="34" charset="0"/>
            </a:endParaRPr>
          </a:p>
        </p:txBody>
      </p:sp>
      <p:sp>
        <p:nvSpPr>
          <p:cNvPr id="8" name="Rectangle 7"/>
          <p:cNvSpPr/>
          <p:nvPr/>
        </p:nvSpPr>
        <p:spPr>
          <a:xfrm>
            <a:off x="685800" y="4267200"/>
            <a:ext cx="7644809" cy="923330"/>
          </a:xfrm>
          <a:prstGeom prst="rect">
            <a:avLst/>
          </a:prstGeom>
        </p:spPr>
        <p:txBody>
          <a:bodyPr wrap="square">
            <a:spAutoFit/>
          </a:bodyPr>
          <a:lstStyle/>
          <a:p>
            <a:r>
              <a:rPr lang="en-GB" u="sng" dirty="0">
                <a:latin typeface="Arial" panose="020B0604020202020204" pitchFamily="34" charset="0"/>
                <a:cs typeface="Arial" panose="020B0604020202020204" pitchFamily="34" charset="0"/>
              </a:rPr>
              <a:t>Research Method: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Stakeholder survey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National Governing Body participation and events data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1"/>
            <a:ext cx="9143999" cy="6857999"/>
          </a:xfrm>
          <a:prstGeom prst="rect">
            <a:avLst/>
          </a:prstGeom>
          <a:blipFill>
            <a:blip r:embed="rId2" cstate="print"/>
            <a:stretch>
              <a:fillRect/>
            </a:stretch>
          </a:blipFill>
        </p:spPr>
        <p:txBody>
          <a:bodyPr wrap="square" lIns="0" tIns="0" rIns="0" bIns="0" rtlCol="0"/>
          <a:lstStyle/>
          <a:p>
            <a:endParaRPr dirty="0"/>
          </a:p>
        </p:txBody>
      </p:sp>
      <p:sp>
        <p:nvSpPr>
          <p:cNvPr id="4" name="object 3"/>
          <p:cNvSpPr txBox="1">
            <a:spLocks/>
          </p:cNvSpPr>
          <p:nvPr/>
        </p:nvSpPr>
        <p:spPr>
          <a:xfrm>
            <a:off x="762000" y="457200"/>
            <a:ext cx="441960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The Project Scope</a:t>
            </a:r>
            <a:endParaRPr lang="en-GB" kern="0" dirty="0">
              <a:solidFill>
                <a:srgbClr val="EB1A23"/>
              </a:solidFill>
              <a:latin typeface="Arial Black" panose="020B0A04020102020204" pitchFamily="34" charset="0"/>
            </a:endParaRPr>
          </a:p>
        </p:txBody>
      </p:sp>
      <p:sp>
        <p:nvSpPr>
          <p:cNvPr id="7" name="Rectangle 6"/>
          <p:cNvSpPr/>
          <p:nvPr/>
        </p:nvSpPr>
        <p:spPr>
          <a:xfrm>
            <a:off x="749595" y="1406843"/>
            <a:ext cx="7099005" cy="1754326"/>
          </a:xfrm>
          <a:prstGeom prst="rect">
            <a:avLst/>
          </a:prstGeom>
        </p:spPr>
        <p:txBody>
          <a:bodyPr wrap="square">
            <a:spAutoFit/>
          </a:bodyPr>
          <a:lstStyle/>
          <a:p>
            <a:r>
              <a:rPr lang="en-GB" u="sng" dirty="0">
                <a:latin typeface="Arial" panose="020B0604020202020204" pitchFamily="34" charset="0"/>
                <a:cs typeface="Arial" panose="020B0604020202020204" pitchFamily="34" charset="0"/>
              </a:rPr>
              <a:t>Response rate: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73 out of 145 identified organisations operating on the Tidal Thames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20 in the East London opportunity growth zone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45 in South-west and West London</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8 in Central London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10000"/>
            <a:ext cx="8765687" cy="2878026"/>
          </a:xfrm>
          <a:prstGeom prst="rect">
            <a:avLst/>
          </a:prstGeom>
        </p:spPr>
      </p:pic>
    </p:spTree>
    <p:extLst>
      <p:ext uri="{BB962C8B-B14F-4D97-AF65-F5344CB8AC3E}">
        <p14:creationId xmlns:p14="http://schemas.microsoft.com/office/powerpoint/2010/main" val="195839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32" y="1"/>
            <a:ext cx="9143999" cy="6857999"/>
          </a:xfrm>
          <a:prstGeom prst="rect">
            <a:avLst/>
          </a:prstGeom>
          <a:blipFill>
            <a:blip r:embed="rId3" cstate="print"/>
            <a:stretch>
              <a:fillRect/>
            </a:stretch>
          </a:blipFill>
        </p:spPr>
        <p:txBody>
          <a:bodyPr wrap="square" lIns="0" tIns="0" rIns="0" bIns="0" rtlCol="0"/>
          <a:lstStyle/>
          <a:p>
            <a:endParaRPr dirty="0"/>
          </a:p>
        </p:txBody>
      </p:sp>
      <p:sp>
        <p:nvSpPr>
          <p:cNvPr id="4" name="object 3"/>
          <p:cNvSpPr txBox="1">
            <a:spLocks/>
          </p:cNvSpPr>
          <p:nvPr/>
        </p:nvSpPr>
        <p:spPr>
          <a:xfrm>
            <a:off x="762000" y="457201"/>
            <a:ext cx="533400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Organisation Delivery</a:t>
            </a:r>
            <a:endParaRPr lang="en-GB" kern="0" dirty="0">
              <a:solidFill>
                <a:srgbClr val="EB1A23"/>
              </a:solidFill>
              <a:latin typeface="Arial Black" panose="020B0A040201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524000"/>
            <a:ext cx="7546866" cy="4765356"/>
          </a:xfrm>
          <a:prstGeom prst="rect">
            <a:avLst/>
          </a:prstGeom>
        </p:spPr>
      </p:pic>
    </p:spTree>
    <p:extLst>
      <p:ext uri="{BB962C8B-B14F-4D97-AF65-F5344CB8AC3E}">
        <p14:creationId xmlns:p14="http://schemas.microsoft.com/office/powerpoint/2010/main" val="238901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32" y="1"/>
            <a:ext cx="9143999" cy="6857999"/>
          </a:xfrm>
          <a:prstGeom prst="rect">
            <a:avLst/>
          </a:prstGeom>
          <a:blipFill>
            <a:blip r:embed="rId3" cstate="print"/>
            <a:stretch>
              <a:fillRect/>
            </a:stretch>
          </a:blipFill>
        </p:spPr>
        <p:txBody>
          <a:bodyPr wrap="square" lIns="0" tIns="0" rIns="0" bIns="0" rtlCol="0"/>
          <a:lstStyle/>
          <a:p>
            <a:endParaRPr dirty="0"/>
          </a:p>
        </p:txBody>
      </p:sp>
      <p:sp>
        <p:nvSpPr>
          <p:cNvPr id="4" name="object 3"/>
          <p:cNvSpPr txBox="1">
            <a:spLocks/>
          </p:cNvSpPr>
          <p:nvPr/>
        </p:nvSpPr>
        <p:spPr>
          <a:xfrm>
            <a:off x="633664" y="457201"/>
            <a:ext cx="579120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Delivery to Non-Members</a:t>
            </a:r>
            <a:endParaRPr lang="en-GB" kern="0" dirty="0">
              <a:solidFill>
                <a:srgbClr val="EB1A23"/>
              </a:solidFill>
              <a:latin typeface="Arial Black" panose="020B0A04020102020204" pitchFamily="34" charset="0"/>
            </a:endParaRPr>
          </a:p>
        </p:txBody>
      </p:sp>
      <p:sp>
        <p:nvSpPr>
          <p:cNvPr id="6" name="TextBox 5"/>
          <p:cNvSpPr txBox="1"/>
          <p:nvPr/>
        </p:nvSpPr>
        <p:spPr>
          <a:xfrm>
            <a:off x="609601" y="1406844"/>
            <a:ext cx="7467600" cy="160043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Delivery to non-members opens up potential for:</a:t>
            </a:r>
          </a:p>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Increased revenue</a:t>
            </a:r>
            <a:endParaRPr lang="en-GB"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Potential to transfer non-member participants to membership once they are ‘hooked’</a:t>
            </a:r>
            <a:endParaRPr lang="en-GB"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Utilisation of off-peak times to develop sport for the identified low participation target groups (e.g. women and girls, youth aged 11-24, BAME groups etc.)</a:t>
            </a:r>
            <a:endParaRPr lang="en-GB" sz="1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085" y="3286389"/>
            <a:ext cx="3755458" cy="3050462"/>
          </a:xfrm>
          <a:prstGeom prst="rect">
            <a:avLst/>
          </a:prstGeom>
        </p:spPr>
      </p:pic>
    </p:spTree>
    <p:extLst>
      <p:ext uri="{BB962C8B-B14F-4D97-AF65-F5344CB8AC3E}">
        <p14:creationId xmlns:p14="http://schemas.microsoft.com/office/powerpoint/2010/main" val="416146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32" y="1"/>
            <a:ext cx="9143999" cy="6857999"/>
          </a:xfrm>
          <a:prstGeom prst="rect">
            <a:avLst/>
          </a:prstGeom>
          <a:blipFill>
            <a:blip r:embed="rId3" cstate="print"/>
            <a:stretch>
              <a:fillRect/>
            </a:stretch>
          </a:blipFill>
        </p:spPr>
        <p:txBody>
          <a:bodyPr wrap="square" lIns="0" tIns="0" rIns="0" bIns="0" rtlCol="0"/>
          <a:lstStyle/>
          <a:p>
            <a:endParaRPr dirty="0"/>
          </a:p>
        </p:txBody>
      </p:sp>
      <p:sp>
        <p:nvSpPr>
          <p:cNvPr id="4" name="object 3"/>
          <p:cNvSpPr txBox="1">
            <a:spLocks/>
          </p:cNvSpPr>
          <p:nvPr/>
        </p:nvSpPr>
        <p:spPr>
          <a:xfrm>
            <a:off x="569162" y="381000"/>
            <a:ext cx="662940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12 Month Participation Trend</a:t>
            </a:r>
            <a:endParaRPr lang="en-GB" kern="0" dirty="0">
              <a:solidFill>
                <a:srgbClr val="EB1A23"/>
              </a:solidFill>
              <a:latin typeface="Arial Black" panose="020B0A040201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429000"/>
            <a:ext cx="7935087" cy="1798320"/>
          </a:xfrm>
          <a:prstGeom prst="rect">
            <a:avLst/>
          </a:prstGeom>
        </p:spPr>
      </p:pic>
      <p:sp>
        <p:nvSpPr>
          <p:cNvPr id="5" name="TextBox 4"/>
          <p:cNvSpPr txBox="1"/>
          <p:nvPr/>
        </p:nvSpPr>
        <p:spPr>
          <a:xfrm>
            <a:off x="545099" y="1831116"/>
            <a:ext cx="701039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The majority (58%) of clubs/organisations delivering activity on the Tidal Thames reported a growth in participation over the last 12 months.  </a:t>
            </a:r>
          </a:p>
        </p:txBody>
      </p:sp>
    </p:spTree>
    <p:extLst>
      <p:ext uri="{BB962C8B-B14F-4D97-AF65-F5344CB8AC3E}">
        <p14:creationId xmlns:p14="http://schemas.microsoft.com/office/powerpoint/2010/main" val="54851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1" y="1"/>
            <a:ext cx="9143999" cy="6857999"/>
          </a:xfrm>
          <a:prstGeom prst="rect">
            <a:avLst/>
          </a:prstGeom>
          <a:blipFill>
            <a:blip r:embed="rId3" cstate="print"/>
            <a:stretch>
              <a:fillRect/>
            </a:stretch>
          </a:blipFill>
        </p:spPr>
        <p:txBody>
          <a:bodyPr wrap="square" lIns="0" tIns="0" rIns="0" bIns="0" rtlCol="0"/>
          <a:lstStyle/>
          <a:p>
            <a:endParaRPr dirty="0"/>
          </a:p>
        </p:txBody>
      </p:sp>
      <p:sp>
        <p:nvSpPr>
          <p:cNvPr id="4" name="object 3"/>
          <p:cNvSpPr txBox="1">
            <a:spLocks/>
          </p:cNvSpPr>
          <p:nvPr/>
        </p:nvSpPr>
        <p:spPr>
          <a:xfrm>
            <a:off x="569162" y="381000"/>
            <a:ext cx="662940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Organised Participation</a:t>
            </a:r>
            <a:endParaRPr lang="en-GB" kern="0" dirty="0">
              <a:solidFill>
                <a:srgbClr val="EB1A23"/>
              </a:solidFill>
              <a:latin typeface="Arial Black" panose="020B0A04020102020204" pitchFamily="34" charset="0"/>
            </a:endParaRPr>
          </a:p>
        </p:txBody>
      </p:sp>
      <p:sp>
        <p:nvSpPr>
          <p:cNvPr id="5" name="TextBox 4"/>
          <p:cNvSpPr txBox="1"/>
          <p:nvPr/>
        </p:nvSpPr>
        <p:spPr>
          <a:xfrm>
            <a:off x="569162" y="1332685"/>
            <a:ext cx="4079038" cy="2062103"/>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venirNext LT Pro Medium" panose="020B0603020202020204" pitchFamily="34" charset="0"/>
              </a:rPr>
              <a:t>Majority of participants male (61%).</a:t>
            </a:r>
          </a:p>
          <a:p>
            <a:pPr marL="285750" indent="-285750">
              <a:buFont typeface="Arial" panose="020B0604020202020204" pitchFamily="34" charset="0"/>
              <a:buChar char="•"/>
            </a:pPr>
            <a:r>
              <a:rPr lang="en-GB" sz="1600" dirty="0">
                <a:latin typeface="AvenirNext LT Pro Medium" panose="020B0603020202020204" pitchFamily="34" charset="0"/>
              </a:rPr>
              <a:t>Participation rates decrease with age:</a:t>
            </a:r>
          </a:p>
          <a:p>
            <a:pPr marL="742950" lvl="1" indent="-285750">
              <a:buFont typeface="Arial" panose="020B0604020202020204" pitchFamily="34" charset="0"/>
              <a:buChar char="•"/>
            </a:pPr>
            <a:r>
              <a:rPr lang="en-GB" sz="1600" dirty="0">
                <a:latin typeface="AvenirNext LT Pro Medium" panose="020B0603020202020204" pitchFamily="34" charset="0"/>
              </a:rPr>
              <a:t>51% aged under 25 </a:t>
            </a:r>
          </a:p>
          <a:p>
            <a:pPr marL="742950" lvl="1" indent="-285750">
              <a:buFont typeface="Arial" panose="020B0604020202020204" pitchFamily="34" charset="0"/>
              <a:buChar char="•"/>
            </a:pPr>
            <a:r>
              <a:rPr lang="en-GB" sz="1600" dirty="0">
                <a:latin typeface="AvenirNext LT Pro Medium" panose="020B0603020202020204" pitchFamily="34" charset="0"/>
              </a:rPr>
              <a:t>19% are aged 50+</a:t>
            </a:r>
          </a:p>
          <a:p>
            <a:pPr marL="742950" lvl="1" indent="-285750">
              <a:buFont typeface="Arial" panose="020B0604020202020204" pitchFamily="34" charset="0"/>
              <a:buChar char="•"/>
            </a:pPr>
            <a:endParaRPr lang="en-GB" sz="1600" dirty="0">
              <a:latin typeface="AvenirNext LT Pro Medium" panose="020B0603020202020204" pitchFamily="34" charset="0"/>
            </a:endParaRPr>
          </a:p>
          <a:p>
            <a:pPr marL="285750" indent="-285750">
              <a:buFont typeface="Arial" panose="020B0604020202020204" pitchFamily="34" charset="0"/>
              <a:buChar char="•"/>
            </a:pPr>
            <a:r>
              <a:rPr lang="en-GB" sz="1600" dirty="0">
                <a:latin typeface="AvenirNext LT Pro Medium" panose="020B0603020202020204" pitchFamily="34" charset="0"/>
              </a:rPr>
              <a:t>NGB affiliated members account for approximately 47% of organised participation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7435" y="1371600"/>
            <a:ext cx="2775613" cy="290807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409" y="4572000"/>
            <a:ext cx="6712576" cy="2165996"/>
          </a:xfrm>
          <a:prstGeom prst="rect">
            <a:avLst/>
          </a:prstGeom>
        </p:spPr>
      </p:pic>
      <p:cxnSp>
        <p:nvCxnSpPr>
          <p:cNvPr id="10" name="Straight Connector 9"/>
          <p:cNvCxnSpPr/>
          <p:nvPr/>
        </p:nvCxnSpPr>
        <p:spPr>
          <a:xfrm flipH="1" flipV="1">
            <a:off x="1295400" y="4419600"/>
            <a:ext cx="5791200" cy="142"/>
          </a:xfrm>
          <a:prstGeom prst="line">
            <a:avLst/>
          </a:prstGeom>
          <a:ln>
            <a:solidFill>
              <a:srgbClr val="0047B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18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32" y="1"/>
            <a:ext cx="9143999" cy="6857999"/>
          </a:xfrm>
          <a:prstGeom prst="rect">
            <a:avLst/>
          </a:prstGeom>
          <a:blipFill>
            <a:blip r:embed="rId3" cstate="print"/>
            <a:stretch>
              <a:fillRect/>
            </a:stretch>
          </a:blipFill>
        </p:spPr>
        <p:txBody>
          <a:bodyPr wrap="square" lIns="0" tIns="0" rIns="0" bIns="0" rtlCol="0"/>
          <a:lstStyle/>
          <a:p>
            <a:endParaRPr dirty="0"/>
          </a:p>
        </p:txBody>
      </p:sp>
      <p:sp>
        <p:nvSpPr>
          <p:cNvPr id="4" name="object 3"/>
          <p:cNvSpPr txBox="1">
            <a:spLocks/>
          </p:cNvSpPr>
          <p:nvPr/>
        </p:nvSpPr>
        <p:spPr>
          <a:xfrm>
            <a:off x="569162" y="381000"/>
            <a:ext cx="6629400" cy="492443"/>
          </a:xfrm>
          <a:prstGeom prst="rect">
            <a:avLst/>
          </a:prstGeom>
        </p:spPr>
        <p:txBody>
          <a:bodyPr vert="horz" wrap="square" lIns="0" tIns="0" rIns="0" bIns="0" rtlCol="0">
            <a:spAutoFit/>
          </a:bodyPr>
          <a:lstStyle>
            <a:lvl1pPr>
              <a:defRPr>
                <a:latin typeface="+mj-lt"/>
                <a:ea typeface="+mj-ea"/>
                <a:cs typeface="+mj-cs"/>
              </a:defRPr>
            </a:lvl1pPr>
          </a:lstStyle>
          <a:p>
            <a:pPr marL="12700" defTabSz="914400"/>
            <a:r>
              <a:rPr lang="en-GB" sz="3200" kern="0" dirty="0">
                <a:solidFill>
                  <a:srgbClr val="EB1A23"/>
                </a:solidFill>
                <a:latin typeface="Arial Black" panose="020B0A04020102020204" pitchFamily="34" charset="0"/>
              </a:rPr>
              <a:t>Capacity Utilisation</a:t>
            </a:r>
            <a:endParaRPr lang="en-GB" kern="0" dirty="0">
              <a:solidFill>
                <a:srgbClr val="EB1A23"/>
              </a:solidFill>
              <a:latin typeface="Arial Black" panose="020B0A04020102020204" pitchFamily="34" charset="0"/>
            </a:endParaRPr>
          </a:p>
        </p:txBody>
      </p:sp>
      <p:sp>
        <p:nvSpPr>
          <p:cNvPr id="5" name="TextBox 4"/>
          <p:cNvSpPr txBox="1"/>
          <p:nvPr/>
        </p:nvSpPr>
        <p:spPr>
          <a:xfrm>
            <a:off x="569162" y="1295400"/>
            <a:ext cx="7010399" cy="1815882"/>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venirNext LT Pro Medium" panose="020B0603020202020204" pitchFamily="34" charset="0"/>
              </a:rPr>
              <a:t>Unused capacity across the 73 respondent organisations estimated at 40.6% (13,000)</a:t>
            </a:r>
          </a:p>
          <a:p>
            <a:pPr marL="285750" indent="-285750">
              <a:buFont typeface="Arial" panose="020B0604020202020204" pitchFamily="34" charset="0"/>
              <a:buChar char="•"/>
            </a:pPr>
            <a:r>
              <a:rPr lang="en-GB" sz="1600" dirty="0">
                <a:latin typeface="AvenirNext LT Pro Medium" panose="020B0603020202020204" pitchFamily="34" charset="0"/>
              </a:rPr>
              <a:t>‘Clubs’ represent 65% of all participation capacity along the Tidal Thames</a:t>
            </a:r>
          </a:p>
          <a:p>
            <a:pPr marL="742950" lvl="1" indent="-285750">
              <a:buFont typeface="Arial" panose="020B0604020202020204" pitchFamily="34" charset="0"/>
              <a:buChar char="•"/>
            </a:pPr>
            <a:r>
              <a:rPr lang="en-GB" sz="1600" dirty="0">
                <a:latin typeface="AvenirNext LT Pro Medium" panose="020B0603020202020204" pitchFamily="34" charset="0"/>
              </a:rPr>
              <a:t>Average operational capacity at ‘clubs’ is currently only 51% </a:t>
            </a:r>
          </a:p>
          <a:p>
            <a:pPr marL="1200150" lvl="2" indent="-285750">
              <a:buFont typeface="Arial" panose="020B0604020202020204" pitchFamily="34" charset="0"/>
              <a:buChar char="•"/>
            </a:pPr>
            <a:r>
              <a:rPr lang="en-GB" sz="1600" dirty="0">
                <a:latin typeface="AvenirNext LT Pro Medium" panose="020B0603020202020204" pitchFamily="34" charset="0"/>
              </a:rPr>
              <a:t>Potential to almost double current club participation (10,500)</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62" y="3263682"/>
            <a:ext cx="7323758" cy="3246120"/>
          </a:xfrm>
          <a:prstGeom prst="rect">
            <a:avLst/>
          </a:prstGeom>
        </p:spPr>
      </p:pic>
    </p:spTree>
    <p:extLst>
      <p:ext uri="{BB962C8B-B14F-4D97-AF65-F5344CB8AC3E}">
        <p14:creationId xmlns:p14="http://schemas.microsoft.com/office/powerpoint/2010/main" val="1462802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7" ma:contentTypeDescription="Create a new document." ma:contentTypeScope="" ma:versionID="1d667dd86231dc2bdc1f04170c6396ca">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01a64e9c9285b3d199ef8975a4717be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3:Team_x0020_Planning" minOccurs="0"/>
                <xsd:element ref="ns3:Territory" minOccurs="0"/>
                <xsd:element ref="ns3:Company_x0020_Planning_x0020__x0026__x0020_Performance" minOccurs="0"/>
                <xsd:element ref="ns3:Sport"/>
                <xsd:element ref="ns3:External_x0020__x002f__x0020_Internal"/>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20" nillable="true" ma:displayName="Last Shared By User" ma:description="" ma:internalName="LastSharedByUser" ma:readOnly="true">
      <xsd:simpleType>
        <xsd:restriction base="dms:Note">
          <xsd:maxLength value="255"/>
        </xsd:restriction>
      </xsd:simpleType>
    </xsd:element>
    <xsd:element name="LastSharedByTime" ma:index="2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Team_x0020_Planning" ma:index="15" nillable="true" ma:displayName="Team Planning" ma:default="0" ma:internalName="Team_x0020_Planning">
      <xsd:simpleType>
        <xsd:restriction base="dms:Boolean"/>
      </xsd:simpleType>
    </xsd:element>
    <xsd:element name="Territory" ma:index="16" nillable="true" ma:displayName="Territory" ma:default="Not Applicable" ma:description="Please specify the location this document relates to" ma:format="Dropdown" ma:internalName="Territory">
      <xsd:simpleType>
        <xsd:restriction base="dms:Choice">
          <xsd:enumeration value="Not Applicable"/>
          <xsd:enumeration value="National"/>
          <xsd:enumeration value="Regional"/>
          <xsd:enumeration value="London"/>
          <xsd:enumeration value="Barking and Dagenham"/>
          <xsd:enumeration value="Barnet"/>
          <xsd:enumeration value="Bexley"/>
          <xsd:enumeration value="Brent"/>
          <xsd:enumeration value="Bromley"/>
          <xsd:enumeration value="Camden"/>
          <xsd:enumeration value="City of London"/>
          <xsd:enumeration value="Croydon"/>
          <xsd:enumeration value="Ealing"/>
          <xsd:enumeration value="Enfield"/>
          <xsd:enumeration value="Greenwich"/>
          <xsd:enumeration value="Hackney"/>
          <xsd:enumeration value="Hammersmith and Fulham"/>
          <xsd:enumeration value="Haringey"/>
          <xsd:enumeration value="Harrow"/>
          <xsd:enumeration value="Havering"/>
          <xsd:enumeration value="Hillingdon"/>
          <xsd:enumeration value="Hounslow"/>
          <xsd:enumeration value="Islington"/>
          <xsd:enumeration value="Kensington and Chelsea"/>
          <xsd:enumeration value="Kingston upon Thames"/>
          <xsd:enumeration value="Lambeth"/>
          <xsd:enumeration value="Lewisham"/>
          <xsd:enumeration value="Merton"/>
          <xsd:enumeration value="Newham"/>
          <xsd:enumeration value="Redbridge"/>
          <xsd:enumeration value="Richmond upon Thames"/>
          <xsd:enumeration value="Southwark"/>
          <xsd:enumeration value="Sutton"/>
          <xsd:enumeration value="Tower Hamlets"/>
          <xsd:enumeration value="Waltham Forest"/>
          <xsd:enumeration value="Wandsworth"/>
          <xsd:enumeration value="Westminster"/>
        </xsd:restriction>
      </xsd:simpleType>
    </xsd:element>
    <xsd:element name="Company_x0020_Planning_x0020__x0026__x0020_Performance" ma:index="17" nillable="true" ma:displayName="Company Planning &amp; Performance" ma:default="0" ma:description="Please state whether this document relates to company Performance and Planning" ma:internalName="Company_x0020_Planning_x0020__x0026__x0020_Performance">
      <xsd:simpleType>
        <xsd:restriction base="dms:Boolean"/>
      </xsd:simpleType>
    </xsd:element>
    <xsd:element name="Sport" ma:index="18" ma:displayName="Sport" ma:default="Not Applicable" ma:description="If relevant please specify which sport this document relate to" ma:format="Dropdown" ma:internalName="Sport">
      <xsd:simpleType>
        <xsd:restriction base="dms:Choice">
          <xsd:enumeration value="Not Applicable"/>
          <xsd:enumeration value="Aikido"/>
          <xsd:enumeration value="Air sports"/>
          <xsd:enumeration value="American football"/>
          <xsd:enumeration value="Angling"/>
          <xsd:enumeration value="Aquathlon"/>
          <xsd:enumeration value="Archery"/>
          <xsd:enumeration value="Arm wrestling"/>
          <xsd:enumeration value="Artistic skating (roller)"/>
          <xsd:enumeration value="Athletics"/>
          <xsd:enumeration value="Australian rules football"/>
          <xsd:enumeration value="Badminton"/>
          <xsd:enumeration value="Ballooning"/>
          <xsd:enumeration value="Ballroom dancing"/>
          <xsd:enumeration value="Basketball"/>
          <xsd:enumeration value="Baseball/softball"/>
          <xsd:enumeration value="Baton twirling"/>
          <xsd:enumeration value="Biathlon"/>
          <xsd:enumeration value="Bicycle polo"/>
          <xsd:enumeration value="Billiards and snooker"/>
          <xsd:enumeration value="BMX"/>
          <xsd:enumeration value="Bobsleigh"/>
          <xsd:enumeration value="Boccia"/>
          <xsd:enumeration value="Bowls"/>
          <xsd:enumeration value="Boxing"/>
          <xsd:enumeration value="Camogie"/>
          <xsd:enumeration value="Canoeing"/>
          <xsd:enumeration value="Caving"/>
          <xsd:enumeration value="Chinese martial arts"/>
          <xsd:enumeration value="Clay pigeon shooting"/>
          <xsd:enumeration value="Cricket"/>
          <xsd:enumeration value="Croquet"/>
          <xsd:enumeration value="Curling"/>
          <xsd:enumeration value="Cycling"/>
          <xsd:enumeration value="Dance sport"/>
          <xsd:enumeration value="Darts"/>
          <xsd:enumeration value="Disability sport"/>
          <xsd:enumeration value="Diving"/>
          <xsd:enumeration value="Dodgeball"/>
          <xsd:enumeration value="Dragon boat racing"/>
          <xsd:enumeration value="Duathlon"/>
          <xsd:enumeration value="Equestrian"/>
          <xsd:enumeration value="Exercise, movement and dance"/>
          <xsd:enumeration value="Fencing"/>
          <xsd:enumeration value="Fives"/>
          <xsd:enumeration value="Floorball"/>
          <xsd:enumeration value="Folk dancing"/>
          <xsd:enumeration value="Football"/>
          <xsd:enumeration value="Futsal"/>
          <xsd:enumeration value="Gaelic football"/>
          <xsd:enumeration value="Gliding"/>
          <xsd:enumeration value="Goalball"/>
          <xsd:enumeration value="Golf"/>
          <xsd:enumeration value="Gymnastics"/>
          <xsd:enumeration value="Handball"/>
          <xsd:enumeration value="Hang gliding and paragliding"/>
          <xsd:enumeration value="Harness racing"/>
          <xsd:enumeration value="Health and beauty exercise"/>
          <xsd:enumeration value="Highland games"/>
          <xsd:enumeration value="Hockey"/>
          <xsd:enumeration value="Horse Racing"/>
          <xsd:enumeration value="Horse Riding"/>
          <xsd:enumeration value="Hovering"/>
          <xsd:enumeration value="Hurling"/>
          <xsd:enumeration value="Ice hockey"/>
          <xsd:enumeration value="Ice skating"/>
          <xsd:enumeration value="Jet skiing"/>
          <xsd:enumeration value="Judo"/>
          <xsd:enumeration value="Ju jitsu"/>
          <xsd:enumeration value="Kabaddi"/>
          <xsd:enumeration value="Karate"/>
          <xsd:enumeration value="Keep fit"/>
          <xsd:enumeration value="Kendo"/>
          <xsd:enumeration value="Kite Surfing"/>
          <xsd:enumeration value="Kneeboarding"/>
          <xsd:enumeration value="Korfball"/>
          <xsd:enumeration value="Lacrosse"/>
          <xsd:enumeration value="Land-sailing/yachting"/>
          <xsd:enumeration value="Life saving"/>
          <xsd:enumeration value="Luge"/>
          <xsd:enumeration value="Model aircraft flying"/>
          <xsd:enumeration value="Modern pentathlon"/>
          <xsd:enumeration value="Motor cycling"/>
          <xsd:enumeration value="Motor sports"/>
          <xsd:enumeration value="Motor cruising"/>
          <xsd:enumeration value="Mountain biking"/>
          <xsd:enumeration value="Mountaineering"/>
          <xsd:enumeration value="Movement and dance"/>
          <xsd:enumeration value="Netball"/>
          <xsd:enumeration value="Octopush"/>
          <xsd:enumeration value="Orienteering"/>
          <xsd:enumeration value="Parachuting"/>
          <xsd:enumeration value="Petanque"/>
          <xsd:enumeration value="Polo"/>
          <xsd:enumeration value="Polocrosse"/>
          <xsd:enumeration value="Pool"/>
          <xsd:enumeration value="Powerboating"/>
          <xsd:enumeration value="Powerlifting"/>
          <xsd:enumeration value="Puck hockey (roller)"/>
          <xsd:enumeration value="Quoits"/>
          <xsd:enumeration value="Rafting"/>
          <xsd:enumeration value="Rackets"/>
          <xsd:enumeration value="Racketball"/>
          <xsd:enumeration value="Rambling"/>
          <xsd:enumeration value="Real tennis"/>
          <xsd:enumeration value="Roller derby"/>
          <xsd:enumeration value="Roller sports"/>
          <xsd:enumeration value="Rounders"/>
          <xsd:enumeration value="Rowing"/>
          <xsd:enumeration value="Rugby league"/>
          <xsd:enumeration value="Rugby union"/>
          <xsd:enumeration value="Sailing and yachting"/>
          <xsd:enumeration value="Sand and land yachting"/>
          <xsd:enumeration value="Shinty"/>
          <xsd:enumeration value="Shooting"/>
          <xsd:enumeration value="(air, clay target, crossbow,"/>
          <xsd:enumeration value="muzzle loading, pistol,"/>
          <xsd:enumeration value="rifle and target)"/>
          <xsd:enumeration value="Show jumping"/>
          <xsd:enumeration value="Skateboarding"/>
          <xsd:enumeration value="Skater hockey (roller)"/>
          <xsd:enumeration value="Skiing"/>
          <xsd:enumeration value="Skipping"/>
          <xsd:enumeration value="Snooker"/>
          <xsd:enumeration value="Snowboarding"/>
          <xsd:enumeration value="Softball"/>
          <xsd:enumeration value="Sombo"/>
          <xsd:enumeration value="Speedway"/>
          <xsd:enumeration value="Speed skating (roller)"/>
          <xsd:enumeration value="Squash"/>
          <xsd:enumeration value="Stoolball"/>
          <xsd:enumeration value="Sub aqua"/>
          <xsd:enumeration value="Surf life saving"/>
          <xsd:enumeration value="Surfing*"/>
          <xsd:enumeration value="Swimming and diving"/>
          <xsd:enumeration value="Table tennis"/>
          <xsd:enumeration value="Taekwondo"/>
          <xsd:enumeration value="Tang Soo Do"/>
          <xsd:enumeration value="Tennis"/>
          <xsd:enumeration value="Tenpin bowling"/>
          <xsd:enumeration value="Trampolining"/>
          <xsd:enumeration value="Triathlon"/>
          <xsd:enumeration value="Tug of war"/>
          <xsd:enumeration value="Ultimate (frisbee)"/>
          <xsd:enumeration value="Volleyball"/>
          <xsd:enumeration value="Wakeboarding"/>
          <xsd:enumeration value="Water polo"/>
          <xsd:enumeration value="Water skiing"/>
          <xsd:enumeration value="Weightlifting"/>
          <xsd:enumeration value="Wheelchair basketball"/>
          <xsd:enumeration value="Windsurfing"/>
          <xsd:enumeration value="Wrestling"/>
          <xsd:enumeration value="Yoga"/>
        </xsd:restriction>
      </xsd:simpleType>
    </xsd:element>
    <xsd:element name="External_x0020__x002f__x0020_Internal" ma:index="19" ma:displayName="External / Internal" ma:default="Internal" ma:format="Dropdown" ma:internalName="External_x0020__x002f__x0020_Internal">
      <xsd:simpleType>
        <xsd:restriction base="dms:Choice">
          <xsd:enumeration value="Internal"/>
          <xsd:enumeration value="Ex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eam_x0020_Planning xmlns="1fabc0b5-c5c3-4ef9-96a5-b387017c59a8">false</Team_x0020_Planning>
    <External_x0020__x002f__x0020_Internal xmlns="1fabc0b5-c5c3-4ef9-96a5-b387017c59a8">Internal</External_x0020__x002f__x0020_Internal>
    <Sport xmlns="1fabc0b5-c5c3-4ef9-96a5-b387017c59a8">Not Applicable</Sport>
    <TaxKeywordTaxHTField xmlns="ec1552c1-bf62-4cca-b5c7-c62fb33418a7">
      <Terms xmlns="http://schemas.microsoft.com/office/infopath/2007/PartnerControls"/>
    </TaxKeywordTaxHTField>
    <Territory xmlns="1fabc0b5-c5c3-4ef9-96a5-b387017c59a8">Not Applicable</Territory>
    <TaxCatchAll xmlns="ec1552c1-bf62-4cca-b5c7-c62fb33418a7"/>
    <Company_x0020_Planning_x0020__x0026__x0020_Performance xmlns="1fabc0b5-c5c3-4ef9-96a5-b387017c59a8">false</Company_x0020_Planning_x0020__x0026__x0020_Performance>
  </documentManagement>
</p:properties>
</file>

<file path=customXml/itemProps1.xml><?xml version="1.0" encoding="utf-8"?>
<ds:datastoreItem xmlns:ds="http://schemas.openxmlformats.org/officeDocument/2006/customXml" ds:itemID="{7B6DEF04-E1E0-470F-B7E4-1E7A14C9FF9E}">
  <ds:schemaRefs>
    <ds:schemaRef ds:uri="http://schemas.microsoft.com/sharepoint/v3/contenttype/forms"/>
  </ds:schemaRefs>
</ds:datastoreItem>
</file>

<file path=customXml/itemProps2.xml><?xml version="1.0" encoding="utf-8"?>
<ds:datastoreItem xmlns:ds="http://schemas.openxmlformats.org/officeDocument/2006/customXml" ds:itemID="{640475AD-8261-4CEA-9F3E-721F4D7F9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1552c1-bf62-4cca-b5c7-c62fb33418a7"/>
    <ds:schemaRef ds:uri="1fabc0b5-c5c3-4ef9-96a5-b387017c5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9CA83A-9233-425F-8E50-8E6001FF884E}">
  <ds:schemaRefs>
    <ds:schemaRef ds:uri="http://schemas.microsoft.com/sharepoint/v3"/>
    <ds:schemaRef ds:uri="http://purl.org/dc/terms/"/>
    <ds:schemaRef ds:uri="1fabc0b5-c5c3-4ef9-96a5-b387017c59a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c1552c1-bf62-4cca-b5c7-c62fb33418a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3223</TotalTime>
  <Words>1098</Words>
  <Application>Microsoft Office PowerPoint</Application>
  <PresentationFormat>On-screen Show (4:3)</PresentationFormat>
  <Paragraphs>144</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AvenirNext LT Pro Medium</vt:lpstr>
      <vt:lpstr>Calibri</vt:lpstr>
      <vt:lpstr>Office Theme</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Mieke Stones</dc:creator>
  <cp:lastModifiedBy>Tristan Farron-Mahon</cp:lastModifiedBy>
  <cp:revision>61</cp:revision>
  <dcterms:created xsi:type="dcterms:W3CDTF">2017-02-01T11:49:50Z</dcterms:created>
  <dcterms:modified xsi:type="dcterms:W3CDTF">2017-04-02T14:55:47Z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2017-02-01T00:00:00Z</vt:filetime>
  </property>
  <property fmtid="{D5CDD505-2E9C-101B-9397-08002B2CF9AE}" pid="3" name="Creator">
    <vt:lpwstr>Adobe InDesign CC 2017 (Macintosh)</vt:lpwstr>
  </property>
  <property fmtid="{D5CDD505-2E9C-101B-9397-08002B2CF9AE}" pid="4" name="LastSaved">
    <vt:filetime>2017-02-01T00:00:00Z</vt:filetime>
  </property>
  <property fmtid="{D5CDD505-2E9C-101B-9397-08002B2CF9AE}" pid="5" name="ContentTypeId">
    <vt:lpwstr>0x0101005DA46ACD30336D4C8FC4D5BDDB918876</vt:lpwstr>
  </property>
  <property fmtid="{D5CDD505-2E9C-101B-9397-08002B2CF9AE}" pid="6" name="TaxKeyword">
    <vt:lpwstr/>
  </property>
</Properties>
</file>