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2914798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marL="185098" algn="l">
              <a:defRPr>
                <a:solidFill>
                  <a:schemeClr val="bg1"/>
                </a:solidFill>
              </a:defRPr>
            </a:lvl1pPr>
          </a:lstStyle>
          <a:p>
            <a:fld id="{7F0755ED-5B08-4945-958F-046C96C5DCB1}" type="slidenum">
              <a:rPr lang="en-GB" smtClean="0"/>
              <a:t>‹#›</a:t>
            </a:fld>
            <a:endParaRPr lang="en-GB"/>
          </a:p>
        </p:txBody>
      </p:sp>
      <p:sp>
        <p:nvSpPr>
          <p:cNvPr id="4" name="Footer Placeholder 5"/>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996095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FBC36F64-234D-45F1-B60C-467FD24AA854}" type="datetimeFigureOut">
              <a:rPr lang="en-GB" smtClean="0"/>
              <a:t>05/06/2018</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a:lvl1pPr>
          </a:lstStyle>
          <a:p>
            <a:fld id="{7F0755ED-5B08-4945-958F-046C96C5DCB1}" type="slidenum">
              <a:rPr lang="en-GB" smtClean="0"/>
              <a:t>‹#›</a:t>
            </a:fld>
            <a:endParaRPr lang="en-GB"/>
          </a:p>
        </p:txBody>
      </p:sp>
    </p:spTree>
    <p:extLst>
      <p:ext uri="{BB962C8B-B14F-4D97-AF65-F5344CB8AC3E}">
        <p14:creationId xmlns:p14="http://schemas.microsoft.com/office/powerpoint/2010/main" val="1866377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smtClean="0"/>
              <a:t>Click to edit Master title style</a:t>
            </a:r>
            <a:endParaRPr lang="en-GB"/>
          </a:p>
        </p:txBody>
      </p:sp>
      <p:sp>
        <p:nvSpPr>
          <p:cNvPr id="5" name="Date Placeholder 2"/>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FBC36F64-234D-45F1-B60C-467FD24AA854}" type="datetimeFigureOut">
              <a:rPr lang="en-GB" smtClean="0"/>
              <a:t>05/06/2018</a:t>
            </a:fld>
            <a:endParaRPr lang="en-GB"/>
          </a:p>
        </p:txBody>
      </p:sp>
      <p:sp>
        <p:nvSpPr>
          <p:cNvPr id="6"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622321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FBC36F64-234D-45F1-B60C-467FD24AA854}" type="datetimeFigureOut">
              <a:rPr lang="en-GB" smtClean="0"/>
              <a:t>05/06/2018</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072893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353226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7F0755ED-5B08-4945-958F-046C96C5DCB1}"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806736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7F0755ED-5B08-4945-958F-046C96C5DCB1}" type="slidenum">
              <a:rPr lang="en-GB" smtClean="0"/>
              <a:t>‹#›</a:t>
            </a:fld>
            <a:endParaRPr lang="en-GB"/>
          </a:p>
        </p:txBody>
      </p:sp>
      <p:sp>
        <p:nvSpPr>
          <p:cNvPr id="6"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4199623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7F0755ED-5B08-4945-958F-046C96C5DCB1}"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978793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7F0755ED-5B08-4945-958F-046C96C5DCB1}"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620698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7F0755ED-5B08-4945-958F-046C96C5DCB1}"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55575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7F0755ED-5B08-4945-958F-046C96C5DCB1}" type="slidenum">
              <a:rPr lang="en-GB" smtClean="0"/>
              <a:t>‹#›</a:t>
            </a:fld>
            <a:endParaRPr lang="en-GB"/>
          </a:p>
        </p:txBody>
      </p:sp>
      <p:sp>
        <p:nvSpPr>
          <p:cNvPr id="7"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4111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marL="185098" algn="l">
              <a:defRPr>
                <a:solidFill>
                  <a:schemeClr val="bg1"/>
                </a:solidFill>
              </a:defRPr>
            </a:lvl1pPr>
          </a:lstStyle>
          <a:p>
            <a:fld id="{7F0755ED-5B08-4945-958F-046C96C5DCB1}" type="slidenum">
              <a:rPr lang="en-GB" smtClean="0"/>
              <a:t>‹#›</a:t>
            </a:fld>
            <a:endParaRPr lang="en-GB"/>
          </a:p>
        </p:txBody>
      </p:sp>
      <p:sp>
        <p:nvSpPr>
          <p:cNvPr id="8" name="Footer Placeholder 5"/>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4094241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7F0755ED-5B08-4945-958F-046C96C5DCB1}"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2745608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hyperlink" Target="https://www.ons.gov.uk/peoplepopulationandcommunity/healthandsocialcare/healthandlifeexpectancies/compendium/opinionsandlifestylesurvey/2015-03-19/adulthealthingreatbritain2013" TargetMode="Externa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hyperlink" Target="https://www.gov.uk/government/uploads/system/uploads/attachment_data/file/406369/labour-force-survey-disabled-peo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hyperlink" Target="https://digital.nhs.uk/catalogue/PUB217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hyperlink" Target="https://www.centreformentalhealth.org.uk/making-individual-placement-and-support-work"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47127/rr901-health-and-wellbeing-at-work.pdf" TargetMode="External"/><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hyperlink" Target="http://www.hse.gov.uk/statistics/causdis/musculoskeletal/msd.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hyperlink" Target="http://www.hse.gov.uk/msd/backpain/"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ingertips.phe.org.uk/profile/wider-determinants/data#page/7/gid/1938133042/pat/6/par/E12000004/ati/102/are/E06000015/iid/93104/age/204/sex/4" TargetMode="External"/><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hyperlink" Target="https://fingertips.phe.org.uk/profile/wider-determinants/data#page/7/gid/1938133042/pat/6/par/E12000004/ati/102/are/E06000015/iid/91126/age/164/sex/4"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hyperlink" Target="https://www.gov.uk/government/publications/future-of-ageing-workplace-infrastructure" TargetMode="External"/><Relationship Id="rId5" Type="http://schemas.openxmlformats.org/officeDocument/2006/relationships/hyperlink" Target="http://www.hse.gov.uk/vulnerable-workers/older-workers.htm" TargetMode="External"/><Relationship Id="rId4" Type="http://schemas.openxmlformats.org/officeDocument/2006/relationships/hyperlink" Target="https://www.gov.uk/government/collections/disability-confident-campaig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and-work-infographic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vinspired.com/" TargetMode="External"/><Relationship Id="rId3" Type="http://schemas.openxmlformats.org/officeDocument/2006/relationships/hyperlink" Target="https://www.gov.uk/government/uploads/system/uploads/attachment_data/file/355771/Briefing3_NEETs_health_inequalities.pdf" TargetMode="External"/><Relationship Id="rId7" Type="http://schemas.openxmlformats.org/officeDocument/2006/relationships/hyperlink" Target="https://www.princes-trust.org.uk/help-for-young-people/get-job/get-experience" TargetMode="External"/><Relationship Id="rId2" Type="http://schemas.openxmlformats.org/officeDocument/2006/relationships/image" Target="../media/image61.png"/><Relationship Id="rId1" Type="http://schemas.openxmlformats.org/officeDocument/2006/relationships/slideLayout" Target="../slideLayouts/slideLayout13.xml"/><Relationship Id="rId6" Type="http://schemas.openxmlformats.org/officeDocument/2006/relationships/hyperlink" Target="https://www.gov.uk/guidance/universal-credit-full-service-and-live-service" TargetMode="External"/><Relationship Id="rId5" Type="http://schemas.openxmlformats.org/officeDocument/2006/relationships/hyperlink" Target="https://www.gov.uk/government/uploads/system/uploads/attachment_data/file/620920/Supported_Internship_Guidance_updated_with_EFA_funding_advice_May_2017_2.pdf" TargetMode="External"/><Relationship Id="rId4" Type="http://schemas.openxmlformats.org/officeDocument/2006/relationships/hyperlink" Target="https://www.gov.uk/topic/further-education-skills/apprenticeship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hyperlink" Target="https://www.ons.gov.uk/news/news/totalof137millionworkingdayslosttosicknessandinjuryin2016" TargetMode="External"/><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5" Type="http://schemas.openxmlformats.org/officeDocument/2006/relationships/image" Target="../media/image71.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mailto:LKISEast@phe.gov.uk" TargetMode="External"/><Relationship Id="rId4" Type="http://schemas.openxmlformats.org/officeDocument/2006/relationships/hyperlink" Target="https://surveys.phe.org.uk/TakeSurvey.aspx?PageNumber=1&amp;SurveyID=l252n655&amp;Preview=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hyperlink" Target="https://fingertips.phe.org.uk/profile/wider-determinants/data#page/6/gid/1938133042/pat/6/par/E12000006/ati/102/are/E06000055/iid/92899/age/204/sex/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oneyou" TargetMode="External"/><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hyperlink" Target="https://www.local.gov.uk/sites/default/files/documents/health-work-and-health-re-90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mtClean="0"/>
              <a:t>Work, Worklessness and Health: Local Infographic Tool</a:t>
            </a:r>
            <a:endParaRPr lang="en-GB"/>
          </a:p>
        </p:txBody>
      </p:sp>
      <p:sp>
        <p:nvSpPr>
          <p:cNvPr id="3" name="Subtitle 2"/>
          <p:cNvSpPr>
            <a:spLocks noGrp="1"/>
          </p:cNvSpPr>
          <p:nvPr>
            <p:ph type="subTitle" idx="1"/>
          </p:nvPr>
        </p:nvSpPr>
        <p:spPr/>
        <p:txBody>
          <a:bodyPr/>
          <a:lstStyle/>
          <a:p>
            <a:r>
              <a:rPr lang="en-GB" smtClean="0"/>
              <a:t>Barnet</a:t>
            </a:r>
            <a:endParaRPr lang="en-GB"/>
          </a:p>
        </p:txBody>
      </p:sp>
      <p:sp>
        <p:nvSpPr>
          <p:cNvPr id="4" name="TextBox 3"/>
          <p:cNvSpPr txBox="1"/>
          <p:nvPr/>
        </p:nvSpPr>
        <p:spPr>
          <a:xfrm>
            <a:off x="6438900" y="6103620"/>
            <a:ext cx="3467100" cy="296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24">
                <a:solidFill>
                  <a:srgbClr val="FFFFFF"/>
                </a:solidFill>
                <a:latin typeface="Arial" panose="020B0604020202020204" pitchFamily="34" charset="0"/>
              </a:rPr>
              <a:t>Produced on 13 June 2018</a:t>
            </a:r>
          </a:p>
        </p:txBody>
      </p:sp>
    </p:spTree>
    <p:extLst>
      <p:ext uri="{BB962C8B-B14F-4D97-AF65-F5344CB8AC3E}">
        <p14:creationId xmlns:p14="http://schemas.microsoft.com/office/powerpoint/2010/main" val="1702514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learning disabilities (LD) strategic plans reflect employment issues and opportunities for action?
How well established is the employment support offer for people with LD from school through adulthood transition?
How are local employers being supported to offer employment opportunities for people with learning disabilities?
How are local public sector employers creating job opportunities, especially for people with learning disabilities?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Project Search, Remploy and Ambition for Autism all provide specific support for employers around placements and job opportunities for people with learning disabilities, and there may be local third sector organisations providing specific support in the area as well.</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5101644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2080260" cy="43242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The gap between the employment rate for those with a long-term condition and the overall employment rate is a good reflection on how well the local system is enabling people with long-term conditions to achieve their employment potential. 
Enabling people with long-term conditions to access work that supports their needs is fundamental to supporting people to have independence and autonomy in their lives. 
Focusing on the employment gap for people with long-term conditions provides an opportunity to reflect on how well the health system is working with local partners, including employers, to support employment.</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2120678"/>
            <a:ext cx="1783080" cy="1656524"/>
          </a:xfrm>
          <a:prstGeom prst="rect">
            <a:avLst/>
          </a:prstGeom>
        </p:spPr>
      </p:pic>
      <p:sp>
        <p:nvSpPr>
          <p:cNvPr id="6" name="TextBox 5"/>
          <p:cNvSpPr txBox="1"/>
          <p:nvPr/>
        </p:nvSpPr>
        <p:spPr>
          <a:xfrm>
            <a:off x="2743962" y="2173986"/>
            <a:ext cx="118872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Percentage point gap in the employment rate between those with a long-term health condition and the overall employment rate (2016/17)</a:t>
            </a:r>
            <a:endParaRPr lang="en-GB" sz="1000">
              <a:solidFill>
                <a:srgbClr val="FFFFFF"/>
              </a:solidFill>
              <a:latin typeface="Arial" panose="020B0604020202020204" pitchFamily="34" charset="0"/>
            </a:endParaRPr>
          </a:p>
        </p:txBody>
      </p:sp>
      <p:sp>
        <p:nvSpPr>
          <p:cNvPr id="7" name="TextBox 6"/>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8" name="TextBox 7"/>
          <p:cNvSpPr txBox="1"/>
          <p:nvPr/>
        </p:nvSpPr>
        <p:spPr>
          <a:xfrm>
            <a:off x="63893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9" name="TextBox 8"/>
          <p:cNvSpPr txBox="1"/>
          <p:nvPr/>
        </p:nvSpPr>
        <p:spPr>
          <a:xfrm>
            <a:off x="767715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Barnet</a:t>
            </a:r>
            <a:endParaRPr lang="en-GB" sz="1400" b="1">
              <a:solidFill>
                <a:srgbClr val="532D6D"/>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615690" y="103632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101590" y="103632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87490" y="1036320"/>
            <a:ext cx="3962400" cy="3962400"/>
          </a:xfrm>
          <a:prstGeom prst="rect">
            <a:avLst/>
          </a:prstGeom>
        </p:spPr>
      </p:pic>
      <p:sp>
        <p:nvSpPr>
          <p:cNvPr id="13" name="TextBox 12"/>
          <p:cNvSpPr txBox="1"/>
          <p:nvPr/>
        </p:nvSpPr>
        <p:spPr>
          <a:xfrm>
            <a:off x="7924800" y="32918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sp>
        <p:nvSpPr>
          <p:cNvPr id="14" name="TextBox 13"/>
          <p:cNvSpPr txBox="1"/>
          <p:nvPr/>
        </p:nvSpPr>
        <p:spPr>
          <a:xfrm>
            <a:off x="3566160" y="4457700"/>
            <a:ext cx="14859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7200" b="1" smtClean="0">
                <a:solidFill>
                  <a:srgbClr val="532D6D"/>
                </a:solidFill>
                <a:latin typeface="Arial" panose="020B0604020202020204" pitchFamily="34" charset="0"/>
              </a:rPr>
              <a:t>2x</a:t>
            </a:r>
            <a:endParaRPr lang="en-GB" sz="7200" b="1">
              <a:solidFill>
                <a:srgbClr val="532D6D"/>
              </a:solidFill>
              <a:latin typeface="Arial" panose="020B0604020202020204" pitchFamily="34" charset="0"/>
            </a:endParaRPr>
          </a:p>
        </p:txBody>
      </p:sp>
      <p:sp>
        <p:nvSpPr>
          <p:cNvPr id="15" name="TextBox 14"/>
          <p:cNvSpPr txBox="1"/>
          <p:nvPr/>
        </p:nvSpPr>
        <p:spPr>
          <a:xfrm>
            <a:off x="2902458" y="5692140"/>
            <a:ext cx="30708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national survey of adult health in Great Britain found that unemployed people were more than twice as likely as employed people to report having a limiting long-term condition (2013)</a:t>
            </a:r>
            <a:endParaRPr lang="en-GB" sz="1200">
              <a:solidFill>
                <a:srgbClr val="000000"/>
              </a:solidFill>
              <a:latin typeface="Arial" panose="020B0604020202020204" pitchFamily="34" charset="0"/>
            </a:endParaRPr>
          </a:p>
        </p:txBody>
      </p:sp>
      <p:sp>
        <p:nvSpPr>
          <p:cNvPr id="16" name="TextBox 15">
            <a:hlinkClick r:id="rId7"/>
          </p:cNvPr>
          <p:cNvSpPr txBox="1"/>
          <p:nvPr/>
        </p:nvSpPr>
        <p:spPr>
          <a:xfrm>
            <a:off x="49530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pic>
        <p:nvPicPr>
          <p:cNvPr id="17" name="Picture 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86550" y="4229100"/>
            <a:ext cx="1485900" cy="1485900"/>
          </a:xfrm>
          <a:prstGeom prst="rect">
            <a:avLst/>
          </a:prstGeom>
        </p:spPr>
      </p:pic>
      <p:sp>
        <p:nvSpPr>
          <p:cNvPr id="18" name="TextBox 17"/>
          <p:cNvSpPr txBox="1"/>
          <p:nvPr/>
        </p:nvSpPr>
        <p:spPr>
          <a:xfrm>
            <a:off x="6934200" y="4663440"/>
            <a:ext cx="12877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smtClean="0">
                <a:solidFill>
                  <a:srgbClr val="532D6D"/>
                </a:solidFill>
                <a:latin typeface="Arial" panose="020B0604020202020204" pitchFamily="34" charset="0"/>
              </a:rPr>
              <a:t>60%</a:t>
            </a:r>
            <a:endParaRPr lang="en-GB" sz="3200">
              <a:solidFill>
                <a:srgbClr val="532D6D"/>
              </a:solidFill>
              <a:latin typeface="Arial" panose="020B0604020202020204" pitchFamily="34" charset="0"/>
            </a:endParaRPr>
          </a:p>
        </p:txBody>
      </p:sp>
      <p:sp>
        <p:nvSpPr>
          <p:cNvPr id="19" name="TextBox 18">
            <a:hlinkClick r:id="rId9"/>
          </p:cNvPr>
          <p:cNvSpPr txBox="1"/>
          <p:nvPr/>
        </p:nvSpPr>
        <p:spPr>
          <a:xfrm>
            <a:off x="84201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0" name="TextBox 19"/>
          <p:cNvSpPr txBox="1"/>
          <p:nvPr/>
        </p:nvSpPr>
        <p:spPr>
          <a:xfrm>
            <a:off x="6240780" y="5692140"/>
            <a:ext cx="316992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Nationally, having a long-term condition is associated with unemployment and worklessness. People with a long-term condition have an employment rate of only 60% (2014)</a:t>
            </a:r>
            <a:endParaRPr lang="en-GB" sz="1200">
              <a:solidFill>
                <a:srgbClr val="000000"/>
              </a:solidFill>
              <a:latin typeface="Arial" panose="020B0604020202020204" pitchFamily="34" charset="0"/>
            </a:endParaRPr>
          </a:p>
        </p:txBody>
      </p:sp>
    </p:spTree>
    <p:extLst>
      <p:ext uri="{BB962C8B-B14F-4D97-AF65-F5344CB8AC3E}">
        <p14:creationId xmlns:p14="http://schemas.microsoft.com/office/powerpoint/2010/main" val="2031481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joint strategic needs assessment and local strategy reflect the health related employment gap?
How do local healthcare professionals talk about work in the context of holistic patient care?
How are local employers being supported to offer employment opportunities for people with long-term conditions?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 is working in partnership to develop a national programme for clinical staff to better support work as part of holistic patient care. This includes free e-learning on health and face to face peer education through the Royal College of Occupational Therapists Clinical Champion programme. 
There is support via                        and                                schemes for employers.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892552" y="58978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89788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269018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1595487"/>
            <a:ext cx="1584960" cy="1472466"/>
          </a:xfrm>
          <a:prstGeom prst="rect">
            <a:avLst/>
          </a:prstGeom>
        </p:spPr>
      </p:pic>
      <p:sp>
        <p:nvSpPr>
          <p:cNvPr id="5" name="TextBox 4"/>
          <p:cNvSpPr txBox="1"/>
          <p:nvPr/>
        </p:nvSpPr>
        <p:spPr>
          <a:xfrm>
            <a:off x="2674620" y="1625346"/>
            <a:ext cx="1188720" cy="13388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Gap in employment rate for those in contact with secondary mental health services and the overall employment rate (18-69 yrs, 2016/17)</a:t>
            </a:r>
            <a:endParaRPr lang="en-GB" sz="900">
              <a:solidFill>
                <a:srgbClr val="FFFFFF"/>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3378567"/>
            <a:ext cx="1584960" cy="1472466"/>
          </a:xfrm>
          <a:prstGeom prst="rect">
            <a:avLst/>
          </a:prstGeom>
        </p:spPr>
      </p:pic>
      <p:sp>
        <p:nvSpPr>
          <p:cNvPr id="7" name="TextBox 6"/>
          <p:cNvSpPr txBox="1"/>
          <p:nvPr/>
        </p:nvSpPr>
        <p:spPr>
          <a:xfrm>
            <a:off x="2674620" y="3483864"/>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total Employment Support Allowance claimants with primary condition of mental and behavioural disorders (2017)</a:t>
            </a:r>
            <a:endParaRPr lang="en-GB" sz="900">
              <a:solidFill>
                <a:srgbClr val="FFFFFF"/>
              </a:solidFill>
              <a:latin typeface="Arial" panose="020B0604020202020204" pitchFamily="34" charset="0"/>
            </a:endParaRPr>
          </a:p>
        </p:txBody>
      </p:sp>
      <p:sp>
        <p:nvSpPr>
          <p:cNvPr id="8" name="TextBox 7"/>
          <p:cNvSpPr txBox="1"/>
          <p:nvPr/>
        </p:nvSpPr>
        <p:spPr>
          <a:xfrm>
            <a:off x="4388358"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England</a:t>
            </a:r>
            <a:endParaRPr lang="en-GB" sz="1400" b="1">
              <a:solidFill>
                <a:srgbClr val="542D6E"/>
              </a:solidFill>
              <a:latin typeface="Arial" panose="020B0604020202020204" pitchFamily="34" charset="0"/>
            </a:endParaRPr>
          </a:p>
        </p:txBody>
      </p:sp>
      <p:sp>
        <p:nvSpPr>
          <p:cNvPr id="9" name="TextBox 8"/>
          <p:cNvSpPr txBox="1"/>
          <p:nvPr/>
        </p:nvSpPr>
        <p:spPr>
          <a:xfrm>
            <a:off x="611200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London</a:t>
            </a:r>
            <a:endParaRPr lang="en-GB" sz="1400" b="1">
              <a:solidFill>
                <a:srgbClr val="542D6E"/>
              </a:solidFill>
              <a:latin typeface="Arial" panose="020B0604020202020204" pitchFamily="34" charset="0"/>
            </a:endParaRPr>
          </a:p>
        </p:txBody>
      </p:sp>
      <p:sp>
        <p:nvSpPr>
          <p:cNvPr id="10" name="TextBox 9"/>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Barnet</a:t>
            </a:r>
            <a:endParaRPr lang="en-GB" sz="1400" b="1">
              <a:solidFill>
                <a:srgbClr val="542D6E"/>
              </a:solidFill>
              <a:latin typeface="Arial" panose="020B0604020202020204" pitchFamily="34" charset="0"/>
            </a:endParaRPr>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50108" y="350520"/>
            <a:ext cx="3962400" cy="3962400"/>
          </a:xfrm>
          <a:prstGeom prst="rect">
            <a:avLst/>
          </a:prstGeom>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853940" y="350520"/>
            <a:ext cx="3962400" cy="3962400"/>
          </a:xfrm>
          <a:prstGeom prst="rect">
            <a:avLst/>
          </a:prstGeom>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557772" y="350520"/>
            <a:ext cx="3962400" cy="3962400"/>
          </a:xfrm>
          <a:prstGeom prst="rect">
            <a:avLst/>
          </a:prstGeom>
        </p:spPr>
      </p:pic>
      <p:sp>
        <p:nvSpPr>
          <p:cNvPr id="14" name="TextBox 13"/>
          <p:cNvSpPr txBox="1"/>
          <p:nvPr/>
        </p:nvSpPr>
        <p:spPr>
          <a:xfrm>
            <a:off x="7924800" y="26060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10990" y="3282812"/>
            <a:ext cx="5448300" cy="1663975"/>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7700" y="5284215"/>
            <a:ext cx="2971800" cy="678689"/>
          </a:xfrm>
          <a:prstGeom prst="rect">
            <a:avLst/>
          </a:prstGeom>
        </p:spPr>
      </p:pic>
      <p:sp>
        <p:nvSpPr>
          <p:cNvPr id="17" name="TextBox 16"/>
          <p:cNvSpPr txBox="1"/>
          <p:nvPr/>
        </p:nvSpPr>
        <p:spPr>
          <a:xfrm>
            <a:off x="4358640" y="5966460"/>
            <a:ext cx="29718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A national survey in England found that almost 1 in 6 people of a working age have a diagnosable mental health condition</a:t>
            </a:r>
            <a:endParaRPr lang="en-GB" sz="1000">
              <a:solidFill>
                <a:srgbClr val="000000"/>
              </a:solidFill>
              <a:latin typeface="Arial" panose="020B0604020202020204" pitchFamily="34" charset="0"/>
            </a:endParaRPr>
          </a:p>
        </p:txBody>
      </p:sp>
      <p:sp>
        <p:nvSpPr>
          <p:cNvPr id="18" name="TextBox 17">
            <a:hlinkClick r:id="rId9"/>
          </p:cNvPr>
          <p:cNvSpPr txBox="1"/>
          <p:nvPr/>
        </p:nvSpPr>
        <p:spPr>
          <a:xfrm>
            <a:off x="7330440" y="6035040"/>
            <a:ext cx="495300" cy="523220"/>
          </a:xfrm>
          <a:prstGeom prst="rect">
            <a:avLst/>
          </a:prstGeom>
          <a:solidFill>
            <a:srgbClr val="542D6E"/>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9" name="TextBox 18"/>
          <p:cNvSpPr txBox="1"/>
          <p:nvPr/>
        </p:nvSpPr>
        <p:spPr>
          <a:xfrm>
            <a:off x="396240" y="1371600"/>
            <a:ext cx="1981200" cy="34163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The gap between the employment rate for people supported by secondary mental health services and the overall employment rate is a good reflection on how well the local mental health system is enabling people with mental health conditions to achieve their employment potential.
There is a wide spectrum of mental health conditions including anxiety, depression and bipolar disorder.</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1300186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mental health strategic plans reflect employment issues and opportunities for action?
How well established is the evidence based individual placement support (IPS) programme locally?
How are local employers being supported to offer employment opportunities for people with mental health conditions?
How are local health employers creating job opportunities, especially for people with mental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and PHE produced a                        for employers on mental health issues with Business in the Community (BITC).
The                                         has information about how to support implementation of individual placement support (IPS).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2030730" y="507492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67968" y="562356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Centre for Mental Health</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955139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45166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Musculoskeletal conditions remain one of the most significant barriers to employment and highest causes of sickness absence. 
Although there is a broad spectrum of musculoskeletal issues that affect work, back pain remains one of the most common causes of sickness absence.
Focusing on the burden on the welfare system created by MSK provides an opportunity to reflect on how well the health and welfare system are working with employers to prevent MSK conditions and intervene early to provide support.</a:t>
            </a:r>
            <a:endParaRPr lang="en-GB" sz="115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7" name="TextBox 6"/>
          <p:cNvSpPr txBox="1"/>
          <p:nvPr/>
        </p:nvSpPr>
        <p:spPr>
          <a:xfrm>
            <a:off x="773658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Barnet</a:t>
            </a:r>
            <a:endParaRPr lang="en-GB" sz="1400" b="1">
              <a:solidFill>
                <a:srgbClr val="822433"/>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10990" y="1352096"/>
            <a:ext cx="5646420" cy="1410609"/>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683673"/>
            <a:ext cx="5646420" cy="149065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35430" y="5727505"/>
            <a:ext cx="693420" cy="834526"/>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1413041"/>
            <a:ext cx="1386840" cy="1288719"/>
          </a:xfrm>
          <a:prstGeom prst="rect">
            <a:avLst/>
          </a:prstGeom>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2784641"/>
            <a:ext cx="1386840" cy="1288719"/>
          </a:xfrm>
          <a:prstGeom prst="rect">
            <a:avLst/>
          </a:prstGeom>
        </p:spPr>
      </p:pic>
      <p:sp>
        <p:nvSpPr>
          <p:cNvPr id="13" name="TextBox 12"/>
          <p:cNvSpPr txBox="1"/>
          <p:nvPr/>
        </p:nvSpPr>
        <p:spPr>
          <a:xfrm>
            <a:off x="2813304" y="14401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Total number of Employment Support Allowance claimants where MSK conditions are primary health cause identified (2017)</a:t>
            </a:r>
            <a:endParaRPr lang="en-GB" sz="900">
              <a:solidFill>
                <a:srgbClr val="FFFFFF"/>
              </a:solidFill>
              <a:latin typeface="Arial" panose="020B0604020202020204" pitchFamily="34" charset="0"/>
            </a:endParaRPr>
          </a:p>
        </p:txBody>
      </p:sp>
      <p:sp>
        <p:nvSpPr>
          <p:cNvPr id="14" name="TextBox 13"/>
          <p:cNvSpPr txBox="1"/>
          <p:nvPr/>
        </p:nvSpPr>
        <p:spPr>
          <a:xfrm>
            <a:off x="2813304" y="28117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Employment Support Allowance claimants where MSK conditions are primary health cause identified (2017)</a:t>
            </a:r>
            <a:endParaRPr lang="en-GB" sz="900">
              <a:solidFill>
                <a:srgbClr val="FFFFFF"/>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22270" y="5348754"/>
            <a:ext cx="3467100" cy="549612"/>
          </a:xfrm>
          <a:prstGeom prst="rect">
            <a:avLst/>
          </a:prstGeom>
        </p:spPr>
      </p:pic>
      <p:sp>
        <p:nvSpPr>
          <p:cNvPr id="16" name="TextBox 15"/>
          <p:cNvSpPr txBox="1"/>
          <p:nvPr/>
        </p:nvSpPr>
        <p:spPr>
          <a:xfrm>
            <a:off x="2773680" y="5966460"/>
            <a:ext cx="326898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study of adults in Great Britain found that 1 in 10 of the working age population reported having an MSK condition</a:t>
            </a:r>
            <a:endParaRPr lang="en-GB" sz="1200">
              <a:solidFill>
                <a:srgbClr val="000000"/>
              </a:solidFill>
              <a:latin typeface="Arial" panose="020B0604020202020204" pitchFamily="34" charset="0"/>
            </a:endParaRPr>
          </a:p>
        </p:txBody>
      </p:sp>
      <p:sp>
        <p:nvSpPr>
          <p:cNvPr id="17" name="TextBox 16"/>
          <p:cNvSpPr txBox="1"/>
          <p:nvPr/>
        </p:nvSpPr>
        <p:spPr>
          <a:xfrm>
            <a:off x="6637020" y="459486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507,000</a:t>
            </a:r>
            <a:endParaRPr lang="en-GB" b="1">
              <a:solidFill>
                <a:srgbClr val="FFFFFF"/>
              </a:solidFill>
              <a:latin typeface="Arial" panose="020B0604020202020204" pitchFamily="34" charset="0"/>
            </a:endParaRPr>
          </a:p>
        </p:txBody>
      </p:sp>
      <p:sp>
        <p:nvSpPr>
          <p:cNvPr id="18" name="TextBox 17"/>
          <p:cNvSpPr txBox="1"/>
          <p:nvPr/>
        </p:nvSpPr>
        <p:spPr>
          <a:xfrm>
            <a:off x="6637020" y="4869180"/>
            <a:ext cx="2971800" cy="646331"/>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workers suffering from work-related musculoskeletal disorders (new or long-standing) in 2016/17</a:t>
            </a:r>
            <a:endParaRPr lang="en-GB" sz="1200">
              <a:solidFill>
                <a:srgbClr val="FFFFFF"/>
              </a:solidFill>
              <a:latin typeface="Arial" panose="020B0604020202020204" pitchFamily="34" charset="0"/>
            </a:endParaRPr>
          </a:p>
        </p:txBody>
      </p:sp>
      <p:sp>
        <p:nvSpPr>
          <p:cNvPr id="19" name="TextBox 18"/>
          <p:cNvSpPr txBox="1"/>
          <p:nvPr/>
        </p:nvSpPr>
        <p:spPr>
          <a:xfrm>
            <a:off x="6637020" y="548640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b="1" smtClean="0">
                <a:solidFill>
                  <a:srgbClr val="FFFFFF"/>
                </a:solidFill>
                <a:latin typeface="Arial" panose="020B0604020202020204" pitchFamily="34" charset="0"/>
              </a:rPr>
              <a:t>8.9 million</a:t>
            </a:r>
            <a:endParaRPr lang="en-GB" b="1">
              <a:solidFill>
                <a:srgbClr val="FFFFFF"/>
              </a:solidFill>
              <a:latin typeface="Arial" panose="020B0604020202020204" pitchFamily="34" charset="0"/>
            </a:endParaRPr>
          </a:p>
        </p:txBody>
      </p:sp>
      <p:sp>
        <p:nvSpPr>
          <p:cNvPr id="20" name="TextBox 19"/>
          <p:cNvSpPr txBox="1"/>
          <p:nvPr/>
        </p:nvSpPr>
        <p:spPr>
          <a:xfrm>
            <a:off x="6637020" y="5760720"/>
            <a:ext cx="29718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200" smtClean="0">
                <a:solidFill>
                  <a:srgbClr val="FFFFFF"/>
                </a:solidFill>
                <a:latin typeface="Arial" panose="020B0604020202020204" pitchFamily="34" charset="0"/>
              </a:rPr>
              <a:t>working days lost due to work-related musculoskeletal disorders in 2016/17</a:t>
            </a:r>
            <a:endParaRPr lang="en-GB" sz="1200">
              <a:solidFill>
                <a:srgbClr val="FFFFFF"/>
              </a:solidFill>
              <a:latin typeface="Arial" panose="020B0604020202020204" pitchFamily="34" charset="0"/>
            </a:endParaRPr>
          </a:p>
        </p:txBody>
      </p:sp>
      <p:sp>
        <p:nvSpPr>
          <p:cNvPr id="21" name="TextBox 20"/>
          <p:cNvSpPr txBox="1"/>
          <p:nvPr/>
        </p:nvSpPr>
        <p:spPr>
          <a:xfrm>
            <a:off x="6637020" y="4389120"/>
            <a:ext cx="2971800" cy="276999"/>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b="1" smtClean="0">
                <a:solidFill>
                  <a:srgbClr val="FFFFFF"/>
                </a:solidFill>
                <a:latin typeface="Arial" panose="020B0604020202020204" pitchFamily="34" charset="0"/>
              </a:rPr>
              <a:t>Nationally, in Great Britain</a:t>
            </a:r>
            <a:endParaRPr lang="en-GB" sz="1200" b="1">
              <a:solidFill>
                <a:srgbClr val="FFFFFF"/>
              </a:solidFill>
              <a:latin typeface="Arial" panose="020B0604020202020204" pitchFamily="34" charset="0"/>
            </a:endParaRPr>
          </a:p>
        </p:txBody>
      </p:sp>
      <p:sp>
        <p:nvSpPr>
          <p:cNvPr id="22" name="TextBox 21">
            <a:hlinkClick r:id="rId8"/>
          </p:cNvPr>
          <p:cNvSpPr txBox="1"/>
          <p:nvPr/>
        </p:nvSpPr>
        <p:spPr>
          <a:xfrm>
            <a:off x="6042660" y="5966460"/>
            <a:ext cx="495300" cy="523220"/>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3" name="TextBox 22">
            <a:hlinkClick r:id="rId9"/>
          </p:cNvPr>
          <p:cNvSpPr txBox="1"/>
          <p:nvPr/>
        </p:nvSpPr>
        <p:spPr>
          <a:xfrm>
            <a:off x="9113520" y="6240780"/>
            <a:ext cx="4953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u="sng" smtClean="0">
                <a:solidFill>
                  <a:srgbClr val="FFFFFF"/>
                </a:solidFill>
                <a:latin typeface="Wingdings" panose="05000000000000000000" pitchFamily="2" charset="2"/>
              </a:rPr>
              <a:t>2</a:t>
            </a:r>
            <a:endParaRPr lang="en-GB" sz="24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878018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58532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MSK pathways and strategic plans reflect employment issues and opportunities for supporting patients to remain economically active through vocational rehab?
How well established is the narrative around early identification, self-care and management of MSK, especially back pain?
How are local employers being supported to offer employment opportunities for people with MSK conditions?
How are local health employers demonstrating how to reduce the burden of MSK in the workplace?</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2120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and PHE produced a                        for employers on MSK issues with BITC.
The                                               has extensive resources and materials to support action on back pain in the workplace.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521208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2120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3011424" y="548640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87780" y="576072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and Safety Executive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96172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4935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Focusing on employment in the population aged over 50 years can be an important opportunity to consider preparation for retirement and opportunities to maximise individuals potential to have a healthy old age.
As life expectancy in England has increased, so has the proportion of life spent with chronic disease and disability and much of this develops in later middle age, where this can create significant challenges to employment potential.
Focusing on the employment issues for older adults can be a useful opportunity to consider how to support the ageing population to remain independent for longer.</a:t>
            </a:r>
            <a:endParaRPr lang="en-GB" sz="110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England</a:t>
            </a:r>
            <a:endParaRPr lang="en-GB" sz="1400" b="1">
              <a:solidFill>
                <a:srgbClr val="00B092"/>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London</a:t>
            </a:r>
            <a:endParaRPr lang="en-GB" sz="1400" b="1">
              <a:solidFill>
                <a:srgbClr val="00B092"/>
              </a:solidFill>
              <a:latin typeface="Arial" panose="020B0604020202020204" pitchFamily="34" charset="0"/>
            </a:endParaRPr>
          </a:p>
        </p:txBody>
      </p:sp>
      <p:sp>
        <p:nvSpPr>
          <p:cNvPr id="7" name="TextBox 6"/>
          <p:cNvSpPr txBox="1"/>
          <p:nvPr/>
        </p:nvSpPr>
        <p:spPr>
          <a:xfrm>
            <a:off x="7934706" y="1234440"/>
            <a:ext cx="168402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Barnet</a:t>
            </a:r>
            <a:endParaRPr lang="en-GB" sz="1400" b="1">
              <a:solidFill>
                <a:srgbClr val="00B092"/>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2784765"/>
            <a:ext cx="1386840" cy="1288470"/>
          </a:xfrm>
          <a:prstGeom prst="rect">
            <a:avLst/>
          </a:prstGeom>
        </p:spPr>
      </p:pic>
      <p:sp>
        <p:nvSpPr>
          <p:cNvPr id="9" name="TextBox 8"/>
          <p:cNvSpPr txBox="1"/>
          <p:nvPr/>
        </p:nvSpPr>
        <p:spPr>
          <a:xfrm>
            <a:off x="2813304" y="31135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Employment rate in 50-64yr olds (2016/17)</a:t>
            </a:r>
            <a:endParaRPr lang="en-GB" sz="1200">
              <a:solidFill>
                <a:srgbClr val="FFFFFF"/>
              </a:solidFill>
              <a:latin typeface="Arial" panose="020B0604020202020204"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018391"/>
            <a:ext cx="5646420" cy="2821218"/>
          </a:xfrm>
          <a:prstGeom prst="rect">
            <a:avLst/>
          </a:prstGeom>
        </p:spPr>
      </p:pic>
      <p:sp>
        <p:nvSpPr>
          <p:cNvPr id="11" name="TextBox 10"/>
          <p:cNvSpPr txBox="1"/>
          <p:nvPr/>
        </p:nvSpPr>
        <p:spPr>
          <a:xfrm>
            <a:off x="2773680" y="5074920"/>
            <a:ext cx="1485900" cy="116955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000000"/>
                </a:solidFill>
                <a:latin typeface="Arial" panose="020B0604020202020204" pitchFamily="34" charset="0"/>
              </a:rPr>
              <a:t>In England, 3.1% of people 50yrs and over are unemployed (2016)</a:t>
            </a:r>
            <a:endParaRPr lang="en-GB" sz="1400">
              <a:solidFill>
                <a:srgbClr val="000000"/>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59580" y="4930140"/>
            <a:ext cx="1386840" cy="1386840"/>
          </a:xfrm>
          <a:prstGeom prst="rect">
            <a:avLst/>
          </a:prstGeom>
        </p:spPr>
      </p:pic>
      <p:sp>
        <p:nvSpPr>
          <p:cNvPr id="13" name="TextBox 12">
            <a:hlinkClick r:id="rId6"/>
          </p:cNvPr>
          <p:cNvSpPr txBox="1"/>
          <p:nvPr/>
        </p:nvSpPr>
        <p:spPr>
          <a:xfrm>
            <a:off x="574548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4" name="TextBox 13"/>
          <p:cNvSpPr txBox="1"/>
          <p:nvPr/>
        </p:nvSpPr>
        <p:spPr>
          <a:xfrm>
            <a:off x="7429500" y="5349240"/>
            <a:ext cx="14859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smtClean="0">
                <a:solidFill>
                  <a:srgbClr val="000000"/>
                </a:solidFill>
                <a:latin typeface="Arial" panose="020B0604020202020204" pitchFamily="34" charset="0"/>
              </a:rPr>
              <a:t>9.0%</a:t>
            </a:r>
            <a:endParaRPr lang="en-GB" sz="3000" b="1">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70570" y="5375910"/>
            <a:ext cx="495300" cy="495300"/>
          </a:xfrm>
          <a:prstGeom prst="rect">
            <a:avLst/>
          </a:prstGeom>
        </p:spPr>
      </p:pic>
      <p:sp>
        <p:nvSpPr>
          <p:cNvPr id="16" name="TextBox 15"/>
          <p:cNvSpPr txBox="1"/>
          <p:nvPr/>
        </p:nvSpPr>
        <p:spPr>
          <a:xfrm>
            <a:off x="6934200" y="5897880"/>
            <a:ext cx="24765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Employment Support Allowance in England among 50-64yr olds</a:t>
            </a:r>
            <a:endParaRPr lang="en-GB" sz="1200">
              <a:solidFill>
                <a:srgbClr val="000000"/>
              </a:solidFill>
              <a:latin typeface="Arial" panose="020B0604020202020204" pitchFamily="34" charset="0"/>
            </a:endParaRPr>
          </a:p>
        </p:txBody>
      </p:sp>
      <p:sp>
        <p:nvSpPr>
          <p:cNvPr id="17" name="TextBox 16">
            <a:hlinkClick r:id="rId8"/>
          </p:cNvPr>
          <p:cNvSpPr txBox="1"/>
          <p:nvPr/>
        </p:nvSpPr>
        <p:spPr>
          <a:xfrm>
            <a:off x="931164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1237511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local partners working together to address ageing populations issues?
How are local chronic disease pathways supporting individuals to remain in work?
How are local employers being supported to offer employment opportunities for people with long-term conditions?
How are local public sector employers supporting older workers to remain in the workplace and prepare for retirement?</a:t>
            </a:r>
            <a:endParaRPr lang="en-GB">
              <a:solidFill>
                <a:srgbClr val="FFFFFF"/>
              </a:solidFill>
              <a:latin typeface="Arial" panose="020B0604020202020204" pitchFamily="34" charset="0"/>
            </a:endParaRPr>
          </a:p>
        </p:txBody>
      </p:sp>
      <p:sp>
        <p:nvSpPr>
          <p:cNvPr id="6" name="TextBox 5"/>
          <p:cNvSpPr txBox="1"/>
          <p:nvPr/>
        </p:nvSpPr>
        <p:spPr>
          <a:xfrm>
            <a:off x="495300" y="41148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52628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to support people with long-term conditions. 
The Health &amp; Safety Executive have produced                                                         for older workers.
                                                                                     by Government Office for Science may also be a useful report to consider the local infrastructure.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5262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5262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Confidence</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6717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health and safety guidance </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5609844"/>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Future of ageing: workplace infrastructure report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832423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500136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Local authorities have specific responsibilities in relation to young people who are not in employment, education or training (NEET). Similarly the NHS has a duty of care to young people with health conditions and disabilities.
Considering the specific needs of young people entering the workforce for the first time can help explore how young people with health conditions are being supported to achieve their employment potential.
The young people focused data provides an opportunity to understand how the local system including employers and education are working together to support young people and especially how young people with health conditions are supported to enter and remain in work.</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1756254"/>
            <a:ext cx="1386840" cy="1288092"/>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3470754"/>
            <a:ext cx="1386840" cy="1288092"/>
          </a:xfrm>
          <a:prstGeom prst="rect">
            <a:avLst/>
          </a:prstGeom>
        </p:spPr>
      </p:pic>
      <p:sp>
        <p:nvSpPr>
          <p:cNvPr id="7" name="TextBox 6"/>
          <p:cNvSpPr txBox="1"/>
          <p:nvPr/>
        </p:nvSpPr>
        <p:spPr>
          <a:xfrm>
            <a:off x="2813304" y="20848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16-17yr olds (2016)</a:t>
            </a:r>
            <a:endParaRPr lang="en-GB" sz="1200">
              <a:solidFill>
                <a:srgbClr val="FFFFFF"/>
              </a:solidFill>
              <a:latin typeface="Arial" panose="020B0604020202020204" pitchFamily="34" charset="0"/>
            </a:endParaRPr>
          </a:p>
        </p:txBody>
      </p:sp>
      <p:sp>
        <p:nvSpPr>
          <p:cNvPr id="8" name="TextBox 7"/>
          <p:cNvSpPr txBox="1"/>
          <p:nvPr/>
        </p:nvSpPr>
        <p:spPr>
          <a:xfrm>
            <a:off x="2813304" y="3813048"/>
            <a:ext cx="108966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19-24yr olds (2017)</a:t>
            </a:r>
            <a:endParaRPr lang="en-GB" sz="1200">
              <a:solidFill>
                <a:srgbClr val="FFFFFF"/>
              </a:solidFill>
              <a:latin typeface="Arial" panose="020B0604020202020204" pitchFamily="34" charset="0"/>
            </a:endParaRPr>
          </a:p>
        </p:txBody>
      </p:sp>
      <p:sp>
        <p:nvSpPr>
          <p:cNvPr id="9" name="TextBox 8"/>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England</a:t>
            </a:r>
            <a:endParaRPr lang="en-GB" sz="1400" b="1">
              <a:solidFill>
                <a:srgbClr val="00549F"/>
              </a:solidFill>
              <a:latin typeface="Arial" panose="020B0604020202020204" pitchFamily="34" charset="0"/>
            </a:endParaRPr>
          </a:p>
        </p:txBody>
      </p:sp>
      <p:sp>
        <p:nvSpPr>
          <p:cNvPr id="10" name="TextBox 9"/>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London</a:t>
            </a:r>
            <a:endParaRPr lang="en-GB" sz="1400" b="1">
              <a:solidFill>
                <a:srgbClr val="00549F"/>
              </a:solidFill>
              <a:latin typeface="Arial" panose="020B0604020202020204" pitchFamily="34" charset="0"/>
            </a:endParaRPr>
          </a:p>
        </p:txBody>
      </p:sp>
      <p:sp>
        <p:nvSpPr>
          <p:cNvPr id="11" name="TextBox 10"/>
          <p:cNvSpPr txBox="1"/>
          <p:nvPr/>
        </p:nvSpPr>
        <p:spPr>
          <a:xfrm>
            <a:off x="772668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Barnet</a:t>
            </a:r>
            <a:endParaRPr lang="en-GB" sz="1400" b="1">
              <a:solidFill>
                <a:srgbClr val="00549F"/>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1694996"/>
            <a:ext cx="5646420" cy="1410609"/>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110990" y="3409496"/>
            <a:ext cx="5646420" cy="1410609"/>
          </a:xfrm>
          <a:prstGeom prst="rect">
            <a:avLst/>
          </a:prstGeom>
        </p:spPr>
      </p:pic>
      <p:sp>
        <p:nvSpPr>
          <p:cNvPr id="14" name="Rounded Rectangle 13"/>
          <p:cNvSpPr/>
          <p:nvPr/>
        </p:nvSpPr>
        <p:spPr>
          <a:xfrm>
            <a:off x="2674620" y="5349240"/>
            <a:ext cx="1485900" cy="342900"/>
          </a:xfrm>
          <a:prstGeom prst="roundRect">
            <a:avLst/>
          </a:prstGeom>
          <a:solidFill>
            <a:srgbClr val="00549F"/>
          </a:solidFill>
          <a:ln w="127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rgbClr val="FFFFFF"/>
                </a:solidFill>
                <a:latin typeface="Arial" panose="020B0604020202020204" pitchFamily="34" charset="0"/>
              </a:rPr>
              <a:t>NEET definition</a:t>
            </a:r>
            <a:endParaRPr lang="en-GB" sz="1400">
              <a:solidFill>
                <a:srgbClr val="FFFFFF"/>
              </a:solidFill>
              <a:latin typeface="Arial" panose="020B0604020202020204" pitchFamily="34" charset="0"/>
            </a:endParaRPr>
          </a:p>
        </p:txBody>
      </p:sp>
      <p:sp>
        <p:nvSpPr>
          <p:cNvPr id="15" name="TextBox 14"/>
          <p:cNvSpPr txBox="1"/>
          <p:nvPr/>
        </p:nvSpPr>
        <p:spPr>
          <a:xfrm>
            <a:off x="2575560" y="5692140"/>
            <a:ext cx="188214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Not in education, employment or training</a:t>
            </a:r>
            <a:endParaRPr lang="en-GB" sz="1200">
              <a:solidFill>
                <a:srgbClr val="000000"/>
              </a:solidFill>
              <a:latin typeface="Arial" panose="020B0604020202020204" pitchFamily="34" charset="0"/>
            </a:endParaRPr>
          </a:p>
        </p:txBody>
      </p:sp>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04410" y="5164232"/>
            <a:ext cx="1287780" cy="1330136"/>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90310" y="5164232"/>
            <a:ext cx="1287780" cy="1330136"/>
          </a:xfrm>
          <a:prstGeom prst="rect">
            <a:avLst/>
          </a:prstGeom>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776210" y="5164232"/>
            <a:ext cx="1287780" cy="1330136"/>
          </a:xfrm>
          <a:prstGeom prst="rect">
            <a:avLst/>
          </a:prstGeom>
        </p:spPr>
      </p:pic>
    </p:spTree>
    <p:extLst>
      <p:ext uri="{BB962C8B-B14F-4D97-AF65-F5344CB8AC3E}">
        <p14:creationId xmlns:p14="http://schemas.microsoft.com/office/powerpoint/2010/main" val="4246319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Setting the context</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40120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Work, worklessness and health is an important public health issue at both local and national level and is highlighted in many health and wellbeing strategies, devolution plans and in the Five Year Forward View and sustainability and transformation partnerships for the NHS.
With combined costs from worklessness and sickness absence amounting to over £100bn annually, greater than the annual budget of the NHS, there is a strong economic case as well as a moral and ethical case for greater action.
Employment is a primary determinant of health, impacting both directly and indirectly on the individual, their families and communities. Unemployment is associated with an increased risk of mortality and morbidity, including limiting illness, cardiovascular disease, poor mental health, suicide and health-damaging behaviours. 
This set of infographics has been developed from the initial work and health infographics, released in 2016.(1) It includes indicators at regional and local level and is based on feedback on the need for locally relevant data to support local stakeholders to make the case and inform planning on embedding health, work and worklessness across these issues.
A series of health and work evidence briefings are being prepared by Public Health England (PHE) Knowledge and Library Services to inform the production of e-learning training modules. These will be available from April 2018.</a:t>
            </a:r>
            <a:endParaRPr lang="en-GB" sz="1400">
              <a:solidFill>
                <a:srgbClr val="FFFFFF"/>
              </a:solidFill>
              <a:latin typeface="Arial" panose="020B0604020202020204" pitchFamily="34" charset="0"/>
            </a:endParaRPr>
          </a:p>
        </p:txBody>
      </p:sp>
      <p:sp>
        <p:nvSpPr>
          <p:cNvPr id="5" name="TextBox 4"/>
          <p:cNvSpPr txBox="1"/>
          <p:nvPr/>
        </p:nvSpPr>
        <p:spPr>
          <a:xfrm>
            <a:off x="297180" y="6035040"/>
            <a:ext cx="990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a:t>
            </a:r>
            <a:endParaRPr lang="en-GB" sz="1200">
              <a:solidFill>
                <a:srgbClr val="FFFFFF"/>
              </a:solidFill>
              <a:latin typeface="Arial" panose="020B0604020202020204" pitchFamily="34" charset="0"/>
            </a:endParaRPr>
          </a:p>
        </p:txBody>
      </p:sp>
      <p:sp>
        <p:nvSpPr>
          <p:cNvPr id="6" name="TextBox 5">
            <a:hlinkClick r:id="rId3"/>
          </p:cNvPr>
          <p:cNvSpPr txBox="1"/>
          <p:nvPr/>
        </p:nvSpPr>
        <p:spPr>
          <a:xfrm>
            <a:off x="643890" y="6035040"/>
            <a:ext cx="926211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FFFFFF"/>
                </a:solidFill>
                <a:latin typeface="Arial" panose="020B0604020202020204" pitchFamily="34" charset="0"/>
              </a:rPr>
              <a:t>https://www.gov.uk/government/publications/health-and-work-infographics</a:t>
            </a:r>
            <a:endParaRPr lang="en-GB" sz="1200" u="sng">
              <a:solidFill>
                <a:srgbClr val="FFFFFF"/>
              </a:solidFill>
              <a:latin typeface="Arial" panose="020B0604020202020204" pitchFamily="34" charset="0"/>
            </a:endParaRPr>
          </a:p>
        </p:txBody>
      </p:sp>
    </p:spTree>
    <p:extLst>
      <p:ext uri="{BB962C8B-B14F-4D97-AF65-F5344CB8AC3E}">
        <p14:creationId xmlns:p14="http://schemas.microsoft.com/office/powerpoint/2010/main" val="444353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1920240"/>
            <a:ext cx="8915400" cy="286232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NEET young people with health issues being supported to enter the workplace locally?
How do local apprenticeship opportunities support young people with health conditions to enter work?
How are young people entering the welfare system being identified and supported to move into work?
How has the local troubled families approach addressed young people's access to work issues?
How is the public sector locally working to become an exemplar employers  of young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07492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PHE's report on                                                        provides useful context and opportunities for action at local level to close the gap.
There are a range of national programmes to support employment opportunities for young people, these include                           ,                                     and the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49631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inequalities affecting NEET</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3734562" y="5891022"/>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Apprenticeships</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27548" y="5891022"/>
            <a:ext cx="277368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Supported Internships</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6151626"/>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Youth Obligation in Full Service Universal Credit areas</a:t>
            </a:r>
            <a:endParaRPr lang="en-GB" u="sng">
              <a:solidFill>
                <a:srgbClr val="FFFFFF"/>
              </a:solidFill>
              <a:latin typeface="Arial" panose="020B0604020202020204" pitchFamily="34" charset="0"/>
            </a:endParaRPr>
          </a:p>
        </p:txBody>
      </p:sp>
      <p:sp>
        <p:nvSpPr>
          <p:cNvPr id="12" name="TextBox 11"/>
          <p:cNvSpPr txBox="1"/>
          <p:nvPr/>
        </p:nvSpPr>
        <p:spPr>
          <a:xfrm>
            <a:off x="6399276" y="6151626"/>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and the Voluntary Community</a:t>
            </a:r>
            <a:endParaRPr lang="en-GB">
              <a:solidFill>
                <a:srgbClr val="FFFFFF"/>
              </a:solidFill>
              <a:latin typeface="Arial" panose="020B0604020202020204" pitchFamily="34" charset="0"/>
            </a:endParaRPr>
          </a:p>
        </p:txBody>
      </p:sp>
      <p:sp>
        <p:nvSpPr>
          <p:cNvPr id="13" name="TextBox 12"/>
          <p:cNvSpPr txBox="1"/>
          <p:nvPr/>
        </p:nvSpPr>
        <p:spPr>
          <a:xfrm>
            <a:off x="842010" y="644652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Service                and                 programmes</a:t>
            </a:r>
            <a:endParaRPr lang="en-GB">
              <a:solidFill>
                <a:srgbClr val="FFFFFF"/>
              </a:solidFill>
              <a:latin typeface="Arial" panose="020B0604020202020204" pitchFamily="34" charset="0"/>
            </a:endParaRPr>
          </a:p>
        </p:txBody>
      </p:sp>
      <p:sp>
        <p:nvSpPr>
          <p:cNvPr id="14" name="TextBox 13">
            <a:hlinkClick r:id="rId7"/>
          </p:cNvPr>
          <p:cNvSpPr txBox="1"/>
          <p:nvPr/>
        </p:nvSpPr>
        <p:spPr>
          <a:xfrm>
            <a:off x="168402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Get Into</a:t>
            </a:r>
            <a:endParaRPr lang="en-GB" u="sng">
              <a:solidFill>
                <a:srgbClr val="FFFFFF"/>
              </a:solidFill>
              <a:latin typeface="Arial" panose="020B0604020202020204" pitchFamily="34" charset="0"/>
            </a:endParaRPr>
          </a:p>
        </p:txBody>
      </p:sp>
      <p:sp>
        <p:nvSpPr>
          <p:cNvPr id="15" name="TextBox 14">
            <a:hlinkClick r:id="rId8"/>
          </p:cNvPr>
          <p:cNvSpPr txBox="1"/>
          <p:nvPr/>
        </p:nvSpPr>
        <p:spPr>
          <a:xfrm>
            <a:off x="307086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vInspired</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682396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8320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Sickness absence provides a high level indicator of the way local businesses are supporting staff health and wellbeing.
It reflects both employers efforts to support staff  to remain well in work when affected by chronic health issues, as well as supporting their general  health and wellbeing and how quickly staff are supported to return to work after a period of ill health.
The sickness absence data provides an opportunity to focus on how employers are supporting health and wellbeing issues in the workplace and how the local public health system is supporting action across every size and sector of industry and business in the local area.</a:t>
            </a:r>
            <a:endParaRPr lang="en-GB" sz="1100">
              <a:solidFill>
                <a:srgbClr val="FFFFFF"/>
              </a:solidFill>
              <a:latin typeface="Arial" panose="020B0604020202020204" pitchFamily="34" charset="0"/>
            </a:endParaRPr>
          </a:p>
        </p:txBody>
      </p:sp>
      <p:sp>
        <p:nvSpPr>
          <p:cNvPr id="5" name="TextBox 4"/>
          <p:cNvSpPr txBox="1"/>
          <p:nvPr/>
        </p:nvSpPr>
        <p:spPr>
          <a:xfrm>
            <a:off x="452704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7" name="TextBox 6"/>
          <p:cNvSpPr txBox="1"/>
          <p:nvPr/>
        </p:nvSpPr>
        <p:spPr>
          <a:xfrm>
            <a:off x="7657338"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Barnet</a:t>
            </a:r>
            <a:endParaRPr lang="en-GB" sz="1400" b="1">
              <a:solidFill>
                <a:srgbClr val="002776"/>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0050" y="1971998"/>
            <a:ext cx="5448300" cy="1405245"/>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10050" y="3480758"/>
            <a:ext cx="5448300" cy="140524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2740" y="1399544"/>
            <a:ext cx="990600" cy="1178552"/>
          </a:xfrm>
          <a:prstGeom prst="rect">
            <a:avLst/>
          </a:prstGeom>
        </p:spPr>
      </p:pic>
      <p:sp>
        <p:nvSpPr>
          <p:cNvPr id="11" name="TextBox 10"/>
          <p:cNvSpPr txBox="1"/>
          <p:nvPr/>
        </p:nvSpPr>
        <p:spPr>
          <a:xfrm>
            <a:off x="2674620" y="2578608"/>
            <a:ext cx="168402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employees with at least 1 day off in previous week (2014-16)</a:t>
            </a:r>
            <a:endParaRPr lang="en-GB" sz="1200">
              <a:solidFill>
                <a:srgbClr val="000000"/>
              </a:solidFill>
              <a:latin typeface="Arial" panose="020B0604020202020204" pitchFamily="34" charset="0"/>
            </a:endParaRPr>
          </a:p>
        </p:txBody>
      </p:sp>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2740" y="3403255"/>
            <a:ext cx="990600" cy="874451"/>
          </a:xfrm>
          <a:prstGeom prst="rect">
            <a:avLst/>
          </a:prstGeom>
        </p:spPr>
      </p:pic>
      <p:sp>
        <p:nvSpPr>
          <p:cNvPr id="13" name="TextBox 12"/>
          <p:cNvSpPr txBox="1"/>
          <p:nvPr/>
        </p:nvSpPr>
        <p:spPr>
          <a:xfrm>
            <a:off x="2674620" y="4286250"/>
            <a:ext cx="16840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working days lost to sickness absence (2014-16)</a:t>
            </a:r>
            <a:endParaRPr lang="en-GB" sz="1200">
              <a:solidFill>
                <a:srgbClr val="000000"/>
              </a:solidFill>
              <a:latin typeface="Arial" panose="020B0604020202020204" pitchFamily="34" charset="0"/>
            </a:endParaRPr>
          </a:p>
        </p:txBody>
      </p:sp>
      <p:sp>
        <p:nvSpPr>
          <p:cNvPr id="14" name="TextBox 13"/>
          <p:cNvSpPr txBox="1"/>
          <p:nvPr/>
        </p:nvSpPr>
        <p:spPr>
          <a:xfrm>
            <a:off x="2674620" y="5280660"/>
            <a:ext cx="10896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Main causes of lost working days in England 2016</a:t>
            </a:r>
            <a:endParaRPr lang="en-GB" sz="12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18510" y="4950004"/>
            <a:ext cx="1287780" cy="1758592"/>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02530" y="4938263"/>
            <a:ext cx="4457700" cy="1782073"/>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82270" y="5181219"/>
            <a:ext cx="276384" cy="198882"/>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134465" y="5723001"/>
            <a:ext cx="171995" cy="198882"/>
          </a:xfrm>
          <a:prstGeom prst="rect">
            <a:avLst/>
          </a:prstGeom>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148147" y="6203061"/>
            <a:ext cx="144629" cy="198882"/>
          </a:xfrm>
          <a:prstGeom prst="rect">
            <a:avLst/>
          </a:prstGeom>
        </p:spPr>
      </p:pic>
      <p:sp>
        <p:nvSpPr>
          <p:cNvPr id="20" name="TextBox 19">
            <a:hlinkClick r:id="rId12"/>
          </p:cNvPr>
          <p:cNvSpPr txBox="1"/>
          <p:nvPr/>
        </p:nvSpPr>
        <p:spPr>
          <a:xfrm>
            <a:off x="9311640" y="5897880"/>
            <a:ext cx="495300" cy="523220"/>
          </a:xfrm>
          <a:prstGeom prst="rect">
            <a:avLst/>
          </a:prstGeom>
          <a:solidFill>
            <a:srgbClr val="002776"/>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0552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and public health team engage with local employers on adult health issues?
How easy is it for local employers to understand the local public health offer?
How are local employers engaged with public health campaigns?
How is the public sector locally working to become an exemplar?</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833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National standards on local workplace accreditation schemes.
PHE and Business in the Community employer toolkits on mental health, musculoskeletal disease and suicide prevention and postvention.
Health and Safety Executive workplace stress management standards.</a:t>
            </a:r>
            <a:endParaRPr lang="en-GB">
              <a:solidFill>
                <a:srgbClr val="FFFFFF"/>
              </a:solidFill>
              <a:latin typeface="Arial" panose="020B0604020202020204" pitchFamily="34" charset="0"/>
            </a:endParaRPr>
          </a:p>
        </p:txBody>
      </p:sp>
    </p:spTree>
    <p:extLst>
      <p:ext uri="{BB962C8B-B14F-4D97-AF65-F5344CB8AC3E}">
        <p14:creationId xmlns:p14="http://schemas.microsoft.com/office/powerpoint/2010/main" val="11255992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98002E"/>
                </a:solidFill>
                <a:latin typeface="Calibri" panose="020F0502020204030204" pitchFamily="34" charset="0"/>
              </a:rPr>
              <a:t>About Public Health England</a:t>
            </a:r>
            <a:endParaRPr lang="en-GB" sz="2400">
              <a:solidFill>
                <a:srgbClr val="98002E"/>
              </a:solidFill>
              <a:latin typeface="Calibri" panose="020F0502020204030204" pitchFamily="34" charset="0"/>
            </a:endParaRPr>
          </a:p>
        </p:txBody>
      </p:sp>
      <p:sp>
        <p:nvSpPr>
          <p:cNvPr id="3" name="TextBox 2"/>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a:solidFill>
                <a:srgbClr val="000000"/>
              </a:solidFill>
              <a:latin typeface="Calibri" panose="020F0502020204030204" pitchFamily="34" charset="0"/>
            </a:endParaRPr>
          </a:p>
        </p:txBody>
      </p:sp>
      <p:sp>
        <p:nvSpPr>
          <p:cNvPr id="4" name="TextBox 3"/>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Wellington House
133-155 Waterloo Road
London SE1 8UG
Tel: 020 7654 8000</a:t>
            </a:r>
            <a:endParaRPr lang="en-GB" sz="1200">
              <a:solidFill>
                <a:srgbClr val="000000"/>
              </a:solidFill>
              <a:latin typeface="Calibri" panose="020F0502020204030204" pitchFamily="34" charset="0"/>
            </a:endParaRPr>
          </a:p>
        </p:txBody>
      </p:sp>
      <p:sp>
        <p:nvSpPr>
          <p:cNvPr id="5" name="TextBox 4">
            <a:hlinkClick r:id="rId2"/>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www.gov.uk/phe</a:t>
            </a:r>
            <a:endParaRPr lang="en-GB" sz="1200" u="sng">
              <a:solidFill>
                <a:srgbClr val="000000"/>
              </a:solidFill>
              <a:latin typeface="Calibri" panose="020F0502020204030204" pitchFamily="34" charset="0"/>
            </a:endParaRPr>
          </a:p>
        </p:txBody>
      </p:sp>
      <p:sp>
        <p:nvSpPr>
          <p:cNvPr id="6" name="TextBox 5"/>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98002E"/>
                </a:solidFill>
                <a:latin typeface="Calibri" panose="020F0502020204030204" pitchFamily="34" charset="0"/>
              </a:rPr>
              <a:t>Twitter: </a:t>
            </a:r>
            <a:endParaRPr lang="en-GB" sz="1200">
              <a:solidFill>
                <a:srgbClr val="98002E"/>
              </a:solidFill>
              <a:latin typeface="Calibri" panose="020F0502020204030204" pitchFamily="34" charset="0"/>
            </a:endParaRPr>
          </a:p>
        </p:txBody>
      </p:sp>
      <p:sp>
        <p:nvSpPr>
          <p:cNvPr id="7" name="TextBox 6">
            <a:hlinkClick r:id="rId3"/>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@PHE_uk</a:t>
            </a:r>
            <a:endParaRPr lang="en-GB" sz="1200" u="sng">
              <a:solidFill>
                <a:srgbClr val="000000"/>
              </a:solidFill>
              <a:latin typeface="Calibri" panose="020F0502020204030204" pitchFamily="34" charset="0"/>
            </a:endParaRPr>
          </a:p>
        </p:txBody>
      </p:sp>
      <p:sp>
        <p:nvSpPr>
          <p:cNvPr id="8" name="TextBox 7"/>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Facebook: </a:t>
            </a:r>
            <a:endParaRPr lang="en-GB" sz="1200">
              <a:solidFill>
                <a:srgbClr val="000000"/>
              </a:solidFill>
              <a:latin typeface="Calibri" panose="020F0502020204030204" pitchFamily="34" charset="0"/>
            </a:endParaRPr>
          </a:p>
        </p:txBody>
      </p:sp>
      <p:sp>
        <p:nvSpPr>
          <p:cNvPr id="9" name="TextBox 8">
            <a:hlinkClick r:id="rId4"/>
          </p:cNvPr>
          <p:cNvSpPr txBox="1"/>
          <p:nvPr/>
        </p:nvSpPr>
        <p:spPr>
          <a:xfrm>
            <a:off x="118872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www.facebook.com/PublicHealthEngland</a:t>
            </a:r>
            <a:endParaRPr lang="en-GB" sz="1200" u="sng">
              <a:solidFill>
                <a:srgbClr val="000000"/>
              </a:solidFill>
              <a:latin typeface="Calibri" panose="020F0502020204030204" pitchFamily="34" charset="0"/>
            </a:endParaRPr>
          </a:p>
        </p:txBody>
      </p:sp>
      <p:sp>
        <p:nvSpPr>
          <p:cNvPr id="10" name="TextBox 9"/>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 Crown copyright 2018
You may re-use this information (excluding logos) free of charge in any format or medium, under the terms of the Open Government Licence v3.0. To view this licence, visit https://www.nationalarchives.gov.uk/doc/open-government-licence/version/3/ or email psi@nationalarchives.gsi.gov.uk. Where we have identified any third party copyright information you will need to obtain permission from the copyright holders concerned.</a:t>
            </a:r>
            <a:endParaRPr lang="en-GB" sz="1200">
              <a:solidFill>
                <a:srgbClr val="000000"/>
              </a:solidFill>
              <a:latin typeface="Calibri" panose="020F0502020204030204" pitchFamily="34" charset="0"/>
            </a:endParaRPr>
          </a:p>
        </p:txBody>
      </p:sp>
      <p:sp>
        <p:nvSpPr>
          <p:cNvPr id="11" name="TextBox 10"/>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Published 13 June 2018 
PHE publications gateway number:  2018081</a:t>
            </a:r>
            <a:endParaRPr lang="en-GB" sz="1200">
              <a:solidFill>
                <a:srgbClr val="000000"/>
              </a:solidFill>
              <a:latin typeface="Calibri" panose="020F0502020204030204" pitchFamily="34" charset="0"/>
            </a:endParaRPr>
          </a:p>
        </p:txBody>
      </p:sp>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68630" y="5417820"/>
            <a:ext cx="845820" cy="685800"/>
          </a:xfrm>
          <a:prstGeom prst="rect">
            <a:avLst/>
          </a:prstGeom>
        </p:spPr>
      </p:pic>
    </p:spTree>
    <p:extLst>
      <p:ext uri="{BB962C8B-B14F-4D97-AF65-F5344CB8AC3E}">
        <p14:creationId xmlns:p14="http://schemas.microsoft.com/office/powerpoint/2010/main" val="3051131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Work, Worklessness and Health: Local Infographic Tool</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15498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This infographic tool has been generated from data in the Wider Determinants profile on the PHE Fingertips platform:
The aim is to present data in a format that can be used to raise awareness of work, worklessness and health issues with a variety of audiences. This tool presents data for the local area, the statistical region it resides in, and the national value.
We would value your views on the usefulness of this resource.  Please click on this link to provide your feedback:</a:t>
            </a:r>
            <a:endParaRPr lang="en-GB" sz="2400">
              <a:solidFill>
                <a:srgbClr val="FFFFFF"/>
              </a:solidFill>
              <a:latin typeface="Arial" panose="020B0604020202020204" pitchFamily="34" charset="0"/>
            </a:endParaRPr>
          </a:p>
        </p:txBody>
      </p:sp>
      <p:sp>
        <p:nvSpPr>
          <p:cNvPr id="5" name="TextBox 4">
            <a:hlinkClick r:id="rId3"/>
          </p:cNvPr>
          <p:cNvSpPr txBox="1"/>
          <p:nvPr/>
        </p:nvSpPr>
        <p:spPr>
          <a:xfrm>
            <a:off x="495300" y="212598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https://fingertips.phe.org.uk/</a:t>
            </a:r>
            <a:endParaRPr lang="en-GB" sz="2400" u="sng">
              <a:solidFill>
                <a:srgbClr val="FFFFFF"/>
              </a:solidFill>
              <a:latin typeface="Arial" panose="020B0604020202020204" pitchFamily="34" charset="0"/>
            </a:endParaRPr>
          </a:p>
        </p:txBody>
      </p:sp>
      <p:sp>
        <p:nvSpPr>
          <p:cNvPr id="6" name="TextBox 5"/>
          <p:cNvSpPr txBox="1"/>
          <p:nvPr/>
        </p:nvSpPr>
        <p:spPr>
          <a:xfrm>
            <a:off x="4259580" y="2125980"/>
            <a:ext cx="4953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a:t>
            </a:r>
            <a:endParaRPr lang="en-GB" sz="2400">
              <a:solidFill>
                <a:srgbClr val="FFFFFF"/>
              </a:solidFill>
              <a:latin typeface="Arial" panose="020B0604020202020204" pitchFamily="34" charset="0"/>
            </a:endParaRPr>
          </a:p>
        </p:txBody>
      </p:sp>
      <p:sp>
        <p:nvSpPr>
          <p:cNvPr id="7" name="TextBox 6">
            <a:hlinkClick r:id="rId4"/>
          </p:cNvPr>
          <p:cNvSpPr txBox="1"/>
          <p:nvPr/>
        </p:nvSpPr>
        <p:spPr>
          <a:xfrm>
            <a:off x="495300" y="534924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https://surveys.phe.org.uk/TakeSurvey.aspx?PageNumber=1&amp;SurveyID=l252n655&amp;Preview=true#</a:t>
            </a:r>
            <a:endParaRPr lang="en-GB" sz="2400" u="sng">
              <a:solidFill>
                <a:srgbClr val="FFFFFF"/>
              </a:solidFill>
              <a:latin typeface="Arial" panose="020B0604020202020204" pitchFamily="34" charset="0"/>
            </a:endParaRPr>
          </a:p>
        </p:txBody>
      </p:sp>
      <p:sp>
        <p:nvSpPr>
          <p:cNvPr id="8" name="TextBox 7"/>
          <p:cNvSpPr txBox="1"/>
          <p:nvPr/>
        </p:nvSpPr>
        <p:spPr>
          <a:xfrm>
            <a:off x="495300" y="630936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smtClean="0">
                <a:solidFill>
                  <a:srgbClr val="FFFFFF"/>
                </a:solidFill>
                <a:latin typeface="Arial" panose="020B0604020202020204" pitchFamily="34" charset="0"/>
              </a:rPr>
              <a:t>For all other information:</a:t>
            </a:r>
            <a:endParaRPr lang="en-GB" sz="1600">
              <a:solidFill>
                <a:srgbClr val="FFFFFF"/>
              </a:solidFill>
              <a:latin typeface="Arial" panose="020B0604020202020204" pitchFamily="34" charset="0"/>
            </a:endParaRPr>
          </a:p>
        </p:txBody>
      </p:sp>
      <p:sp>
        <p:nvSpPr>
          <p:cNvPr id="9" name="TextBox 8">
            <a:hlinkClick r:id="rId5"/>
          </p:cNvPr>
          <p:cNvSpPr txBox="1"/>
          <p:nvPr/>
        </p:nvSpPr>
        <p:spPr>
          <a:xfrm>
            <a:off x="2773680" y="6309360"/>
            <a:ext cx="2971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smtClean="0">
                <a:solidFill>
                  <a:srgbClr val="FFFFFF"/>
                </a:solidFill>
                <a:latin typeface="Arial" panose="020B0604020202020204" pitchFamily="34" charset="0"/>
              </a:rPr>
              <a:t>LKISEast@phe.gov.uk</a:t>
            </a:r>
            <a:endParaRPr lang="en-GB" sz="1600" u="sng">
              <a:solidFill>
                <a:srgbClr val="FFFFFF"/>
              </a:solidFill>
              <a:latin typeface="Arial" panose="020B0604020202020204" pitchFamily="34" charset="0"/>
            </a:endParaRPr>
          </a:p>
        </p:txBody>
      </p:sp>
    </p:spTree>
    <p:extLst>
      <p:ext uri="{BB962C8B-B14F-4D97-AF65-F5344CB8AC3E}">
        <p14:creationId xmlns:p14="http://schemas.microsoft.com/office/powerpoint/2010/main" val="953918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Finding further information</a:t>
            </a:r>
            <a:endParaRPr lang="en-GB" sz="3000">
              <a:solidFill>
                <a:srgbClr val="00AE9E"/>
              </a:solidFill>
              <a:latin typeface="Arial" panose="020B0604020202020204" pitchFamily="34" charset="0"/>
            </a:endParaRPr>
          </a:p>
        </p:txBody>
      </p:sp>
      <p:sp>
        <p:nvSpPr>
          <p:cNvPr id="4" name="TextBox 3"/>
          <p:cNvSpPr txBox="1"/>
          <p:nvPr/>
        </p:nvSpPr>
        <p:spPr>
          <a:xfrm>
            <a:off x="8221980" y="1851660"/>
            <a:ext cx="9906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600" b="1" smtClean="0">
                <a:solidFill>
                  <a:srgbClr val="FFFFFF"/>
                </a:solidFill>
                <a:latin typeface="Wingdings" panose="05000000000000000000" pitchFamily="2" charset="2"/>
              </a:rPr>
              <a:t>2</a:t>
            </a:r>
            <a:endParaRPr lang="en-GB" sz="9600" b="1">
              <a:solidFill>
                <a:srgbClr val="FFFFFF"/>
              </a:solidFill>
              <a:latin typeface="Wingdings" panose="05000000000000000000" pitchFamily="2" charset="2"/>
            </a:endParaRPr>
          </a:p>
        </p:txBody>
      </p:sp>
      <p:sp>
        <p:nvSpPr>
          <p:cNvPr id="5" name="TextBox 4"/>
          <p:cNvSpPr txBox="1"/>
          <p:nvPr/>
        </p:nvSpPr>
        <p:spPr>
          <a:xfrm>
            <a:off x="297180" y="2263140"/>
            <a:ext cx="931164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4200" smtClean="0">
                <a:solidFill>
                  <a:srgbClr val="FFFFFF"/>
                </a:solidFill>
                <a:latin typeface="Arial" panose="020B0604020202020204" pitchFamily="34" charset="0"/>
              </a:rPr>
              <a:t>Wherever you see this image = 
you can click on it
for further information and references</a:t>
            </a:r>
            <a:endParaRPr lang="en-GB" sz="4200">
              <a:solidFill>
                <a:srgbClr val="FFFFFF"/>
              </a:solidFill>
              <a:latin typeface="Arial" panose="020B0604020202020204" pitchFamily="34" charset="0"/>
            </a:endParaRPr>
          </a:p>
        </p:txBody>
      </p:sp>
    </p:spTree>
    <p:extLst>
      <p:ext uri="{BB962C8B-B14F-4D97-AF65-F5344CB8AC3E}">
        <p14:creationId xmlns:p14="http://schemas.microsoft.com/office/powerpoint/2010/main" val="2758427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302133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4" name="TextBox 3"/>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5" name="TextBox 4"/>
          <p:cNvSpPr txBox="1"/>
          <p:nvPr/>
        </p:nvSpPr>
        <p:spPr>
          <a:xfrm>
            <a:off x="658749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Barnet</a:t>
            </a:r>
            <a:endParaRPr lang="en-GB" sz="1400" b="1">
              <a:solidFill>
                <a:srgbClr val="002776"/>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8713" y="1748790"/>
            <a:ext cx="1331134" cy="1714500"/>
          </a:xfrm>
          <a:prstGeom prst="rect">
            <a:avLst/>
          </a:prstGeom>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80853" y="1748790"/>
            <a:ext cx="1331134" cy="1714500"/>
          </a:xfrm>
          <a:prstGeom prst="rect">
            <a:avLst/>
          </a:prstGeom>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62993" y="1748790"/>
            <a:ext cx="1331134" cy="1714500"/>
          </a:xfrm>
          <a:prstGeom prst="rect">
            <a:avLst/>
          </a:prstGeom>
        </p:spPr>
      </p:pic>
      <p:sp>
        <p:nvSpPr>
          <p:cNvPr id="9" name="TextBox 8"/>
          <p:cNvSpPr txBox="1"/>
          <p:nvPr/>
        </p:nvSpPr>
        <p:spPr>
          <a:xfrm>
            <a:off x="302133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74.4%</a:t>
            </a:r>
            <a:endParaRPr lang="en-GB" sz="2000" b="1">
              <a:solidFill>
                <a:srgbClr val="002776"/>
              </a:solidFill>
              <a:latin typeface="Arial" panose="020B0604020202020204" pitchFamily="34" charset="0"/>
            </a:endParaRPr>
          </a:p>
        </p:txBody>
      </p:sp>
      <p:sp>
        <p:nvSpPr>
          <p:cNvPr id="10" name="TextBox 9"/>
          <p:cNvSpPr txBox="1"/>
          <p:nvPr/>
        </p:nvSpPr>
        <p:spPr>
          <a:xfrm>
            <a:off x="490347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73.8%</a:t>
            </a:r>
            <a:endParaRPr lang="en-GB" sz="2000" b="1">
              <a:solidFill>
                <a:srgbClr val="002776"/>
              </a:solidFill>
              <a:latin typeface="Arial" panose="020B0604020202020204" pitchFamily="34" charset="0"/>
            </a:endParaRPr>
          </a:p>
        </p:txBody>
      </p:sp>
      <p:sp>
        <p:nvSpPr>
          <p:cNvPr id="11" name="TextBox 10"/>
          <p:cNvSpPr txBox="1"/>
          <p:nvPr/>
        </p:nvSpPr>
        <p:spPr>
          <a:xfrm>
            <a:off x="678561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72.4%</a:t>
            </a:r>
            <a:endParaRPr lang="en-GB" sz="2000" b="1">
              <a:solidFill>
                <a:srgbClr val="002776"/>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98713" y="3600450"/>
            <a:ext cx="1331134" cy="1714500"/>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80853" y="3600450"/>
            <a:ext cx="1331134" cy="1714500"/>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862993" y="3600450"/>
            <a:ext cx="1331134" cy="1714500"/>
          </a:xfrm>
          <a:prstGeom prst="rect">
            <a:avLst/>
          </a:prstGeom>
        </p:spPr>
      </p:pic>
      <p:sp>
        <p:nvSpPr>
          <p:cNvPr id="15" name="TextBox 14"/>
          <p:cNvSpPr txBox="1"/>
          <p:nvPr/>
        </p:nvSpPr>
        <p:spPr>
          <a:xfrm>
            <a:off x="302133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21.8%</a:t>
            </a:r>
            <a:endParaRPr lang="en-GB" sz="2000" b="1">
              <a:solidFill>
                <a:srgbClr val="002776"/>
              </a:solidFill>
              <a:latin typeface="Arial" panose="020B0604020202020204" pitchFamily="34" charset="0"/>
            </a:endParaRPr>
          </a:p>
        </p:txBody>
      </p:sp>
      <p:sp>
        <p:nvSpPr>
          <p:cNvPr id="16" name="TextBox 15"/>
          <p:cNvSpPr txBox="1"/>
          <p:nvPr/>
        </p:nvSpPr>
        <p:spPr>
          <a:xfrm>
            <a:off x="490347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21.6%</a:t>
            </a:r>
            <a:endParaRPr lang="en-GB" sz="2000" b="1">
              <a:solidFill>
                <a:srgbClr val="002776"/>
              </a:solidFill>
              <a:latin typeface="Arial" panose="020B0604020202020204" pitchFamily="34" charset="0"/>
            </a:endParaRPr>
          </a:p>
        </p:txBody>
      </p:sp>
      <p:sp>
        <p:nvSpPr>
          <p:cNvPr id="17" name="TextBox 16"/>
          <p:cNvSpPr txBox="1"/>
          <p:nvPr/>
        </p:nvSpPr>
        <p:spPr>
          <a:xfrm>
            <a:off x="678561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24.1%</a:t>
            </a:r>
            <a:endParaRPr lang="en-GB" sz="2000" b="1">
              <a:solidFill>
                <a:srgbClr val="002776"/>
              </a:solidFill>
              <a:latin typeface="Arial" panose="020B0604020202020204" pitchFamily="34" charset="0"/>
            </a:endParaRPr>
          </a:p>
        </p:txBody>
      </p:sp>
      <p:pic>
        <p:nvPicPr>
          <p:cNvPr id="18" name="Picture 17"/>
          <p:cNvPicPr>
            <a:picLocks/>
          </p:cNvPicPr>
          <p:nvPr/>
        </p:nvPicPr>
        <p:blipFill>
          <a:blip r:embed="rId7">
            <a:extLst>
              <a:ext uri="{28A0092B-C50C-407E-A947-70E740481C1C}">
                <a14:useLocalDpi xmlns:a14="http://schemas.microsoft.com/office/drawing/2010/main" val="0"/>
              </a:ext>
            </a:extLst>
          </a:blip>
          <a:stretch>
            <a:fillRect/>
          </a:stretch>
        </p:blipFill>
        <p:spPr>
          <a:xfrm>
            <a:off x="3021330" y="5525800"/>
            <a:ext cx="1485900" cy="1018481"/>
          </a:xfrm>
          <a:prstGeom prst="rect">
            <a:avLst/>
          </a:prstGeom>
        </p:spPr>
      </p:pic>
      <p:pic>
        <p:nvPicPr>
          <p:cNvPr id="19" name="Picture 18"/>
          <p:cNvPicPr>
            <a:picLocks/>
          </p:cNvPicPr>
          <p:nvPr/>
        </p:nvPicPr>
        <p:blipFill>
          <a:blip r:embed="rId7">
            <a:extLst>
              <a:ext uri="{28A0092B-C50C-407E-A947-70E740481C1C}">
                <a14:useLocalDpi xmlns:a14="http://schemas.microsoft.com/office/drawing/2010/main" val="0"/>
              </a:ext>
            </a:extLst>
          </a:blip>
          <a:stretch>
            <a:fillRect/>
          </a:stretch>
        </p:blipFill>
        <p:spPr>
          <a:xfrm>
            <a:off x="4903470" y="5525800"/>
            <a:ext cx="1485900" cy="1018481"/>
          </a:xfrm>
          <a:prstGeom prst="rect">
            <a:avLst/>
          </a:prstGeom>
        </p:spPr>
      </p:pic>
      <p:pic>
        <p:nvPicPr>
          <p:cNvPr id="20" name="Picture 19"/>
          <p:cNvPicPr>
            <a:picLocks/>
          </p:cNvPicPr>
          <p:nvPr/>
        </p:nvPicPr>
        <p:blipFill>
          <a:blip r:embed="rId7">
            <a:extLst>
              <a:ext uri="{28A0092B-C50C-407E-A947-70E740481C1C}">
                <a14:useLocalDpi xmlns:a14="http://schemas.microsoft.com/office/drawing/2010/main" val="0"/>
              </a:ext>
            </a:extLst>
          </a:blip>
          <a:stretch>
            <a:fillRect/>
          </a:stretch>
        </p:blipFill>
        <p:spPr>
          <a:xfrm>
            <a:off x="6785610" y="5525800"/>
            <a:ext cx="1485900" cy="1018481"/>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288949" y="5966460"/>
            <a:ext cx="1148782" cy="617220"/>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56211" y="5966460"/>
            <a:ext cx="1378538" cy="617220"/>
          </a:xfrm>
          <a:prstGeom prst="rect">
            <a:avLst/>
          </a:prstGeom>
        </p:spPr>
      </p:pic>
      <p:pic>
        <p:nvPicPr>
          <p:cNvPr id="23" name="Picture 22"/>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053229" y="5966460"/>
            <a:ext cx="1148782" cy="617220"/>
          </a:xfrm>
          <a:prstGeom prst="rect">
            <a:avLst/>
          </a:prstGeom>
        </p:spPr>
      </p:pic>
      <p:sp>
        <p:nvSpPr>
          <p:cNvPr id="24" name="TextBox 23"/>
          <p:cNvSpPr txBox="1"/>
          <p:nvPr/>
        </p:nvSpPr>
        <p:spPr>
          <a:xfrm>
            <a:off x="302133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5" name="TextBox 24"/>
          <p:cNvSpPr txBox="1"/>
          <p:nvPr/>
        </p:nvSpPr>
        <p:spPr>
          <a:xfrm>
            <a:off x="490347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6" name="TextBox 25"/>
          <p:cNvSpPr txBox="1"/>
          <p:nvPr/>
        </p:nvSpPr>
        <p:spPr>
          <a:xfrm>
            <a:off x="678561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4.9%</a:t>
            </a:r>
            <a:endParaRPr lang="en-GB" sz="2000" b="1">
              <a:solidFill>
                <a:srgbClr val="002776"/>
              </a:solidFill>
              <a:latin typeface="Arial" panose="020B0604020202020204" pitchFamily="34" charset="0"/>
            </a:endParaRPr>
          </a:p>
        </p:txBody>
      </p:sp>
      <p:sp>
        <p:nvSpPr>
          <p:cNvPr id="27" name="TextBox 26"/>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economic inactivity and unemployment</a:t>
            </a:r>
            <a:endParaRPr lang="en-GB" sz="3000">
              <a:solidFill>
                <a:srgbClr val="00AE9E"/>
              </a:solidFill>
              <a:latin typeface="Arial" panose="020B0604020202020204" pitchFamily="34" charset="0"/>
            </a:endParaRPr>
          </a:p>
        </p:txBody>
      </p:sp>
      <p:sp>
        <p:nvSpPr>
          <p:cNvPr id="28" name="TextBox 27"/>
          <p:cNvSpPr txBox="1"/>
          <p:nvPr/>
        </p:nvSpPr>
        <p:spPr>
          <a:xfrm>
            <a:off x="495300" y="13716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Employment rate</a:t>
            </a:r>
            <a:endParaRPr lang="en-GB" sz="1300" b="1">
              <a:solidFill>
                <a:srgbClr val="FFFFFF"/>
              </a:solidFill>
              <a:latin typeface="Arial" panose="020B0604020202020204" pitchFamily="34" charset="0"/>
            </a:endParaRPr>
          </a:p>
        </p:txBody>
      </p:sp>
      <p:pic>
        <p:nvPicPr>
          <p:cNvPr id="29" name="Picture 28"/>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91540" y="1772875"/>
            <a:ext cx="1188720" cy="1529171"/>
          </a:xfrm>
          <a:prstGeom prst="rect">
            <a:avLst/>
          </a:prstGeom>
        </p:spPr>
      </p:pic>
      <p:sp>
        <p:nvSpPr>
          <p:cNvPr id="30" name="TextBox 29"/>
          <p:cNvSpPr txBox="1"/>
          <p:nvPr/>
        </p:nvSpPr>
        <p:spPr>
          <a:xfrm>
            <a:off x="495300" y="336042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Economic inactivity rate</a:t>
            </a:r>
            <a:endParaRPr lang="en-GB" sz="1300" b="1">
              <a:solidFill>
                <a:srgbClr val="FFFFFF"/>
              </a:solidFill>
              <a:latin typeface="Arial" panose="020B0604020202020204" pitchFamily="34" charset="0"/>
            </a:endParaRPr>
          </a:p>
        </p:txBody>
      </p:sp>
      <p:pic>
        <p:nvPicPr>
          <p:cNvPr id="31" name="Picture 30"/>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891540" y="3726180"/>
            <a:ext cx="1188720" cy="1188720"/>
          </a:xfrm>
          <a:prstGeom prst="rect">
            <a:avLst/>
          </a:prstGeom>
        </p:spPr>
      </p:pic>
      <p:sp>
        <p:nvSpPr>
          <p:cNvPr id="32" name="TextBox 31"/>
          <p:cNvSpPr txBox="1"/>
          <p:nvPr/>
        </p:nvSpPr>
        <p:spPr>
          <a:xfrm>
            <a:off x="495300" y="51435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Unemployment rate</a:t>
            </a:r>
            <a:endParaRPr lang="en-GB" sz="1300" b="1">
              <a:solidFill>
                <a:srgbClr val="FFFFFF"/>
              </a:solidFill>
              <a:latin typeface="Arial" panose="020B0604020202020204" pitchFamily="34" charset="0"/>
            </a:endParaRPr>
          </a:p>
        </p:txBody>
      </p:sp>
      <p:pic>
        <p:nvPicPr>
          <p:cNvPr id="33" name="Picture 32"/>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742950" y="5524999"/>
            <a:ext cx="1485900" cy="1020082"/>
          </a:xfrm>
          <a:prstGeom prst="rect">
            <a:avLst/>
          </a:prstGeom>
        </p:spPr>
      </p:pic>
      <p:pic>
        <p:nvPicPr>
          <p:cNvPr id="34" name="Picture 33"/>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1915655"/>
            <a:ext cx="1485900" cy="1380770"/>
          </a:xfrm>
          <a:prstGeom prst="rect">
            <a:avLst/>
          </a:prstGeom>
        </p:spPr>
      </p:pic>
      <p:pic>
        <p:nvPicPr>
          <p:cNvPr id="35" name="Picture 34"/>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3630155"/>
            <a:ext cx="1485900" cy="1380770"/>
          </a:xfrm>
          <a:prstGeom prst="rect">
            <a:avLst/>
          </a:prstGeom>
        </p:spPr>
      </p:pic>
      <p:pic>
        <p:nvPicPr>
          <p:cNvPr id="36" name="Picture 3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5344655"/>
            <a:ext cx="1485900" cy="1380770"/>
          </a:xfrm>
          <a:prstGeom prst="rect">
            <a:avLst/>
          </a:prstGeom>
        </p:spPr>
      </p:pic>
      <p:sp>
        <p:nvSpPr>
          <p:cNvPr id="37" name="TextBox 36"/>
          <p:cNvSpPr txBox="1"/>
          <p:nvPr/>
        </p:nvSpPr>
        <p:spPr>
          <a:xfrm>
            <a:off x="8816340" y="2324862"/>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8" name="TextBox 37"/>
          <p:cNvSpPr txBox="1"/>
          <p:nvPr/>
        </p:nvSpPr>
        <p:spPr>
          <a:xfrm>
            <a:off x="8816340" y="4066794"/>
            <a:ext cx="118872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9" name="TextBox 38"/>
          <p:cNvSpPr txBox="1"/>
          <p:nvPr/>
        </p:nvSpPr>
        <p:spPr>
          <a:xfrm>
            <a:off x="8816340" y="5760720"/>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 yrs (2016)</a:t>
            </a:r>
            <a:endParaRPr lang="en-GB" sz="1200">
              <a:solidFill>
                <a:srgbClr val="FFFFFF"/>
              </a:solidFill>
              <a:latin typeface="Arial" panose="020B0604020202020204" pitchFamily="34" charset="0"/>
            </a:endParaRPr>
          </a:p>
        </p:txBody>
      </p:sp>
      <p:sp>
        <p:nvSpPr>
          <p:cNvPr id="40" name="TextBox 39">
            <a:hlinkClick r:id="rId14"/>
          </p:cNvPr>
          <p:cNvSpPr txBox="1"/>
          <p:nvPr/>
        </p:nvSpPr>
        <p:spPr>
          <a:xfrm>
            <a:off x="2080260" y="4560570"/>
            <a:ext cx="4953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492313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5518" y="1405890"/>
            <a:ext cx="6476164" cy="5143500"/>
          </a:xfrm>
          <a:prstGeom prst="rect">
            <a:avLst/>
          </a:prstGeom>
        </p:spPr>
      </p:pic>
      <p:sp>
        <p:nvSpPr>
          <p:cNvPr id="4" name="TextBox 3"/>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rate trend</a:t>
            </a:r>
            <a:endParaRPr lang="en-GB" sz="3000">
              <a:solidFill>
                <a:srgbClr val="00AE9E"/>
              </a:solidFill>
              <a:latin typeface="Arial" panose="020B0604020202020204" pitchFamily="34" charset="0"/>
            </a:endParaRPr>
          </a:p>
        </p:txBody>
      </p:sp>
      <p:sp>
        <p:nvSpPr>
          <p:cNvPr id="5" name="TextBox 4"/>
          <p:cNvSpPr txBox="1"/>
          <p:nvPr/>
        </p:nvSpPr>
        <p:spPr>
          <a:xfrm>
            <a:off x="495300" y="1371600"/>
            <a:ext cx="2080260" cy="24622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The graphs show the changes in employment rates over time.
This can help us understand the trends in the employment market and the context of work/employment as one of the wider determinants of health.</a:t>
            </a:r>
            <a:endParaRPr lang="en-GB" sz="1400">
              <a:solidFill>
                <a:srgbClr val="FFFFFF"/>
              </a:solidFill>
              <a:latin typeface="Arial" panose="020B0604020202020204" pitchFamily="34" charset="0"/>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97180" y="4503420"/>
            <a:ext cx="2377440" cy="2377440"/>
          </a:xfrm>
          <a:prstGeom prst="rect">
            <a:avLst/>
          </a:prstGeom>
        </p:spPr>
      </p:pic>
    </p:spTree>
    <p:extLst>
      <p:ext uri="{BB962C8B-B14F-4D97-AF65-F5344CB8AC3E}">
        <p14:creationId xmlns:p14="http://schemas.microsoft.com/office/powerpoint/2010/main" val="2968090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8638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5" name="TextBox 4"/>
          <p:cNvSpPr txBox="1"/>
          <p:nvPr/>
        </p:nvSpPr>
        <p:spPr>
          <a:xfrm>
            <a:off x="63497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6" name="TextBox 5"/>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Barnet</a:t>
            </a:r>
            <a:endParaRPr lang="en-GB" sz="1400" b="1">
              <a:solidFill>
                <a:srgbClr val="822433"/>
              </a:solidFill>
              <a:latin typeface="Arial" panose="020B0604020202020204" pitchFamily="34" charset="0"/>
            </a:endParaRPr>
          </a:p>
        </p:txBody>
      </p:sp>
      <p:sp>
        <p:nvSpPr>
          <p:cNvPr id="7" name="TextBox 6"/>
          <p:cNvSpPr txBox="1"/>
          <p:nvPr/>
        </p:nvSpPr>
        <p:spPr>
          <a:xfrm>
            <a:off x="495300" y="1371600"/>
            <a:ext cx="2080260" cy="378565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Long-term Jobseeker's Allowance (JSA) claimants describes the rate per 1,000 population aged 16-64 years of people claiming JSA for more than 12 months.
JSA is being phased into Universal Credit and reflects benefit to support active job seekers.
Long-term unemployment is associated with poorer health and a higher risk of suicide.
The long-term JSA claimants data provides an opportunity to focus on the pathways of support for people actively job seeking and whether health issues are creating additional barriers. It also creates an opportunity to reflect on the population level health and wealth perspective.</a:t>
            </a:r>
            <a:endParaRPr lang="en-GB" sz="1000">
              <a:solidFill>
                <a:srgbClr val="FFFFFF"/>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3890" y="5374698"/>
            <a:ext cx="1684020" cy="1156093"/>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1479787"/>
            <a:ext cx="1981200" cy="1841027"/>
          </a:xfrm>
          <a:prstGeom prst="rect">
            <a:avLst/>
          </a:prstGeom>
        </p:spPr>
      </p:pic>
      <p:sp>
        <p:nvSpPr>
          <p:cNvPr id="10" name="TextBox 9"/>
          <p:cNvSpPr txBox="1"/>
          <p:nvPr/>
        </p:nvSpPr>
        <p:spPr>
          <a:xfrm>
            <a:off x="2971800" y="20231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Population (per 1,000) on long-term JSA (2016)</a:t>
            </a:r>
            <a:endParaRPr lang="en-GB" sz="1400">
              <a:solidFill>
                <a:srgbClr val="FFFFFF"/>
              </a:solidFill>
              <a:latin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03671" y="1783080"/>
            <a:ext cx="4758238" cy="178308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3880087"/>
            <a:ext cx="1981200" cy="1841027"/>
          </a:xfrm>
          <a:prstGeom prst="rect">
            <a:avLst/>
          </a:prstGeom>
        </p:spPr>
      </p:pic>
      <p:sp>
        <p:nvSpPr>
          <p:cNvPr id="13" name="TextBox 12"/>
          <p:cNvSpPr txBox="1"/>
          <p:nvPr/>
        </p:nvSpPr>
        <p:spPr>
          <a:xfrm>
            <a:off x="2971800" y="44234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Number of people on long-term JSA (2016)</a:t>
            </a:r>
            <a:endParaRPr lang="en-GB" sz="1400">
              <a:solidFill>
                <a:srgbClr val="FFFFFF"/>
              </a:solidFill>
              <a:latin typeface="Arial" panose="020B0604020202020204" pitchFamily="34" charset="0"/>
            </a:endParaRPr>
          </a:p>
        </p:txBody>
      </p:sp>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03671" y="3909060"/>
            <a:ext cx="4758238" cy="1783080"/>
          </a:xfrm>
          <a:prstGeom prst="rect">
            <a:avLst/>
          </a:prstGeom>
        </p:spPr>
      </p:pic>
    </p:spTree>
    <p:extLst>
      <p:ext uri="{BB962C8B-B14F-4D97-AF65-F5344CB8AC3E}">
        <p14:creationId xmlns:p14="http://schemas.microsoft.com/office/powerpoint/2010/main" val="363374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Is there local information on how health affects those claiming JSA?
What is the local offer to JSA claimants to protect and improve their own health and wellbeing while unemployed?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148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                                             has been used in some areas in Jobcentre Plus with all new JSA claimants.
                                                                                                                                                    .                                            provides supporting information on the connection between population health and local economic wealth.</a:t>
            </a:r>
            <a:endParaRPr lang="en-GB">
              <a:solidFill>
                <a:srgbClr val="FFFFFF"/>
              </a:solidFill>
              <a:latin typeface="Arial" panose="020B0604020202020204" pitchFamily="34" charset="0"/>
            </a:endParaRPr>
          </a:p>
        </p:txBody>
      </p:sp>
      <p:sp>
        <p:nvSpPr>
          <p:cNvPr id="8" name="TextBox 7">
            <a:hlinkClick r:id="rId3"/>
          </p:cNvPr>
          <p:cNvSpPr txBox="1"/>
          <p:nvPr/>
        </p:nvSpPr>
        <p:spPr>
          <a:xfrm>
            <a:off x="1287780" y="41148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OneYou How Are You quiz</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842010" y="4677156"/>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PHE and Local Government Association (LGA) joint Health and work and health related worklessness guide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427008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36317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The gap between the employment rate for those with learning disabilities and the overall employment rate is a reflection on how well the local system is supporting some of those with the most significant employment challenges to achieve their employment potential. 
It may be helpful to contrast the gap with that for people with long-term conditions.
There is a broad spectrum of learning disabilities and neuro-divergent identities.</a:t>
            </a:r>
            <a:endParaRPr lang="en-GB" sz="1150">
              <a:solidFill>
                <a:srgbClr val="FFFFFF"/>
              </a:solidFill>
              <a:latin typeface="Arial" panose="020B0604020202020204" pitchFamily="34" charset="0"/>
            </a:endParaRPr>
          </a:p>
        </p:txBody>
      </p:sp>
      <p:sp>
        <p:nvSpPr>
          <p:cNvPr id="5" name="TextBox 4"/>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6" name="TextBox 5"/>
          <p:cNvSpPr txBox="1"/>
          <p:nvPr/>
        </p:nvSpPr>
        <p:spPr>
          <a:xfrm>
            <a:off x="620115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7" name="TextBox 6"/>
          <p:cNvSpPr txBox="1"/>
          <p:nvPr/>
        </p:nvSpPr>
        <p:spPr>
          <a:xfrm>
            <a:off x="7746492"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Barnet</a:t>
            </a:r>
            <a:endParaRPr lang="en-GB" sz="1400" b="1">
              <a:solidFill>
                <a:srgbClr val="532D6D"/>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24150" y="1960952"/>
            <a:ext cx="1684020" cy="1564495"/>
          </a:xfrm>
          <a:prstGeom prst="rect">
            <a:avLst/>
          </a:prstGeom>
        </p:spPr>
      </p:pic>
      <p:sp>
        <p:nvSpPr>
          <p:cNvPr id="9" name="TextBox 8"/>
          <p:cNvSpPr txBox="1"/>
          <p:nvPr/>
        </p:nvSpPr>
        <p:spPr>
          <a:xfrm>
            <a:off x="2724150" y="2057400"/>
            <a:ext cx="1386840" cy="127727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 point gap in the employment rate between those with a learning disability and the overall employment rate (2016/17)</a:t>
            </a:r>
            <a:endParaRPr lang="en-GB" sz="1100">
              <a:solidFill>
                <a:srgbClr val="FFFFFF"/>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50108" y="76200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53940" y="76200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57772" y="762000"/>
            <a:ext cx="3962400" cy="3962400"/>
          </a:xfrm>
          <a:prstGeom prst="rect">
            <a:avLst/>
          </a:prstGeom>
        </p:spPr>
      </p:pic>
      <p:sp>
        <p:nvSpPr>
          <p:cNvPr id="13" name="TextBox 12"/>
          <p:cNvSpPr txBox="1"/>
          <p:nvPr/>
        </p:nvSpPr>
        <p:spPr>
          <a:xfrm>
            <a:off x="7924800" y="301752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1981200" y="1828800"/>
            <a:ext cx="5943600" cy="5943600"/>
          </a:xfrm>
          <a:prstGeom prst="rect">
            <a:avLst/>
          </a:prstGeom>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89370" y="5462067"/>
            <a:ext cx="495300" cy="460146"/>
          </a:xfrm>
          <a:prstGeom prst="rect">
            <a:avLst/>
          </a:prstGeom>
        </p:spPr>
      </p:pic>
      <p:sp>
        <p:nvSpPr>
          <p:cNvPr id="16" name="TextBox 15"/>
          <p:cNvSpPr txBox="1"/>
          <p:nvPr/>
        </p:nvSpPr>
        <p:spPr>
          <a:xfrm>
            <a:off x="6934200" y="5452110"/>
            <a:ext cx="173355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Gap in employment rate (eg, 65%)</a:t>
            </a:r>
            <a:endParaRPr lang="en-GB" sz="1200">
              <a:solidFill>
                <a:srgbClr val="000000"/>
              </a:solidFill>
              <a:latin typeface="Arial" panose="020B0604020202020204" pitchFamily="34" charset="0"/>
            </a:endParaRPr>
          </a:p>
        </p:txBody>
      </p:sp>
      <p:sp>
        <p:nvSpPr>
          <p:cNvPr id="17" name="TextBox 16"/>
          <p:cNvSpPr txBox="1"/>
          <p:nvPr/>
        </p:nvSpPr>
        <p:spPr>
          <a:xfrm>
            <a:off x="4160520" y="356616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532D6D"/>
                </a:solidFill>
                <a:latin typeface="Arial" panose="020B0604020202020204" pitchFamily="34" charset="0"/>
              </a:rPr>
              <a:t>Gap in employment rate</a:t>
            </a:r>
            <a:endParaRPr lang="en-GB" b="1">
              <a:solidFill>
                <a:srgbClr val="532D6D"/>
              </a:solidFill>
              <a:latin typeface="Arial" panose="020B0604020202020204" pitchFamily="34" charset="0"/>
            </a:endParaRPr>
          </a:p>
        </p:txBody>
      </p:sp>
      <p:sp>
        <p:nvSpPr>
          <p:cNvPr id="18" name="Rounded Rectangle 17"/>
          <p:cNvSpPr/>
          <p:nvPr/>
        </p:nvSpPr>
        <p:spPr>
          <a:xfrm>
            <a:off x="2971800" y="3977640"/>
            <a:ext cx="5448300" cy="2606040"/>
          </a:xfrm>
          <a:prstGeom prst="roundRect">
            <a:avLst/>
          </a:prstGeom>
          <a:solidFill>
            <a:schemeClr val="accent1">
              <a:alpha val="0"/>
            </a:schemeClr>
          </a:solidFill>
          <a:ln w="38100">
            <a:solidFill>
              <a:srgbClr val="532D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314214857"/>
      </p:ext>
    </p:extLst>
  </p:cSld>
  <p:clrMapOvr>
    <a:masterClrMapping/>
  </p:clrMapOvr>
</p:sld>
</file>

<file path=ppt/theme/theme1.xml><?xml version="1.0" encoding="utf-8"?>
<a:theme xmlns:a="http://schemas.openxmlformats.org/drawingml/2006/main" name="template">
  <a:themeElements>
    <a:clrScheme name="Custom 4">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FFFFFF"/>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ns and trends in child obesity in East.pot [Compatibility Mode]" id="{56EEB899-853D-4CA6-86BB-AECA8E387851}" vid="{94CB17DA-4741-4CEC-BD18-80FD243E20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24" ma:contentTypeDescription="Create a new document." ma:contentTypeScope="" ma:versionID="8cd488f250655b9e5934929b34a4602e">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ac32f323890513edcbff392f0983142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Year" minOccurs="0"/>
                <xsd:element ref="ns3:Client" minOccurs="0"/>
                <xsd:element ref="ns3:Project" minOccurs="0"/>
                <xsd:element ref="ns3:Work_x0020_Theme" minOccurs="0"/>
                <xsd:element ref="ns3:Document_x0020_Type" minOccurs="0"/>
                <xsd:element ref="ns3:y79r"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Year" ma:index="17"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restriction>
      </xsd:simpleType>
    </xsd:element>
    <xsd:element name="Client" ma:index="18" nillable="true" ma:displayName="Client" ma:list="{07cbd16b-c327-40ca-9c20-c4c7164e6c6b}" ma:internalName="Client" ma:showField="Title">
      <xsd:simpleType>
        <xsd:restriction base="dms:Lookup"/>
      </xsd:simpleType>
    </xsd:element>
    <xsd:element name="Project" ma:index="19" nillable="true" ma:displayName="Project" ma:list="{90d1b633-63e8-4209-b3a4-9755c1acbbc4}" ma:internalName="Project" ma:showField="Title">
      <xsd:simpleType>
        <xsd:restriction base="dms:Lookup"/>
      </xsd:simpleType>
    </xsd:element>
    <xsd:element name="Work_x0020_Theme" ma:index="20" nillable="true" ma:displayName="Work Theme" ma:default="Internal" ma:format="Dropdown" ma:indexed="true" ma:internalName="Work_x0020_Theme">
      <xsd:simpleType>
        <xsd:restriction base="dms:Choice">
          <xsd:enumeration value="Internal"/>
          <xsd:enumeration value="Insight Project"/>
          <xsd:enumeration value="Team Planning"/>
        </xsd:restriction>
      </xsd:simpleType>
    </xsd:element>
    <xsd:element name="Document_x0020_Type" ma:index="21" nillable="true" ma:displayName="Document Type" ma:default="Agenda" ma:format="Dropdown" ma:internalName="Document_x0020_Type">
      <xsd:simpleType>
        <xsd:restriction base="dms:Choice">
          <xsd:enumeration value="Agenda"/>
          <xsd:enumeration value="Alteryx Designer File"/>
          <xsd:enumeration value="Attendee List"/>
          <xsd:enumeration value="Audit"/>
          <xsd:enumeration value="Brochure"/>
          <xsd:enumeration value="Budget"/>
          <xsd:enumeration value="Business Case"/>
          <xsd:enumeration value="Business Plan"/>
          <xsd:enumeration value="Business Requirements"/>
          <xsd:enumeration value="Bylaw"/>
          <xsd:enumeration value="Communication"/>
          <xsd:enumeration value="Communication Plan"/>
          <xsd:enumeration value="Consultation"/>
          <xsd:enumeration value="Contact List"/>
          <xsd:enumeration value="Contract"/>
          <xsd:enumeration value="Dashboard"/>
          <xsd:enumeration value="Data Set"/>
          <xsd:enumeration value="Document Set"/>
          <xsd:enumeration value="Draft"/>
          <xsd:enumeration value="Financial Report"/>
          <xsd:enumeration value="Financial Statement"/>
          <xsd:enumeration value="Forecast"/>
          <xsd:enumeration value="Form"/>
          <xsd:enumeration value="Graphics File"/>
          <xsd:enumeration value="Graphic Image"/>
          <xsd:enumeration value="Guidelines"/>
          <xsd:enumeration value="Handbook"/>
          <xsd:enumeration value="Image"/>
          <xsd:enumeration value="Information Sharing Agreement"/>
          <xsd:enumeration value="Invoice"/>
          <xsd:enumeration value="Lessons Learned"/>
          <xsd:enumeration value="Logo"/>
          <xsd:enumeration value="Manual"/>
          <xsd:enumeration value="Mapping File"/>
          <xsd:enumeration value="Meeting Minutes"/>
          <xsd:enumeration value="Nomination"/>
          <xsd:enumeration value="Org Chart"/>
          <xsd:enumeration value="Photo"/>
          <xsd:enumeration value="Policy"/>
          <xsd:enumeration value="Presentation"/>
          <xsd:enumeration value="Presentation Proposal"/>
          <xsd:enumeration value="Pricing"/>
          <xsd:enumeration value="Process"/>
          <xsd:enumeration value="Procedure"/>
          <xsd:enumeration value="Profile"/>
          <xsd:enumeration value="Progress Report"/>
          <xsd:enumeration value="Project Brief"/>
          <xsd:enumeration value="Project Charter"/>
          <xsd:enumeration value="Project Initiation"/>
          <xsd:enumeration value="Project Timeline"/>
          <xsd:enumeration value="Proposal"/>
          <xsd:enumeration value="Report"/>
          <xsd:enumeration value="Review"/>
          <xsd:enumeration value="Risk Register"/>
          <xsd:enumeration value="Quote"/>
          <xsd:enumeration value="Schedule"/>
          <xsd:enumeration value="SLA"/>
          <xsd:enumeration value="Statistics"/>
          <xsd:enumeration value="Status Report"/>
          <xsd:enumeration value="Strategy"/>
          <xsd:enumeration value="Survey"/>
          <xsd:enumeration value="Survey Result"/>
          <xsd:enumeration value="Technical Design"/>
          <xsd:enumeration value="Tender Response"/>
          <xsd:enumeration value="Video"/>
          <xsd:enumeration value="Workflow"/>
          <xsd:enumeration value="Working Document"/>
        </xsd:restriction>
      </xsd:simpleType>
    </xsd:element>
    <xsd:element name="y79r" ma:index="22" nillable="true" ma:displayName="Topic" ma:format="Dropdown" ma:internalName="y79r">
      <xsd:simpleType>
        <xsd:restriction base="dms:Choice">
          <xsd:enumeration value="Active Travel"/>
          <xsd:enumeration value="Active Lives"/>
          <xsd:enumeration value="Demographics"/>
          <xsd:enumeration value="Disability"/>
          <xsd:enumeration value="Education"/>
          <xsd:enumeration value="Facilities"/>
          <xsd:enumeration value="Funding"/>
          <xsd:enumeration value="Health"/>
          <xsd:enumeration value="London Sport Projects"/>
          <xsd:enumeration value="Multiple Topics"/>
          <xsd:enumeration value="Physical Activity"/>
          <xsd:enumeration value="Sport Participation (APS)"/>
          <xsd:enumeration value="Workforce"/>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c1552c1-bf62-4cca-b5c7-c62fb33418a7">
      <Terms xmlns="http://schemas.microsoft.com/office/infopath/2007/PartnerControls"/>
    </TaxKeywordTaxHTField>
    <Year xmlns="1fabc0b5-c5c3-4ef9-96a5-b387017c59a8">2017</Year>
    <y79r xmlns="1fabc0b5-c5c3-4ef9-96a5-b387017c59a8" xsi:nil="true"/>
    <Project xmlns="1fabc0b5-c5c3-4ef9-96a5-b387017c59a8" xsi:nil="true"/>
    <Document_x0020_Type xmlns="1fabc0b5-c5c3-4ef9-96a5-b387017c59a8">Agenda</Document_x0020_Type>
    <PublishingExpirationDate xmlns="http://schemas.microsoft.com/sharepoint/v3" xsi:nil="true"/>
    <TaxCatchAll xmlns="ec1552c1-bf62-4cca-b5c7-c62fb33418a7"/>
    <Client xmlns="1fabc0b5-c5c3-4ef9-96a5-b387017c59a8" xsi:nil="true"/>
    <PublishingStartDate xmlns="http://schemas.microsoft.com/sharepoint/v3" xsi:nil="true"/>
    <Work_x0020_Theme xmlns="1fabc0b5-c5c3-4ef9-96a5-b387017c59a8">Internal</Work_x0020_Theme>
  </documentManagement>
</p:properties>
</file>

<file path=customXml/itemProps1.xml><?xml version="1.0" encoding="utf-8"?>
<ds:datastoreItem xmlns:ds="http://schemas.openxmlformats.org/officeDocument/2006/customXml" ds:itemID="{C5886942-E428-4ADA-BED8-437501D7248D}"/>
</file>

<file path=customXml/itemProps2.xml><?xml version="1.0" encoding="utf-8"?>
<ds:datastoreItem xmlns:ds="http://schemas.openxmlformats.org/officeDocument/2006/customXml" ds:itemID="{18E4466B-5B4C-4A90-A62C-17C94C253B0D}"/>
</file>

<file path=customXml/itemProps3.xml><?xml version="1.0" encoding="utf-8"?>
<ds:datastoreItem xmlns:ds="http://schemas.openxmlformats.org/officeDocument/2006/customXml" ds:itemID="{F2533DE8-D5BD-4BDD-9FED-9D0AABA8EAD7}"/>
</file>

<file path=docProps/app.xml><?xml version="1.0" encoding="utf-8"?>
<Properties xmlns="http://schemas.openxmlformats.org/officeDocument/2006/extended-properties" xmlns:vt="http://schemas.openxmlformats.org/officeDocument/2006/docPropsVTypes">
  <Template>template</Template>
  <TotalTime>3</TotalTime>
  <Words>1619</Words>
  <Application>Microsoft Office PowerPoint</Application>
  <PresentationFormat>A4 Paper (210x297 mm)</PresentationFormat>
  <Paragraphs>198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template</vt:lpstr>
      <vt:lpstr>Work, Worklessness and Health: Local Infographic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Worklessness and Health: Local Infographic Tool</dc:title>
  <dc:creator>Sebastian Fox</dc:creator>
  <cp:lastModifiedBy>Sebastian Fox</cp:lastModifiedBy>
  <cp:revision>1</cp:revision>
  <dcterms:created xsi:type="dcterms:W3CDTF">2018-06-05T22:32:57Z</dcterms:created>
  <dcterms:modified xsi:type="dcterms:W3CDTF">2018-06-05T22:36:04Z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0x0101005DA46ACD30336D4C8FC4D5BDDB918876</vt:lpwstr>
  </property>
  <property fmtid="{D5CDD505-2E9C-101B-9397-08002B2CF9AE}" pid="3" name="TaxKeyword">
    <vt:lpwstr/>
  </property>
</Properties>
</file>