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0" r:id="rId6"/>
    <p:sldId id="338" r:id="rId7"/>
    <p:sldId id="261" r:id="rId8"/>
    <p:sldId id="265" r:id="rId9"/>
    <p:sldId id="365" r:id="rId10"/>
    <p:sldId id="358" r:id="rId11"/>
    <p:sldId id="353" r:id="rId12"/>
    <p:sldId id="274" r:id="rId13"/>
    <p:sldId id="277" r:id="rId14"/>
    <p:sldId id="278" r:id="rId15"/>
    <p:sldId id="272" r:id="rId16"/>
    <p:sldId id="301" r:id="rId17"/>
    <p:sldId id="359" r:id="rId18"/>
    <p:sldId id="273" r:id="rId19"/>
    <p:sldId id="303" r:id="rId20"/>
    <p:sldId id="315" r:id="rId21"/>
    <p:sldId id="280" r:id="rId22"/>
    <p:sldId id="324" r:id="rId23"/>
    <p:sldId id="283" r:id="rId24"/>
    <p:sldId id="287" r:id="rId25"/>
    <p:sldId id="366" r:id="rId26"/>
    <p:sldId id="308" r:id="rId27"/>
    <p:sldId id="257" r:id="rId28"/>
    <p:sldId id="368" r:id="rId29"/>
    <p:sldId id="357" r:id="rId30"/>
    <p:sldId id="334" r:id="rId31"/>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3">
          <p15:clr>
            <a:srgbClr val="A4A3A4"/>
          </p15:clr>
        </p15:guide>
        <p15:guide id="4" pos="20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 initials="K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rkenford.local\files\Projects\Leisure\L01-132036%20-%20Watersports%202013\03.%20Analysis\Bespoke%20output%20char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rkenford.local\files\Projects\Leisure\L01-132036%20-%20Watersports%202013\03.%20Analysis\Bespoke%20output%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6506855661482331"/>
          <c:y val="0.12625426645692067"/>
          <c:w val="0.46986288677035343"/>
          <c:h val="0.74749146708615899"/>
        </c:manualLayout>
      </c:layout>
      <c:pieChart>
        <c:varyColors val="1"/>
        <c:ser>
          <c:idx val="0"/>
          <c:order val="0"/>
          <c:explosion val="1"/>
          <c:dPt>
            <c:idx val="0"/>
            <c:bubble3D val="0"/>
            <c:spPr>
              <a:solidFill>
                <a:schemeClr val="tx2">
                  <a:lumMod val="40000"/>
                  <a:lumOff val="60000"/>
                </a:schemeClr>
              </a:solidFill>
            </c:spPr>
          </c:dPt>
          <c:dPt>
            <c:idx val="1"/>
            <c:bubble3D val="0"/>
            <c:spPr>
              <a:solidFill>
                <a:schemeClr val="accent3">
                  <a:lumMod val="60000"/>
                  <a:lumOff val="40000"/>
                </a:schemeClr>
              </a:solidFill>
            </c:spPr>
          </c:dPt>
          <c:dPt>
            <c:idx val="2"/>
            <c:bubble3D val="0"/>
            <c:spPr>
              <a:solidFill>
                <a:schemeClr val="accent6">
                  <a:lumMod val="50000"/>
                </a:schemeClr>
              </a:solidFill>
            </c:spPr>
          </c:dPt>
          <c:dPt>
            <c:idx val="3"/>
            <c:bubble3D val="0"/>
            <c:spPr>
              <a:solidFill>
                <a:schemeClr val="tx2">
                  <a:lumMod val="60000"/>
                  <a:lumOff val="40000"/>
                </a:schemeClr>
              </a:solidFill>
            </c:spPr>
          </c:dPt>
          <c:dLbls>
            <c:dLbl>
              <c:idx val="0"/>
              <c:layout>
                <c:manualLayout>
                  <c:x val="-0.19751711943168454"/>
                  <c:y val="9.2796208141488284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068196311422621"/>
                  <c:y val="-7.767450202421390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(Coastal!$B$1,Coastal!$E$1)</c:f>
              <c:strCache>
                <c:ptCount val="2"/>
                <c:pt idx="0">
                  <c:v>Coastal</c:v>
                </c:pt>
                <c:pt idx="1">
                  <c:v>Inland</c:v>
                </c:pt>
              </c:strCache>
            </c:strRef>
          </c:cat>
          <c:val>
            <c:numRef>
              <c:f>(Coastal!$U$11,Coastal!$V$11)</c:f>
              <c:numCache>
                <c:formatCode>General</c:formatCode>
                <c:ptCount val="2"/>
                <c:pt idx="0">
                  <c:v>37.700000000000003</c:v>
                </c:pt>
                <c:pt idx="1">
                  <c:v>62.3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400" b="1">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explosion val="1"/>
          <c:dPt>
            <c:idx val="0"/>
            <c:bubble3D val="0"/>
            <c:spPr>
              <a:solidFill>
                <a:schemeClr val="tx2">
                  <a:lumMod val="40000"/>
                  <a:lumOff val="60000"/>
                </a:schemeClr>
              </a:solidFill>
            </c:spPr>
          </c:dPt>
          <c:dPt>
            <c:idx val="1"/>
            <c:bubble3D val="0"/>
            <c:spPr>
              <a:solidFill>
                <a:schemeClr val="accent3">
                  <a:lumMod val="60000"/>
                  <a:lumOff val="40000"/>
                </a:schemeClr>
              </a:solidFill>
            </c:spPr>
          </c:dPt>
          <c:dPt>
            <c:idx val="2"/>
            <c:bubble3D val="0"/>
            <c:spPr>
              <a:solidFill>
                <a:schemeClr val="accent6">
                  <a:lumMod val="50000"/>
                </a:schemeClr>
              </a:solidFill>
            </c:spPr>
          </c:dPt>
          <c:dPt>
            <c:idx val="3"/>
            <c:bubble3D val="0"/>
            <c:spPr>
              <a:solidFill>
                <a:schemeClr val="tx2">
                  <a:lumMod val="60000"/>
                  <a:lumOff val="40000"/>
                </a:schemeClr>
              </a:solidFill>
            </c:spPr>
          </c:dPt>
          <c:dLbls>
            <c:dLbl>
              <c:idx val="0"/>
              <c:layout>
                <c:manualLayout>
                  <c:x val="-0.19681458517345768"/>
                  <c:y val="-0.1632254345864704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8851039501128972"/>
                  <c:y val="0.13986859381139569"/>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(Coastal!$B$1,Coastal!$E$1)</c:f>
              <c:strCache>
                <c:ptCount val="2"/>
                <c:pt idx="0">
                  <c:v>Coastal</c:v>
                </c:pt>
                <c:pt idx="1">
                  <c:v>Inland</c:v>
                </c:pt>
              </c:strCache>
            </c:strRef>
          </c:cat>
          <c:val>
            <c:numRef>
              <c:f>(Coastal!$U$9,Coastal!$V$9)</c:f>
              <c:numCache>
                <c:formatCode>General</c:formatCode>
                <c:ptCount val="2"/>
                <c:pt idx="0">
                  <c:v>66.599999999999994</c:v>
                </c:pt>
                <c:pt idx="1">
                  <c:v>33.4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txPr>
    <a:bodyPr/>
    <a:lstStyle/>
    <a:p>
      <a:pPr>
        <a:defRPr sz="1400" b="1">
          <a:solidFill>
            <a:schemeClr val="tx1"/>
          </a:solidFill>
          <a:latin typeface="+mj-lt"/>
          <a:ea typeface="Tahoma" panose="020B0604030504040204" pitchFamily="34" charset="0"/>
          <a:cs typeface="Tahoma" panose="020B060403050404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a:defRPr sz="1200"/>
            </a:lvl1pPr>
          </a:lstStyle>
          <a:p>
            <a:fld id="{2E68FECF-A19A-4AAC-833F-3415DF52530D}" type="datetimeFigureOut">
              <a:rPr lang="en-GB" smtClean="0"/>
              <a:pPr/>
              <a:t>21/03/2016</a:t>
            </a:fld>
            <a:endParaRPr lang="en-GB" dirty="0"/>
          </a:p>
        </p:txBody>
      </p:sp>
      <p:sp>
        <p:nvSpPr>
          <p:cNvPr id="4" name="Footer Placeholder 3"/>
          <p:cNvSpPr>
            <a:spLocks noGrp="1"/>
          </p:cNvSpPr>
          <p:nvPr>
            <p:ph type="ftr" sz="quarter" idx="2"/>
          </p:nvPr>
        </p:nvSpPr>
        <p:spPr>
          <a:xfrm>
            <a:off x="0" y="9356206"/>
            <a:ext cx="2880995" cy="49252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65916" y="9356206"/>
            <a:ext cx="2880995" cy="492522"/>
          </a:xfrm>
          <a:prstGeom prst="rect">
            <a:avLst/>
          </a:prstGeom>
        </p:spPr>
        <p:txBody>
          <a:bodyPr vert="horz" lIns="91440" tIns="45720" rIns="91440" bIns="45720" rtlCol="0" anchor="b"/>
          <a:lstStyle>
            <a:lvl1pPr algn="r">
              <a:defRPr sz="1200"/>
            </a:lvl1pPr>
          </a:lstStyle>
          <a:p>
            <a:fld id="{6DEA2D1B-1B15-4BD3-8EF2-BB54E3A6DB6F}" type="slidenum">
              <a:rPr lang="en-GB" smtClean="0"/>
              <a:pPr/>
              <a:t>‹#›</a:t>
            </a:fld>
            <a:endParaRPr lang="en-GB" dirty="0"/>
          </a:p>
        </p:txBody>
      </p:sp>
    </p:spTree>
    <p:extLst>
      <p:ext uri="{BB962C8B-B14F-4D97-AF65-F5344CB8AC3E}">
        <p14:creationId xmlns:p14="http://schemas.microsoft.com/office/powerpoint/2010/main" val="4074916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65916" y="0"/>
            <a:ext cx="2880995" cy="492522"/>
          </a:xfrm>
          <a:prstGeom prst="rect">
            <a:avLst/>
          </a:prstGeom>
        </p:spPr>
        <p:txBody>
          <a:bodyPr vert="horz" lIns="91440" tIns="45720" rIns="91440" bIns="45720" rtlCol="0"/>
          <a:lstStyle>
            <a:lvl1pPr algn="r">
              <a:defRPr sz="1200"/>
            </a:lvl1pPr>
          </a:lstStyle>
          <a:p>
            <a:fld id="{A7626823-8253-43E5-809F-2FD59C79E446}" type="datetimeFigureOut">
              <a:rPr lang="en-GB" smtClean="0"/>
              <a:pPr/>
              <a:t>21/03/2016</a:t>
            </a:fld>
            <a:endParaRPr lang="en-GB" dirty="0"/>
          </a:p>
        </p:txBody>
      </p:sp>
      <p:sp>
        <p:nvSpPr>
          <p:cNvPr id="4" name="Slide Image Placehold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a:defRPr sz="1200"/>
            </a:lvl1pPr>
          </a:lstStyle>
          <a:p>
            <a:fld id="{FA64DFCF-0D2C-4938-A276-51E1D14F0E64}" type="slidenum">
              <a:rPr lang="en-GB" smtClean="0"/>
              <a:pPr/>
              <a:t>‹#›</a:t>
            </a:fld>
            <a:endParaRPr lang="en-GB" dirty="0"/>
          </a:p>
        </p:txBody>
      </p:sp>
    </p:spTree>
    <p:extLst>
      <p:ext uri="{BB962C8B-B14F-4D97-AF65-F5344CB8AC3E}">
        <p14:creationId xmlns:p14="http://schemas.microsoft.com/office/powerpoint/2010/main" val="14557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64DFCF-0D2C-4938-A276-51E1D14F0E64}" type="slidenum">
              <a:rPr lang="en-GB" smtClean="0"/>
              <a:pPr/>
              <a:t>1</a:t>
            </a:fld>
            <a:endParaRPr lang="en-GB" dirty="0"/>
          </a:p>
        </p:txBody>
      </p:sp>
    </p:spTree>
    <p:extLst>
      <p:ext uri="{BB962C8B-B14F-4D97-AF65-F5344CB8AC3E}">
        <p14:creationId xmlns:p14="http://schemas.microsoft.com/office/powerpoint/2010/main" val="258501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22</a:t>
            </a:fld>
            <a:endParaRPr lang="en-GB" dirty="0"/>
          </a:p>
        </p:txBody>
      </p:sp>
    </p:spTree>
    <p:extLst>
      <p:ext uri="{BB962C8B-B14F-4D97-AF65-F5344CB8AC3E}">
        <p14:creationId xmlns:p14="http://schemas.microsoft.com/office/powerpoint/2010/main" val="130098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27</a:t>
            </a:fld>
            <a:endParaRPr lang="en-GB" dirty="0"/>
          </a:p>
        </p:txBody>
      </p:sp>
    </p:spTree>
    <p:extLst>
      <p:ext uri="{BB962C8B-B14F-4D97-AF65-F5344CB8AC3E}">
        <p14:creationId xmlns:p14="http://schemas.microsoft.com/office/powerpoint/2010/main" val="5236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5</a:t>
            </a:fld>
            <a:endParaRPr lang="en-GB" dirty="0"/>
          </a:p>
        </p:txBody>
      </p:sp>
    </p:spTree>
    <p:extLst>
      <p:ext uri="{BB962C8B-B14F-4D97-AF65-F5344CB8AC3E}">
        <p14:creationId xmlns:p14="http://schemas.microsoft.com/office/powerpoint/2010/main" val="335636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7</a:t>
            </a:fld>
            <a:endParaRPr lang="en-GB" dirty="0"/>
          </a:p>
        </p:txBody>
      </p:sp>
    </p:spTree>
    <p:extLst>
      <p:ext uri="{BB962C8B-B14F-4D97-AF65-F5344CB8AC3E}">
        <p14:creationId xmlns:p14="http://schemas.microsoft.com/office/powerpoint/2010/main" val="7784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12</a:t>
            </a:fld>
            <a:endParaRPr lang="en-GB" dirty="0"/>
          </a:p>
        </p:txBody>
      </p:sp>
    </p:spTree>
    <p:extLst>
      <p:ext uri="{BB962C8B-B14F-4D97-AF65-F5344CB8AC3E}">
        <p14:creationId xmlns:p14="http://schemas.microsoft.com/office/powerpoint/2010/main" val="46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13</a:t>
            </a:fld>
            <a:endParaRPr lang="en-GB" dirty="0"/>
          </a:p>
        </p:txBody>
      </p:sp>
    </p:spTree>
    <p:extLst>
      <p:ext uri="{BB962C8B-B14F-4D97-AF65-F5344CB8AC3E}">
        <p14:creationId xmlns:p14="http://schemas.microsoft.com/office/powerpoint/2010/main" val="67693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14</a:t>
            </a:fld>
            <a:endParaRPr lang="en-GB" dirty="0"/>
          </a:p>
        </p:txBody>
      </p:sp>
    </p:spTree>
    <p:extLst>
      <p:ext uri="{BB962C8B-B14F-4D97-AF65-F5344CB8AC3E}">
        <p14:creationId xmlns:p14="http://schemas.microsoft.com/office/powerpoint/2010/main" val="429296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15</a:t>
            </a:fld>
            <a:endParaRPr lang="en-GB" dirty="0"/>
          </a:p>
        </p:txBody>
      </p:sp>
    </p:spTree>
    <p:extLst>
      <p:ext uri="{BB962C8B-B14F-4D97-AF65-F5344CB8AC3E}">
        <p14:creationId xmlns:p14="http://schemas.microsoft.com/office/powerpoint/2010/main" val="181458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17</a:t>
            </a:fld>
            <a:endParaRPr lang="en-GB" dirty="0"/>
          </a:p>
        </p:txBody>
      </p:sp>
    </p:spTree>
    <p:extLst>
      <p:ext uri="{BB962C8B-B14F-4D97-AF65-F5344CB8AC3E}">
        <p14:creationId xmlns:p14="http://schemas.microsoft.com/office/powerpoint/2010/main" val="76981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4DFCF-0D2C-4938-A276-51E1D14F0E64}" type="slidenum">
              <a:rPr lang="en-GB" smtClean="0"/>
              <a:pPr/>
              <a:t>19</a:t>
            </a:fld>
            <a:endParaRPr lang="en-GB" dirty="0"/>
          </a:p>
        </p:txBody>
      </p:sp>
    </p:spTree>
    <p:extLst>
      <p:ext uri="{BB962C8B-B14F-4D97-AF65-F5344CB8AC3E}">
        <p14:creationId xmlns:p14="http://schemas.microsoft.com/office/powerpoint/2010/main" val="118917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www.arkenford.co.uk/" TargetMode="External"/><Relationship Id="rId5" Type="http://schemas.openxmlformats.org/officeDocument/2006/relationships/hyperlink" Target="mailto:Ben.Moxon@arkenford.co.uk" TargetMode="Externa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4153" y="6483104"/>
            <a:ext cx="9162533" cy="38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14153" y="6406904"/>
            <a:ext cx="9162533"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t="1438" r="1237"/>
          <a:stretch/>
        </p:blipFill>
        <p:spPr>
          <a:xfrm>
            <a:off x="6228184" y="0"/>
            <a:ext cx="2915816" cy="5229200"/>
          </a:xfrm>
          <a:prstGeom prst="rect">
            <a:avLst/>
          </a:prstGeom>
        </p:spPr>
      </p:pic>
      <p:grpSp>
        <p:nvGrpSpPr>
          <p:cNvPr id="22" name="Group 21"/>
          <p:cNvGrpSpPr/>
          <p:nvPr userDrawn="1"/>
        </p:nvGrpSpPr>
        <p:grpSpPr>
          <a:xfrm>
            <a:off x="-11136" y="4863874"/>
            <a:ext cx="9173606" cy="1612037"/>
            <a:chOff x="-11132" y="4863874"/>
            <a:chExt cx="9164155" cy="1612037"/>
          </a:xfrm>
        </p:grpSpPr>
        <p:sp>
          <p:nvSpPr>
            <p:cNvPr id="17" name="Trapezoid 16"/>
            <p:cNvSpPr/>
            <p:nvPr userDrawn="1"/>
          </p:nvSpPr>
          <p:spPr>
            <a:xfrm>
              <a:off x="-11132" y="5651722"/>
              <a:ext cx="8033098" cy="824187"/>
            </a:xfrm>
            <a:custGeom>
              <a:avLst/>
              <a:gdLst>
                <a:gd name="connsiteX0" fmla="*/ 0 w 11034972"/>
                <a:gd name="connsiteY0" fmla="*/ 814662 h 814662"/>
                <a:gd name="connsiteX1" fmla="*/ 556341 w 11034972"/>
                <a:gd name="connsiteY1" fmla="*/ 0 h 814662"/>
                <a:gd name="connsiteX2" fmla="*/ 10478631 w 11034972"/>
                <a:gd name="connsiteY2" fmla="*/ 0 h 814662"/>
                <a:gd name="connsiteX3" fmla="*/ 11034972 w 11034972"/>
                <a:gd name="connsiteY3" fmla="*/ 814662 h 814662"/>
                <a:gd name="connsiteX4" fmla="*/ 0 w 11034972"/>
                <a:gd name="connsiteY4" fmla="*/ 814662 h 814662"/>
                <a:gd name="connsiteX0" fmla="*/ 0 w 11034972"/>
                <a:gd name="connsiteY0" fmla="*/ 824187 h 824187"/>
                <a:gd name="connsiteX1" fmla="*/ 3013791 w 11034972"/>
                <a:gd name="connsiteY1" fmla="*/ 0 h 824187"/>
                <a:gd name="connsiteX2" fmla="*/ 10478631 w 11034972"/>
                <a:gd name="connsiteY2" fmla="*/ 9525 h 824187"/>
                <a:gd name="connsiteX3" fmla="*/ 11034972 w 11034972"/>
                <a:gd name="connsiteY3" fmla="*/ 824187 h 824187"/>
                <a:gd name="connsiteX4" fmla="*/ 0 w 11034972"/>
                <a:gd name="connsiteY4" fmla="*/ 824187 h 824187"/>
                <a:gd name="connsiteX0" fmla="*/ 0 w 8032780"/>
                <a:gd name="connsiteY0" fmla="*/ 824187 h 824187"/>
                <a:gd name="connsiteX1" fmla="*/ 11599 w 8032780"/>
                <a:gd name="connsiteY1" fmla="*/ 0 h 824187"/>
                <a:gd name="connsiteX2" fmla="*/ 7476439 w 8032780"/>
                <a:gd name="connsiteY2" fmla="*/ 9525 h 824187"/>
                <a:gd name="connsiteX3" fmla="*/ 8032780 w 8032780"/>
                <a:gd name="connsiteY3" fmla="*/ 824187 h 824187"/>
                <a:gd name="connsiteX4" fmla="*/ 0 w 8032780"/>
                <a:gd name="connsiteY4" fmla="*/ 824187 h 824187"/>
                <a:gd name="connsiteX0" fmla="*/ 4258 w 8037038"/>
                <a:gd name="connsiteY0" fmla="*/ 824187 h 824187"/>
                <a:gd name="connsiteX1" fmla="*/ 0 w 8037038"/>
                <a:gd name="connsiteY1" fmla="*/ 0 h 824187"/>
                <a:gd name="connsiteX2" fmla="*/ 7480697 w 8037038"/>
                <a:gd name="connsiteY2" fmla="*/ 9525 h 824187"/>
                <a:gd name="connsiteX3" fmla="*/ 8037038 w 8037038"/>
                <a:gd name="connsiteY3" fmla="*/ 824187 h 824187"/>
                <a:gd name="connsiteX4" fmla="*/ 4258 w 8037038"/>
                <a:gd name="connsiteY4" fmla="*/ 824187 h 824187"/>
                <a:gd name="connsiteX0" fmla="*/ 319 w 8033099"/>
                <a:gd name="connsiteY0" fmla="*/ 824187 h 824187"/>
                <a:gd name="connsiteX1" fmla="*/ 1346 w 8033099"/>
                <a:gd name="connsiteY1" fmla="*/ 0 h 824187"/>
                <a:gd name="connsiteX2" fmla="*/ 7476758 w 8033099"/>
                <a:gd name="connsiteY2" fmla="*/ 9525 h 824187"/>
                <a:gd name="connsiteX3" fmla="*/ 8033099 w 8033099"/>
                <a:gd name="connsiteY3" fmla="*/ 824187 h 824187"/>
                <a:gd name="connsiteX4" fmla="*/ 319 w 8033099"/>
                <a:gd name="connsiteY4" fmla="*/ 824187 h 82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9" h="824187">
                  <a:moveTo>
                    <a:pt x="319" y="824187"/>
                  </a:moveTo>
                  <a:cubicBezTo>
                    <a:pt x="-1100" y="549458"/>
                    <a:pt x="2765" y="274729"/>
                    <a:pt x="1346" y="0"/>
                  </a:cubicBezTo>
                  <a:lnTo>
                    <a:pt x="7476758" y="9525"/>
                  </a:lnTo>
                  <a:lnTo>
                    <a:pt x="8033099" y="824187"/>
                  </a:lnTo>
                  <a:lnTo>
                    <a:pt x="319" y="824187"/>
                  </a:lnTo>
                  <a:close/>
                </a:path>
              </a:pathLst>
            </a:custGeom>
            <a:solidFill>
              <a:schemeClr val="bg1"/>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Trapezoid 19"/>
            <p:cNvSpPr/>
            <p:nvPr userDrawn="1"/>
          </p:nvSpPr>
          <p:spPr>
            <a:xfrm rot="10800000">
              <a:off x="5884251" y="5683824"/>
              <a:ext cx="3257130" cy="792087"/>
            </a:xfrm>
            <a:custGeom>
              <a:avLst/>
              <a:gdLst>
                <a:gd name="connsiteX0" fmla="*/ 0 w 4572000"/>
                <a:gd name="connsiteY0" fmla="*/ 792086 h 792086"/>
                <a:gd name="connsiteX1" fmla="*/ 540923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4572000"/>
                <a:gd name="connsiteY0" fmla="*/ 792086 h 792086"/>
                <a:gd name="connsiteX1" fmla="*/ 2861279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1713678"/>
                <a:gd name="connsiteY0" fmla="*/ 792086 h 792086"/>
                <a:gd name="connsiteX1" fmla="*/ 2957 w 1713678"/>
                <a:gd name="connsiteY1" fmla="*/ 0 h 792086"/>
                <a:gd name="connsiteX2" fmla="*/ 1172755 w 1713678"/>
                <a:gd name="connsiteY2" fmla="*/ 0 h 792086"/>
                <a:gd name="connsiteX3" fmla="*/ 1713678 w 1713678"/>
                <a:gd name="connsiteY3" fmla="*/ 792086 h 792086"/>
                <a:gd name="connsiteX4" fmla="*/ 0 w 1713678"/>
                <a:gd name="connsiteY4" fmla="*/ 792086 h 792086"/>
                <a:gd name="connsiteX0" fmla="*/ 0 w 3275145"/>
                <a:gd name="connsiteY0" fmla="*/ 792086 h 792086"/>
                <a:gd name="connsiteX1" fmla="*/ 1564424 w 3275145"/>
                <a:gd name="connsiteY1" fmla="*/ 0 h 792086"/>
                <a:gd name="connsiteX2" fmla="*/ 2734222 w 3275145"/>
                <a:gd name="connsiteY2" fmla="*/ 0 h 792086"/>
                <a:gd name="connsiteX3" fmla="*/ 3275145 w 3275145"/>
                <a:gd name="connsiteY3" fmla="*/ 792086 h 792086"/>
                <a:gd name="connsiteX4" fmla="*/ 0 w 3275145"/>
                <a:gd name="connsiteY4" fmla="*/ 792086 h 792086"/>
                <a:gd name="connsiteX0" fmla="*/ 1238 w 3276383"/>
                <a:gd name="connsiteY0" fmla="*/ 792086 h 792086"/>
                <a:gd name="connsiteX1" fmla="*/ 201 w 3276383"/>
                <a:gd name="connsiteY1" fmla="*/ 3975 h 792086"/>
                <a:gd name="connsiteX2" fmla="*/ 2735460 w 3276383"/>
                <a:gd name="connsiteY2" fmla="*/ 0 h 792086"/>
                <a:gd name="connsiteX3" fmla="*/ 3276383 w 3276383"/>
                <a:gd name="connsiteY3" fmla="*/ 792086 h 792086"/>
                <a:gd name="connsiteX4" fmla="*/ 1238 w 3276383"/>
                <a:gd name="connsiteY4" fmla="*/ 792086 h 792086"/>
                <a:gd name="connsiteX0" fmla="*/ 13064 w 3288209"/>
                <a:gd name="connsiteY0" fmla="*/ 792087 h 792087"/>
                <a:gd name="connsiteX1" fmla="*/ 46 w 3288209"/>
                <a:gd name="connsiteY1" fmla="*/ 0 h 792087"/>
                <a:gd name="connsiteX2" fmla="*/ 2747286 w 3288209"/>
                <a:gd name="connsiteY2" fmla="*/ 1 h 792087"/>
                <a:gd name="connsiteX3" fmla="*/ 3288209 w 3288209"/>
                <a:gd name="connsiteY3" fmla="*/ 792087 h 792087"/>
                <a:gd name="connsiteX4" fmla="*/ 13064 w 3288209"/>
                <a:gd name="connsiteY4" fmla="*/ 792087 h 792087"/>
                <a:gd name="connsiteX0" fmla="*/ 0 w 3275145"/>
                <a:gd name="connsiteY0" fmla="*/ 792087 h 792087"/>
                <a:gd name="connsiteX1" fmla="*/ 2957 w 3275145"/>
                <a:gd name="connsiteY1" fmla="*/ 0 h 792087"/>
                <a:gd name="connsiteX2" fmla="*/ 2734222 w 3275145"/>
                <a:gd name="connsiteY2" fmla="*/ 1 h 792087"/>
                <a:gd name="connsiteX3" fmla="*/ 3275145 w 3275145"/>
                <a:gd name="connsiteY3" fmla="*/ 792087 h 792087"/>
                <a:gd name="connsiteX4" fmla="*/ 0 w 3275145"/>
                <a:gd name="connsiteY4" fmla="*/ 792087 h 79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145" h="792087">
                  <a:moveTo>
                    <a:pt x="0" y="792087"/>
                  </a:moveTo>
                  <a:cubicBezTo>
                    <a:pt x="986" y="528058"/>
                    <a:pt x="1971" y="264029"/>
                    <a:pt x="2957" y="0"/>
                  </a:cubicBezTo>
                  <a:lnTo>
                    <a:pt x="2734222" y="1"/>
                  </a:lnTo>
                  <a:lnTo>
                    <a:pt x="3275145" y="792087"/>
                  </a:lnTo>
                  <a:lnTo>
                    <a:pt x="0" y="792087"/>
                  </a:lnTo>
                  <a:close/>
                </a:path>
              </a:pathLst>
            </a:custGeom>
            <a:solidFill>
              <a:srgbClr val="000066"/>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5" name="Trapezoid 14"/>
            <p:cNvSpPr/>
            <p:nvPr userDrawn="1"/>
          </p:nvSpPr>
          <p:spPr>
            <a:xfrm>
              <a:off x="-11132" y="4863874"/>
              <a:ext cx="7477797" cy="819948"/>
            </a:xfrm>
            <a:custGeom>
              <a:avLst/>
              <a:gdLst>
                <a:gd name="connsiteX0" fmla="*/ 0 w 11034972"/>
                <a:gd name="connsiteY0" fmla="*/ 814662 h 814662"/>
                <a:gd name="connsiteX1" fmla="*/ 556341 w 11034972"/>
                <a:gd name="connsiteY1" fmla="*/ 0 h 814662"/>
                <a:gd name="connsiteX2" fmla="*/ 10478631 w 11034972"/>
                <a:gd name="connsiteY2" fmla="*/ 0 h 814662"/>
                <a:gd name="connsiteX3" fmla="*/ 11034972 w 11034972"/>
                <a:gd name="connsiteY3" fmla="*/ 814662 h 814662"/>
                <a:gd name="connsiteX4" fmla="*/ 0 w 11034972"/>
                <a:gd name="connsiteY4" fmla="*/ 814662 h 814662"/>
                <a:gd name="connsiteX0" fmla="*/ 0 w 11034972"/>
                <a:gd name="connsiteY0" fmla="*/ 814662 h 814662"/>
                <a:gd name="connsiteX1" fmla="*/ 3579675 w 11034972"/>
                <a:gd name="connsiteY1" fmla="*/ 0 h 814662"/>
                <a:gd name="connsiteX2" fmla="*/ 10478631 w 11034972"/>
                <a:gd name="connsiteY2" fmla="*/ 0 h 814662"/>
                <a:gd name="connsiteX3" fmla="*/ 11034972 w 11034972"/>
                <a:gd name="connsiteY3" fmla="*/ 814662 h 814662"/>
                <a:gd name="connsiteX4" fmla="*/ 0 w 11034972"/>
                <a:gd name="connsiteY4" fmla="*/ 814662 h 814662"/>
                <a:gd name="connsiteX0" fmla="*/ 0 w 7488368"/>
                <a:gd name="connsiteY0" fmla="*/ 814662 h 814662"/>
                <a:gd name="connsiteX1" fmla="*/ 33071 w 7488368"/>
                <a:gd name="connsiteY1" fmla="*/ 0 h 814662"/>
                <a:gd name="connsiteX2" fmla="*/ 6932027 w 7488368"/>
                <a:gd name="connsiteY2" fmla="*/ 0 h 814662"/>
                <a:gd name="connsiteX3" fmla="*/ 7488368 w 7488368"/>
                <a:gd name="connsiteY3" fmla="*/ 814662 h 814662"/>
                <a:gd name="connsiteX4" fmla="*/ 0 w 7488368"/>
                <a:gd name="connsiteY4" fmla="*/ 814662 h 814662"/>
                <a:gd name="connsiteX0" fmla="*/ 0 w 7488368"/>
                <a:gd name="connsiteY0" fmla="*/ 819948 h 819948"/>
                <a:gd name="connsiteX1" fmla="*/ 17215 w 7488368"/>
                <a:gd name="connsiteY1" fmla="*/ 0 h 819948"/>
                <a:gd name="connsiteX2" fmla="*/ 6932027 w 7488368"/>
                <a:gd name="connsiteY2" fmla="*/ 5286 h 819948"/>
                <a:gd name="connsiteX3" fmla="*/ 7488368 w 7488368"/>
                <a:gd name="connsiteY3" fmla="*/ 819948 h 819948"/>
                <a:gd name="connsiteX4" fmla="*/ 0 w 7488368"/>
                <a:gd name="connsiteY4" fmla="*/ 819948 h 819948"/>
                <a:gd name="connsiteX0" fmla="*/ 0 w 7488368"/>
                <a:gd name="connsiteY0" fmla="*/ 819948 h 819948"/>
                <a:gd name="connsiteX1" fmla="*/ 11929 w 7488368"/>
                <a:gd name="connsiteY1" fmla="*/ 0 h 819948"/>
                <a:gd name="connsiteX2" fmla="*/ 6932027 w 7488368"/>
                <a:gd name="connsiteY2" fmla="*/ 5286 h 819948"/>
                <a:gd name="connsiteX3" fmla="*/ 7488368 w 7488368"/>
                <a:gd name="connsiteY3" fmla="*/ 819948 h 819948"/>
                <a:gd name="connsiteX4" fmla="*/ 0 w 7488368"/>
                <a:gd name="connsiteY4" fmla="*/ 819948 h 819948"/>
                <a:gd name="connsiteX0" fmla="*/ 0 w 7477797"/>
                <a:gd name="connsiteY0" fmla="*/ 814663 h 819948"/>
                <a:gd name="connsiteX1" fmla="*/ 1358 w 7477797"/>
                <a:gd name="connsiteY1" fmla="*/ 0 h 819948"/>
                <a:gd name="connsiteX2" fmla="*/ 6921456 w 7477797"/>
                <a:gd name="connsiteY2" fmla="*/ 5286 h 819948"/>
                <a:gd name="connsiteX3" fmla="*/ 7477797 w 7477797"/>
                <a:gd name="connsiteY3" fmla="*/ 819948 h 819948"/>
                <a:gd name="connsiteX4" fmla="*/ 0 w 7477797"/>
                <a:gd name="connsiteY4" fmla="*/ 814663 h 81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7797" h="819948">
                  <a:moveTo>
                    <a:pt x="0" y="814663"/>
                  </a:moveTo>
                  <a:cubicBezTo>
                    <a:pt x="453" y="543109"/>
                    <a:pt x="905" y="271554"/>
                    <a:pt x="1358" y="0"/>
                  </a:cubicBezTo>
                  <a:lnTo>
                    <a:pt x="6921456" y="5286"/>
                  </a:lnTo>
                  <a:lnTo>
                    <a:pt x="7477797" y="819948"/>
                  </a:lnTo>
                  <a:lnTo>
                    <a:pt x="0" y="814663"/>
                  </a:lnTo>
                  <a:close/>
                </a:path>
              </a:pathLst>
            </a:custGeom>
            <a:solidFill>
              <a:schemeClr val="bg1"/>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Trapezoid 18"/>
            <p:cNvSpPr/>
            <p:nvPr userDrawn="1"/>
          </p:nvSpPr>
          <p:spPr>
            <a:xfrm rot="10800000">
              <a:off x="5325808" y="4868056"/>
              <a:ext cx="3827215" cy="815766"/>
            </a:xfrm>
            <a:custGeom>
              <a:avLst/>
              <a:gdLst>
                <a:gd name="connsiteX0" fmla="*/ 0 w 4572000"/>
                <a:gd name="connsiteY0" fmla="*/ 814662 h 814662"/>
                <a:gd name="connsiteX1" fmla="*/ 556341 w 4572000"/>
                <a:gd name="connsiteY1" fmla="*/ 0 h 814662"/>
                <a:gd name="connsiteX2" fmla="*/ 4015659 w 4572000"/>
                <a:gd name="connsiteY2" fmla="*/ 0 h 814662"/>
                <a:gd name="connsiteX3" fmla="*/ 4572000 w 4572000"/>
                <a:gd name="connsiteY3" fmla="*/ 814662 h 814662"/>
                <a:gd name="connsiteX4" fmla="*/ 0 w 4572000"/>
                <a:gd name="connsiteY4" fmla="*/ 814662 h 814662"/>
                <a:gd name="connsiteX0" fmla="*/ 1736238 w 4015659"/>
                <a:gd name="connsiteY0" fmla="*/ 814662 h 814662"/>
                <a:gd name="connsiteX1" fmla="*/ 0 w 4015659"/>
                <a:gd name="connsiteY1" fmla="*/ 0 h 814662"/>
                <a:gd name="connsiteX2" fmla="*/ 3459318 w 4015659"/>
                <a:gd name="connsiteY2" fmla="*/ 0 h 814662"/>
                <a:gd name="connsiteX3" fmla="*/ 4015659 w 4015659"/>
                <a:gd name="connsiteY3" fmla="*/ 814662 h 814662"/>
                <a:gd name="connsiteX4" fmla="*/ 1736238 w 4015659"/>
                <a:gd name="connsiteY4" fmla="*/ 814662 h 814662"/>
                <a:gd name="connsiteX0" fmla="*/ 0 w 2279421"/>
                <a:gd name="connsiteY0" fmla="*/ 814662 h 814662"/>
                <a:gd name="connsiteX1" fmla="*/ 7042 w 2279421"/>
                <a:gd name="connsiteY1" fmla="*/ 0 h 814662"/>
                <a:gd name="connsiteX2" fmla="*/ 1723080 w 2279421"/>
                <a:gd name="connsiteY2" fmla="*/ 0 h 814662"/>
                <a:gd name="connsiteX3" fmla="*/ 2279421 w 2279421"/>
                <a:gd name="connsiteY3" fmla="*/ 814662 h 814662"/>
                <a:gd name="connsiteX4" fmla="*/ 0 w 2279421"/>
                <a:gd name="connsiteY4" fmla="*/ 814662 h 814662"/>
                <a:gd name="connsiteX0" fmla="*/ 3286 w 2272839"/>
                <a:gd name="connsiteY0" fmla="*/ 804794 h 814662"/>
                <a:gd name="connsiteX1" fmla="*/ 460 w 2272839"/>
                <a:gd name="connsiteY1" fmla="*/ 0 h 814662"/>
                <a:gd name="connsiteX2" fmla="*/ 1716498 w 2272839"/>
                <a:gd name="connsiteY2" fmla="*/ 0 h 814662"/>
                <a:gd name="connsiteX3" fmla="*/ 2272839 w 2272839"/>
                <a:gd name="connsiteY3" fmla="*/ 814662 h 814662"/>
                <a:gd name="connsiteX4" fmla="*/ 3286 w 2272839"/>
                <a:gd name="connsiteY4" fmla="*/ 804794 h 814662"/>
                <a:gd name="connsiteX0" fmla="*/ 0 w 2269553"/>
                <a:gd name="connsiteY0" fmla="*/ 804794 h 814662"/>
                <a:gd name="connsiteX1" fmla="*/ 10331 w 2269553"/>
                <a:gd name="connsiteY1" fmla="*/ 0 h 814662"/>
                <a:gd name="connsiteX2" fmla="*/ 1713212 w 2269553"/>
                <a:gd name="connsiteY2" fmla="*/ 0 h 814662"/>
                <a:gd name="connsiteX3" fmla="*/ 2269553 w 2269553"/>
                <a:gd name="connsiteY3" fmla="*/ 814662 h 814662"/>
                <a:gd name="connsiteX4" fmla="*/ 0 w 2269553"/>
                <a:gd name="connsiteY4" fmla="*/ 804794 h 814662"/>
                <a:gd name="connsiteX0" fmla="*/ 272 w 2269825"/>
                <a:gd name="connsiteY0" fmla="*/ 804794 h 814662"/>
                <a:gd name="connsiteX1" fmla="*/ 735 w 2269825"/>
                <a:gd name="connsiteY1" fmla="*/ 0 h 814662"/>
                <a:gd name="connsiteX2" fmla="*/ 1713484 w 2269825"/>
                <a:gd name="connsiteY2" fmla="*/ 0 h 814662"/>
                <a:gd name="connsiteX3" fmla="*/ 2269825 w 2269825"/>
                <a:gd name="connsiteY3" fmla="*/ 814662 h 814662"/>
                <a:gd name="connsiteX4" fmla="*/ 272 w 2269825"/>
                <a:gd name="connsiteY4" fmla="*/ 804794 h 814662"/>
                <a:gd name="connsiteX0" fmla="*/ 272 w 2269825"/>
                <a:gd name="connsiteY0" fmla="*/ 819424 h 819424"/>
                <a:gd name="connsiteX1" fmla="*/ 735 w 2269825"/>
                <a:gd name="connsiteY1" fmla="*/ 0 h 819424"/>
                <a:gd name="connsiteX2" fmla="*/ 1713484 w 2269825"/>
                <a:gd name="connsiteY2" fmla="*/ 0 h 819424"/>
                <a:gd name="connsiteX3" fmla="*/ 2269825 w 2269825"/>
                <a:gd name="connsiteY3" fmla="*/ 814662 h 819424"/>
                <a:gd name="connsiteX4" fmla="*/ 272 w 2269825"/>
                <a:gd name="connsiteY4" fmla="*/ 819424 h 819424"/>
                <a:gd name="connsiteX0" fmla="*/ 272 w 2269825"/>
                <a:gd name="connsiteY0" fmla="*/ 801136 h 814662"/>
                <a:gd name="connsiteX1" fmla="*/ 735 w 2269825"/>
                <a:gd name="connsiteY1" fmla="*/ 0 h 814662"/>
                <a:gd name="connsiteX2" fmla="*/ 1713484 w 2269825"/>
                <a:gd name="connsiteY2" fmla="*/ 0 h 814662"/>
                <a:gd name="connsiteX3" fmla="*/ 2269825 w 2269825"/>
                <a:gd name="connsiteY3" fmla="*/ 814662 h 814662"/>
                <a:gd name="connsiteX4" fmla="*/ 272 w 2269825"/>
                <a:gd name="connsiteY4" fmla="*/ 801136 h 814662"/>
                <a:gd name="connsiteX0" fmla="*/ 0 w 2273210"/>
                <a:gd name="connsiteY0" fmla="*/ 815766 h 815766"/>
                <a:gd name="connsiteX1" fmla="*/ 4120 w 2273210"/>
                <a:gd name="connsiteY1" fmla="*/ 0 h 815766"/>
                <a:gd name="connsiteX2" fmla="*/ 1716869 w 2273210"/>
                <a:gd name="connsiteY2" fmla="*/ 0 h 815766"/>
                <a:gd name="connsiteX3" fmla="*/ 2273210 w 2273210"/>
                <a:gd name="connsiteY3" fmla="*/ 814662 h 815766"/>
                <a:gd name="connsiteX4" fmla="*/ 0 w 2273210"/>
                <a:gd name="connsiteY4" fmla="*/ 815766 h 815766"/>
                <a:gd name="connsiteX0" fmla="*/ 273 w 2269826"/>
                <a:gd name="connsiteY0" fmla="*/ 815766 h 815766"/>
                <a:gd name="connsiteX1" fmla="*/ 736 w 2269826"/>
                <a:gd name="connsiteY1" fmla="*/ 0 h 815766"/>
                <a:gd name="connsiteX2" fmla="*/ 1713485 w 2269826"/>
                <a:gd name="connsiteY2" fmla="*/ 0 h 815766"/>
                <a:gd name="connsiteX3" fmla="*/ 2269826 w 2269826"/>
                <a:gd name="connsiteY3" fmla="*/ 814662 h 815766"/>
                <a:gd name="connsiteX4" fmla="*/ 273 w 2269826"/>
                <a:gd name="connsiteY4" fmla="*/ 815766 h 815766"/>
                <a:gd name="connsiteX0" fmla="*/ 1561297 w 3830850"/>
                <a:gd name="connsiteY0" fmla="*/ 815766 h 815766"/>
                <a:gd name="connsiteX1" fmla="*/ 2 w 3830850"/>
                <a:gd name="connsiteY1" fmla="*/ 0 h 815766"/>
                <a:gd name="connsiteX2" fmla="*/ 3274509 w 3830850"/>
                <a:gd name="connsiteY2" fmla="*/ 0 h 815766"/>
                <a:gd name="connsiteX3" fmla="*/ 3830850 w 3830850"/>
                <a:gd name="connsiteY3" fmla="*/ 814662 h 815766"/>
                <a:gd name="connsiteX4" fmla="*/ 1561297 w 3830850"/>
                <a:gd name="connsiteY4" fmla="*/ 815766 h 815766"/>
                <a:gd name="connsiteX0" fmla="*/ 0 w 3839278"/>
                <a:gd name="connsiteY0" fmla="*/ 815766 h 815766"/>
                <a:gd name="connsiteX1" fmla="*/ 8430 w 3839278"/>
                <a:gd name="connsiteY1" fmla="*/ 0 h 815766"/>
                <a:gd name="connsiteX2" fmla="*/ 3282937 w 3839278"/>
                <a:gd name="connsiteY2" fmla="*/ 0 h 815766"/>
                <a:gd name="connsiteX3" fmla="*/ 3839278 w 3839278"/>
                <a:gd name="connsiteY3" fmla="*/ 814662 h 815766"/>
                <a:gd name="connsiteX4" fmla="*/ 0 w 3839278"/>
                <a:gd name="connsiteY4" fmla="*/ 815766 h 81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9278" h="815766">
                  <a:moveTo>
                    <a:pt x="0" y="815766"/>
                  </a:moveTo>
                  <a:cubicBezTo>
                    <a:pt x="2347" y="544212"/>
                    <a:pt x="6083" y="271554"/>
                    <a:pt x="8430" y="0"/>
                  </a:cubicBezTo>
                  <a:lnTo>
                    <a:pt x="3282937" y="0"/>
                  </a:lnTo>
                  <a:lnTo>
                    <a:pt x="3839278" y="814662"/>
                  </a:lnTo>
                  <a:lnTo>
                    <a:pt x="0" y="815766"/>
                  </a:lnTo>
                  <a:close/>
                </a:path>
              </a:pathLst>
            </a:custGeom>
            <a:solidFill>
              <a:srgbClr val="000066"/>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grpSp>
      <p:sp>
        <p:nvSpPr>
          <p:cNvPr id="2" name="Title 1"/>
          <p:cNvSpPr>
            <a:spLocks noGrp="1"/>
          </p:cNvSpPr>
          <p:nvPr>
            <p:ph type="ctrTitle"/>
          </p:nvPr>
        </p:nvSpPr>
        <p:spPr>
          <a:xfrm>
            <a:off x="107504" y="4941168"/>
            <a:ext cx="5544616" cy="648072"/>
          </a:xfrm>
        </p:spPr>
        <p:txBody>
          <a:bodyPr>
            <a:normAutofit/>
          </a:bodyPr>
          <a:lstStyle>
            <a:lvl1pPr algn="l">
              <a:defRPr sz="3600">
                <a:solidFill>
                  <a:srgbClr val="000066"/>
                </a:solidFill>
                <a:latin typeface="Calibri Light" panose="020F0302020204030204" pitchFamily="34" charset="0"/>
                <a:ea typeface="Tahoma" panose="020B0604030504040204" pitchFamily="34" charset="0"/>
                <a:cs typeface="Adobe Arabic" pitchFamily="18" charset="-78"/>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504" y="5805264"/>
            <a:ext cx="6048672" cy="504056"/>
          </a:xfrm>
        </p:spPr>
        <p:txBody>
          <a:bodyPr>
            <a:normAutofit/>
          </a:bodyPr>
          <a:lstStyle>
            <a:lvl1pPr marL="0" indent="0" algn="l">
              <a:buNone/>
              <a:defRPr sz="2800">
                <a:solidFill>
                  <a:schemeClr val="tx1">
                    <a:tint val="75000"/>
                  </a:schemeClr>
                </a:solidFill>
                <a:latin typeface="Calibri Light" panose="020F03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251520" y="6555112"/>
            <a:ext cx="2133600" cy="330272"/>
          </a:xfrm>
        </p:spPr>
        <p:txBody>
          <a:bodyPr/>
          <a:lstStyle/>
          <a:p>
            <a:endParaRPr lang="en-GB" dirty="0"/>
          </a:p>
        </p:txBody>
      </p:sp>
      <p:sp>
        <p:nvSpPr>
          <p:cNvPr id="5" name="Footer Placeholder 4"/>
          <p:cNvSpPr>
            <a:spLocks noGrp="1"/>
          </p:cNvSpPr>
          <p:nvPr>
            <p:ph type="ftr" sz="quarter" idx="11"/>
          </p:nvPr>
        </p:nvSpPr>
        <p:spPr>
          <a:xfrm>
            <a:off x="3124200" y="6559304"/>
            <a:ext cx="2895600" cy="326080"/>
          </a:xfrm>
        </p:spPr>
        <p:txBody>
          <a:bodyPr/>
          <a:lstStyle>
            <a:lvl1pPr>
              <a:defRPr sz="1200">
                <a:solidFill>
                  <a:srgbClr val="000066"/>
                </a:solidFill>
                <a:latin typeface="Arial Narrow" panose="020B0606020202030204" pitchFamily="34" charset="0"/>
              </a:defRPr>
            </a:lvl1pPr>
          </a:lstStyle>
          <a:p>
            <a:r>
              <a:rPr lang="en-GB" dirty="0" smtClean="0"/>
              <a:t>©</a:t>
            </a:r>
            <a:r>
              <a:rPr lang="en-GB" b="1" dirty="0" smtClean="0"/>
              <a:t> </a:t>
            </a:r>
            <a:r>
              <a:rPr lang="en-GB" dirty="0" smtClean="0"/>
              <a:t>2013 Arkenford Ltd</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48264" y="5908418"/>
            <a:ext cx="1590675" cy="342900"/>
          </a:xfrm>
          <a:prstGeom prst="rect">
            <a:avLst/>
          </a:prstGeom>
        </p:spPr>
      </p:pic>
    </p:spTree>
    <p:extLst>
      <p:ext uri="{BB962C8B-B14F-4D97-AF65-F5344CB8AC3E}">
        <p14:creationId xmlns:p14="http://schemas.microsoft.com/office/powerpoint/2010/main" val="24642397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00066"/>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0066"/>
                </a:solidFill>
                <a:latin typeface="Arial Narrow" panose="020B0606020202030204" pitchFamily="34" charset="0"/>
              </a:defRPr>
            </a:lvl1pPr>
            <a:lvl2pPr>
              <a:defRPr>
                <a:solidFill>
                  <a:srgbClr val="000066"/>
                </a:solidFill>
                <a:latin typeface="Arial Narrow" panose="020B0606020202030204" pitchFamily="34" charset="0"/>
              </a:defRPr>
            </a:lvl2pPr>
            <a:lvl3pPr>
              <a:defRPr>
                <a:solidFill>
                  <a:srgbClr val="000066"/>
                </a:solidFill>
                <a:latin typeface="Arial Narrow" panose="020B0606020202030204" pitchFamily="34" charset="0"/>
              </a:defRPr>
            </a:lvl3pPr>
            <a:lvl4pPr>
              <a:defRPr>
                <a:solidFill>
                  <a:srgbClr val="000066"/>
                </a:solidFill>
                <a:latin typeface="Arial Narrow" panose="020B0606020202030204" pitchFamily="34" charset="0"/>
              </a:defRPr>
            </a:lvl4pPr>
            <a:lvl5pPr>
              <a:defRPr>
                <a:solidFill>
                  <a:srgbClr val="000066"/>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r>
              <a:rPr lang="en-GB" dirty="0" smtClean="0"/>
              <a:t>©</a:t>
            </a:r>
            <a:r>
              <a:rPr lang="en-GB" b="1" dirty="0" smtClean="0"/>
              <a:t> </a:t>
            </a:r>
            <a:r>
              <a:rPr lang="en-GB" dirty="0" smtClean="0"/>
              <a:t>2013 Arkenford Ltd</a:t>
            </a:r>
            <a:endParaRPr lang="en-GB" dirty="0"/>
          </a:p>
        </p:txBody>
      </p:sp>
      <p:sp>
        <p:nvSpPr>
          <p:cNvPr id="6" name="Slide Number Placeholder 5"/>
          <p:cNvSpPr>
            <a:spLocks noGrp="1"/>
          </p:cNvSpPr>
          <p:nvPr>
            <p:ph type="sldNum" sz="quarter" idx="12"/>
          </p:nvPr>
        </p:nvSpPr>
        <p:spPr/>
        <p:txBody>
          <a:bodyPr/>
          <a:lstStyle/>
          <a:p>
            <a:fld id="{B4DCEE0B-86C1-4EA2-938B-7614396AA060}" type="slidenum">
              <a:rPr lang="en-GB" smtClean="0"/>
              <a:pPr/>
              <a:t>‹#›</a:t>
            </a:fld>
            <a:endParaRPr lang="en-GB" dirty="0"/>
          </a:p>
        </p:txBody>
      </p:sp>
    </p:spTree>
    <p:extLst>
      <p:ext uri="{BB962C8B-B14F-4D97-AF65-F5344CB8AC3E}">
        <p14:creationId xmlns:p14="http://schemas.microsoft.com/office/powerpoint/2010/main" val="203754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latin typeface="Arial Narrow" panose="020B060602020203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0066"/>
                </a:solidFill>
                <a:latin typeface="Arial Narrow" panose="020B0606020202030204" pitchFamily="34" charset="0"/>
              </a:defRPr>
            </a:lvl1pPr>
            <a:lvl2pPr>
              <a:defRPr sz="2400">
                <a:solidFill>
                  <a:srgbClr val="000066"/>
                </a:solidFill>
                <a:latin typeface="Arial Narrow" panose="020B0606020202030204" pitchFamily="34" charset="0"/>
              </a:defRPr>
            </a:lvl2pPr>
            <a:lvl3pPr>
              <a:defRPr sz="2000">
                <a:solidFill>
                  <a:srgbClr val="000066"/>
                </a:solidFill>
                <a:latin typeface="Arial Narrow" panose="020B0606020202030204" pitchFamily="34" charset="0"/>
              </a:defRPr>
            </a:lvl3pPr>
            <a:lvl4pPr>
              <a:defRPr sz="1800">
                <a:solidFill>
                  <a:srgbClr val="000066"/>
                </a:solidFill>
                <a:latin typeface="Arial Narrow" panose="020B0606020202030204" pitchFamily="34" charset="0"/>
              </a:defRPr>
            </a:lvl4pPr>
            <a:lvl5pPr>
              <a:defRPr sz="1800">
                <a:solidFill>
                  <a:srgbClr val="000066"/>
                </a:solidFill>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0066"/>
                </a:solidFill>
                <a:latin typeface="Arial Narrow" panose="020B0606020202030204" pitchFamily="34" charset="0"/>
              </a:defRPr>
            </a:lvl1pPr>
            <a:lvl2pPr>
              <a:defRPr sz="2400">
                <a:solidFill>
                  <a:srgbClr val="000066"/>
                </a:solidFill>
                <a:latin typeface="Arial Narrow" panose="020B0606020202030204" pitchFamily="34" charset="0"/>
              </a:defRPr>
            </a:lvl2pPr>
            <a:lvl3pPr>
              <a:defRPr sz="2000">
                <a:solidFill>
                  <a:srgbClr val="000066"/>
                </a:solidFill>
                <a:latin typeface="Arial Narrow" panose="020B0606020202030204" pitchFamily="34" charset="0"/>
              </a:defRPr>
            </a:lvl3pPr>
            <a:lvl4pPr>
              <a:defRPr sz="1800">
                <a:solidFill>
                  <a:srgbClr val="000066"/>
                </a:solidFill>
                <a:latin typeface="Arial Narrow" panose="020B0606020202030204" pitchFamily="34" charset="0"/>
              </a:defRPr>
            </a:lvl4pPr>
            <a:lvl5pPr>
              <a:defRPr sz="1800">
                <a:solidFill>
                  <a:srgbClr val="000066"/>
                </a:solidFill>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latin typeface="Arial Narrow" panose="020B0606020202030204" pitchFamily="34" charset="0"/>
              </a:defRPr>
            </a:lvl1pPr>
          </a:lstStyle>
          <a:p>
            <a:r>
              <a:rPr lang="en-GB" dirty="0" smtClean="0"/>
              <a:t>©</a:t>
            </a:r>
            <a:r>
              <a:rPr lang="en-GB" b="1" dirty="0" smtClean="0"/>
              <a:t> </a:t>
            </a:r>
            <a:r>
              <a:rPr lang="en-GB" dirty="0" smtClean="0"/>
              <a:t>2013 Arkenford Ltd</a:t>
            </a:r>
          </a:p>
        </p:txBody>
      </p:sp>
      <p:sp>
        <p:nvSpPr>
          <p:cNvPr id="7" name="Slide Number Placeholder 6"/>
          <p:cNvSpPr>
            <a:spLocks noGrp="1"/>
          </p:cNvSpPr>
          <p:nvPr>
            <p:ph type="sldNum" sz="quarter" idx="12"/>
          </p:nvPr>
        </p:nvSpPr>
        <p:spPr/>
        <p:txBody>
          <a:bodyPr/>
          <a:lstStyle/>
          <a:p>
            <a:fld id="{B4DCEE0B-86C1-4EA2-938B-7614396AA060}" type="slidenum">
              <a:rPr lang="en-GB" smtClean="0"/>
              <a:pPr/>
              <a:t>‹#›</a:t>
            </a:fld>
            <a:endParaRPr lang="en-GB" dirty="0"/>
          </a:p>
        </p:txBody>
      </p:sp>
    </p:spTree>
    <p:extLst>
      <p:ext uri="{BB962C8B-B14F-4D97-AF65-F5344CB8AC3E}">
        <p14:creationId xmlns:p14="http://schemas.microsoft.com/office/powerpoint/2010/main" val="3492431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atin typeface="Arial Narrow" panose="020B0606020202030204" pitchFamily="34" charset="0"/>
              </a:defRPr>
            </a:lvl1pPr>
          </a:lstStyle>
          <a:p>
            <a:r>
              <a:rPr lang="en-GB" dirty="0" smtClean="0"/>
              <a:t>©</a:t>
            </a:r>
            <a:r>
              <a:rPr lang="en-GB" b="1" dirty="0" smtClean="0"/>
              <a:t> </a:t>
            </a:r>
            <a:r>
              <a:rPr lang="en-GB" dirty="0" smtClean="0"/>
              <a:t>2013 Arkenford Ltd</a:t>
            </a:r>
          </a:p>
        </p:txBody>
      </p:sp>
      <p:pic>
        <p:nvPicPr>
          <p:cNvPr id="14" name="Picture 13" descr="\\ARK01\RedirectedFolders\JElder\Pictures\mrs_logo_300x160.jpg"/>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9512" y="6024517"/>
            <a:ext cx="1280160" cy="680085"/>
          </a:xfrm>
          <a:prstGeom prst="rect">
            <a:avLst/>
          </a:prstGeom>
          <a:noFill/>
          <a:ln>
            <a:noFill/>
          </a:ln>
        </p:spPr>
      </p:pic>
      <p:sp>
        <p:nvSpPr>
          <p:cNvPr id="10" name="Trapezoid 19"/>
          <p:cNvSpPr/>
          <p:nvPr userDrawn="1"/>
        </p:nvSpPr>
        <p:spPr>
          <a:xfrm rot="10800000">
            <a:off x="7244169" y="6237312"/>
            <a:ext cx="1906643" cy="463190"/>
          </a:xfrm>
          <a:custGeom>
            <a:avLst/>
            <a:gdLst>
              <a:gd name="connsiteX0" fmla="*/ 0 w 4572000"/>
              <a:gd name="connsiteY0" fmla="*/ 792086 h 792086"/>
              <a:gd name="connsiteX1" fmla="*/ 540923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4572000"/>
              <a:gd name="connsiteY0" fmla="*/ 792086 h 792086"/>
              <a:gd name="connsiteX1" fmla="*/ 2861279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1713678"/>
              <a:gd name="connsiteY0" fmla="*/ 792086 h 792086"/>
              <a:gd name="connsiteX1" fmla="*/ 2957 w 1713678"/>
              <a:gd name="connsiteY1" fmla="*/ 0 h 792086"/>
              <a:gd name="connsiteX2" fmla="*/ 1172755 w 1713678"/>
              <a:gd name="connsiteY2" fmla="*/ 0 h 792086"/>
              <a:gd name="connsiteX3" fmla="*/ 1713678 w 1713678"/>
              <a:gd name="connsiteY3" fmla="*/ 792086 h 792086"/>
              <a:gd name="connsiteX4" fmla="*/ 0 w 1713678"/>
              <a:gd name="connsiteY4" fmla="*/ 792086 h 792086"/>
              <a:gd name="connsiteX0" fmla="*/ 0 w 3275145"/>
              <a:gd name="connsiteY0" fmla="*/ 792086 h 792086"/>
              <a:gd name="connsiteX1" fmla="*/ 1564424 w 3275145"/>
              <a:gd name="connsiteY1" fmla="*/ 0 h 792086"/>
              <a:gd name="connsiteX2" fmla="*/ 2734222 w 3275145"/>
              <a:gd name="connsiteY2" fmla="*/ 0 h 792086"/>
              <a:gd name="connsiteX3" fmla="*/ 3275145 w 3275145"/>
              <a:gd name="connsiteY3" fmla="*/ 792086 h 792086"/>
              <a:gd name="connsiteX4" fmla="*/ 0 w 3275145"/>
              <a:gd name="connsiteY4" fmla="*/ 792086 h 792086"/>
              <a:gd name="connsiteX0" fmla="*/ 1238 w 3276383"/>
              <a:gd name="connsiteY0" fmla="*/ 792086 h 792086"/>
              <a:gd name="connsiteX1" fmla="*/ 201 w 3276383"/>
              <a:gd name="connsiteY1" fmla="*/ 3975 h 792086"/>
              <a:gd name="connsiteX2" fmla="*/ 2735460 w 3276383"/>
              <a:gd name="connsiteY2" fmla="*/ 0 h 792086"/>
              <a:gd name="connsiteX3" fmla="*/ 3276383 w 3276383"/>
              <a:gd name="connsiteY3" fmla="*/ 792086 h 792086"/>
              <a:gd name="connsiteX4" fmla="*/ 1238 w 3276383"/>
              <a:gd name="connsiteY4" fmla="*/ 792086 h 792086"/>
              <a:gd name="connsiteX0" fmla="*/ 13064 w 3288209"/>
              <a:gd name="connsiteY0" fmla="*/ 792087 h 792087"/>
              <a:gd name="connsiteX1" fmla="*/ 46 w 3288209"/>
              <a:gd name="connsiteY1" fmla="*/ 0 h 792087"/>
              <a:gd name="connsiteX2" fmla="*/ 2747286 w 3288209"/>
              <a:gd name="connsiteY2" fmla="*/ 1 h 792087"/>
              <a:gd name="connsiteX3" fmla="*/ 3288209 w 3288209"/>
              <a:gd name="connsiteY3" fmla="*/ 792087 h 792087"/>
              <a:gd name="connsiteX4" fmla="*/ 13064 w 3288209"/>
              <a:gd name="connsiteY4" fmla="*/ 792087 h 792087"/>
              <a:gd name="connsiteX0" fmla="*/ 0 w 3275145"/>
              <a:gd name="connsiteY0" fmla="*/ 792087 h 792087"/>
              <a:gd name="connsiteX1" fmla="*/ 2957 w 3275145"/>
              <a:gd name="connsiteY1" fmla="*/ 0 h 792087"/>
              <a:gd name="connsiteX2" fmla="*/ 2734222 w 3275145"/>
              <a:gd name="connsiteY2" fmla="*/ 1 h 792087"/>
              <a:gd name="connsiteX3" fmla="*/ 3275145 w 3275145"/>
              <a:gd name="connsiteY3" fmla="*/ 792087 h 792087"/>
              <a:gd name="connsiteX4" fmla="*/ 0 w 3275145"/>
              <a:gd name="connsiteY4" fmla="*/ 792087 h 79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145" h="792087">
                <a:moveTo>
                  <a:pt x="0" y="792087"/>
                </a:moveTo>
                <a:cubicBezTo>
                  <a:pt x="986" y="528058"/>
                  <a:pt x="1971" y="264029"/>
                  <a:pt x="2957" y="0"/>
                </a:cubicBezTo>
                <a:lnTo>
                  <a:pt x="2734222" y="1"/>
                </a:lnTo>
                <a:lnTo>
                  <a:pt x="3275145" y="792087"/>
                </a:lnTo>
                <a:lnTo>
                  <a:pt x="0" y="792087"/>
                </a:lnTo>
                <a:close/>
              </a:path>
            </a:pathLst>
          </a:custGeom>
          <a:solidFill>
            <a:srgbClr val="000066"/>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17935" y="6365714"/>
            <a:ext cx="1074545" cy="231638"/>
          </a:xfrm>
          <a:prstGeom prst="rect">
            <a:avLst/>
          </a:prstGeom>
        </p:spPr>
      </p:pic>
      <p:sp>
        <p:nvSpPr>
          <p:cNvPr id="8" name="Text Placeholder 1"/>
          <p:cNvSpPr>
            <a:spLocks noGrp="1"/>
          </p:cNvSpPr>
          <p:nvPr>
            <p:ph type="body" sz="half" idx="2"/>
          </p:nvPr>
        </p:nvSpPr>
        <p:spPr>
          <a:xfrm>
            <a:off x="4932040" y="3212976"/>
            <a:ext cx="4032448" cy="2952328"/>
          </a:xfrm>
        </p:spPr>
        <p:txBody>
          <a:bodyPr>
            <a:noAutofit/>
          </a:bodyPr>
          <a:lstStyle>
            <a:lvl1pPr marL="0" indent="0">
              <a:buNone/>
              <a:defRPr sz="1400"/>
            </a:lvl1pPr>
          </a:lstStyle>
          <a:p>
            <a:pPr eaLnBrk="0" hangingPunct="0">
              <a:spcBef>
                <a:spcPts val="0"/>
              </a:spcBef>
            </a:pPr>
            <a:r>
              <a:rPr lang="en-GB" dirty="0">
                <a:latin typeface="Arial Narrow" panose="020B0606020202030204" pitchFamily="34" charset="0"/>
              </a:rPr>
              <a:t>For more information please contact</a:t>
            </a:r>
            <a:r>
              <a:rPr lang="en-GB" dirty="0" smtClean="0">
                <a:latin typeface="Arial Narrow" panose="020B0606020202030204" pitchFamily="34" charset="0"/>
              </a:rPr>
              <a:t>:</a:t>
            </a:r>
          </a:p>
          <a:p>
            <a:pPr eaLnBrk="0" hangingPunct="0">
              <a:spcBef>
                <a:spcPts val="0"/>
              </a:spcBef>
            </a:pPr>
            <a:endParaRPr lang="en-GB" dirty="0">
              <a:latin typeface="Arial Narrow" panose="020B0606020202030204" pitchFamily="34" charset="0"/>
            </a:endParaRPr>
          </a:p>
          <a:p>
            <a:pPr eaLnBrk="0" hangingPunct="0">
              <a:spcBef>
                <a:spcPts val="0"/>
              </a:spcBef>
            </a:pPr>
            <a:r>
              <a:rPr lang="en-GB" dirty="0" smtClean="0">
                <a:latin typeface="Arial Narrow" panose="020B0606020202030204" pitchFamily="34" charset="0"/>
              </a:rPr>
              <a:t>Ben Moxon</a:t>
            </a:r>
          </a:p>
          <a:p>
            <a:pPr eaLnBrk="0" hangingPunct="0">
              <a:spcBef>
                <a:spcPts val="0"/>
              </a:spcBef>
            </a:pPr>
            <a:r>
              <a:rPr lang="en-GB" dirty="0" smtClean="0">
                <a:latin typeface="Arial Narrow" panose="020B0606020202030204" pitchFamily="34" charset="0"/>
              </a:rPr>
              <a:t>Arkenford Ltd</a:t>
            </a:r>
            <a:endParaRPr lang="en-US" dirty="0">
              <a:solidFill>
                <a:schemeClr val="bg1"/>
              </a:solidFill>
              <a:latin typeface="Arial Narrow" panose="020B0606020202030204" pitchFamily="34" charset="0"/>
            </a:endParaRPr>
          </a:p>
          <a:p>
            <a:pPr eaLnBrk="0" hangingPunct="0">
              <a:spcBef>
                <a:spcPts val="0"/>
              </a:spcBef>
            </a:pPr>
            <a:r>
              <a:rPr lang="en-US" dirty="0">
                <a:latin typeface="Arial Narrow" panose="020B0606020202030204" pitchFamily="34" charset="0"/>
              </a:rPr>
              <a:t>1 Bell Court</a:t>
            </a:r>
          </a:p>
          <a:p>
            <a:pPr eaLnBrk="0" hangingPunct="0">
              <a:spcBef>
                <a:spcPts val="0"/>
              </a:spcBef>
            </a:pPr>
            <a:r>
              <a:rPr lang="en-US" dirty="0">
                <a:latin typeface="Arial Narrow" panose="020B0606020202030204" pitchFamily="34" charset="0"/>
              </a:rPr>
              <a:t>Leapale Lane</a:t>
            </a:r>
          </a:p>
          <a:p>
            <a:pPr eaLnBrk="0" hangingPunct="0">
              <a:spcBef>
                <a:spcPts val="0"/>
              </a:spcBef>
            </a:pPr>
            <a:r>
              <a:rPr lang="en-US" dirty="0">
                <a:latin typeface="Arial Narrow" panose="020B0606020202030204" pitchFamily="34" charset="0"/>
              </a:rPr>
              <a:t>Guildford</a:t>
            </a:r>
          </a:p>
          <a:p>
            <a:pPr eaLnBrk="0" hangingPunct="0">
              <a:spcBef>
                <a:spcPts val="0"/>
              </a:spcBef>
            </a:pPr>
            <a:r>
              <a:rPr lang="en-US" dirty="0">
                <a:latin typeface="Arial Narrow" panose="020B0606020202030204" pitchFamily="34" charset="0"/>
              </a:rPr>
              <a:t>Surrey</a:t>
            </a:r>
          </a:p>
          <a:p>
            <a:pPr eaLnBrk="0" hangingPunct="0">
              <a:spcBef>
                <a:spcPts val="0"/>
              </a:spcBef>
            </a:pPr>
            <a:r>
              <a:rPr lang="en-US" dirty="0">
                <a:latin typeface="Arial Narrow" panose="020B0606020202030204" pitchFamily="34" charset="0"/>
              </a:rPr>
              <a:t>GU1 4LY</a:t>
            </a:r>
          </a:p>
          <a:p>
            <a:pPr eaLnBrk="0" hangingPunct="0">
              <a:spcBef>
                <a:spcPts val="0"/>
              </a:spcBef>
            </a:pPr>
            <a:endParaRPr lang="en-GB" dirty="0">
              <a:latin typeface="Arial Narrow" panose="020B0606020202030204" pitchFamily="34" charset="0"/>
            </a:endParaRPr>
          </a:p>
          <a:p>
            <a:pPr eaLnBrk="0" hangingPunct="0">
              <a:spcBef>
                <a:spcPts val="0"/>
              </a:spcBef>
            </a:pPr>
            <a:r>
              <a:rPr lang="en-GB" dirty="0">
                <a:latin typeface="Arial Narrow" panose="020B0606020202030204" pitchFamily="34" charset="0"/>
              </a:rPr>
              <a:t>01483 510 </a:t>
            </a:r>
            <a:r>
              <a:rPr lang="en-GB" dirty="0" smtClean="0">
                <a:latin typeface="Arial Narrow" panose="020B0606020202030204" pitchFamily="34" charset="0"/>
              </a:rPr>
              <a:t>310</a:t>
            </a:r>
          </a:p>
          <a:p>
            <a:pPr eaLnBrk="0" hangingPunct="0">
              <a:spcBef>
                <a:spcPts val="0"/>
              </a:spcBef>
            </a:pPr>
            <a:r>
              <a:rPr lang="en-GB" dirty="0" smtClean="0">
                <a:latin typeface="Arial Narrow" panose="020B0606020202030204" pitchFamily="34" charset="0"/>
                <a:hlinkClick r:id="rId5"/>
              </a:rPr>
              <a:t>Ben.Moxon@arkenford.co.uk</a:t>
            </a:r>
            <a:endParaRPr lang="en-GB" dirty="0" smtClean="0">
              <a:latin typeface="Arial Narrow" panose="020B0606020202030204" pitchFamily="34" charset="0"/>
            </a:endParaRPr>
          </a:p>
          <a:p>
            <a:pPr eaLnBrk="0" hangingPunct="0">
              <a:spcBef>
                <a:spcPts val="0"/>
              </a:spcBef>
            </a:pPr>
            <a:r>
              <a:rPr lang="en-GB" dirty="0" smtClean="0">
                <a:solidFill>
                  <a:schemeClr val="accent1">
                    <a:lumMod val="75000"/>
                  </a:schemeClr>
                </a:solidFill>
                <a:latin typeface="Arial Narrow" panose="020B0606020202030204" pitchFamily="34" charset="0"/>
                <a:hlinkClick r:id="rId6"/>
              </a:rPr>
              <a:t>www.arkenford.co.uk</a:t>
            </a:r>
            <a:endParaRPr lang="en-GB" dirty="0">
              <a:solidFill>
                <a:schemeClr val="accent1">
                  <a:lumMod val="75000"/>
                </a:schemeClr>
              </a:solidFill>
              <a:latin typeface="Arial Narrow" panose="020B0606020202030204" pitchFamily="34" charset="0"/>
            </a:endParaRPr>
          </a:p>
        </p:txBody>
      </p:sp>
      <p:sp>
        <p:nvSpPr>
          <p:cNvPr id="9" name="Text Placeholder 1"/>
          <p:cNvSpPr txBox="1">
            <a:spLocks/>
          </p:cNvSpPr>
          <p:nvPr userDrawn="1"/>
        </p:nvSpPr>
        <p:spPr>
          <a:xfrm>
            <a:off x="4932040" y="260648"/>
            <a:ext cx="4032448" cy="295232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000066"/>
                </a:solidFill>
                <a:latin typeface="Arial Narrow" panose="020B0606020202030204" pitchFamily="34" charset="0"/>
                <a:ea typeface="Tahoma" panose="020B0604030504040204" pitchFamily="34" charset="0"/>
                <a:cs typeface="Tahom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000066"/>
                </a:solidFill>
                <a:latin typeface="Arial Narrow" panose="020B0606020202030204" pitchFamily="34" charset="0"/>
                <a:ea typeface="Tahoma" panose="020B0604030504040204" pitchFamily="34" charset="0"/>
                <a:cs typeface="Tahoma" panose="020B060403050404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rgbClr val="000066"/>
                </a:solidFill>
                <a:latin typeface="Arial Narrow" panose="020B0606020202030204" pitchFamily="34" charset="0"/>
                <a:ea typeface="Tahoma" panose="020B0604030504040204" pitchFamily="34" charset="0"/>
                <a:cs typeface="Tahoma" panose="020B060403050404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rgbClr val="000066"/>
                </a:solidFill>
                <a:latin typeface="Arial Narrow" panose="020B0606020202030204" pitchFamily="34" charset="0"/>
                <a:ea typeface="Tahoma" panose="020B0604030504040204" pitchFamily="34" charset="0"/>
                <a:cs typeface="Tahoma" panose="020B060403050404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rgbClr val="000066"/>
                </a:solidFill>
                <a:latin typeface="Arial Narrow" panose="020B0606020202030204" pitchFamily="34" charset="0"/>
                <a:ea typeface="Tahoma" panose="020B0604030504040204" pitchFamily="34" charset="0"/>
                <a:cs typeface="Tahoma" panose="020B060403050404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eaLnBrk="0" hangingPunct="0">
              <a:spcBef>
                <a:spcPts val="0"/>
              </a:spcBef>
            </a:pPr>
            <a:r>
              <a:rPr lang="en-GB" sz="2400" b="1" dirty="0" smtClean="0"/>
              <a:t>Arkenford</a:t>
            </a:r>
            <a:endParaRPr lang="en-GB" sz="2400" dirty="0" smtClean="0"/>
          </a:p>
          <a:p>
            <a:r>
              <a:rPr lang="en-US" sz="1800" dirty="0"/>
              <a:t>We believe in</a:t>
            </a:r>
            <a:r>
              <a:rPr lang="en-US" sz="1800" dirty="0" smtClean="0"/>
              <a:t>:</a:t>
            </a:r>
          </a:p>
          <a:p>
            <a:endParaRPr lang="en-GB" sz="900" dirty="0"/>
          </a:p>
          <a:p>
            <a:r>
              <a:rPr lang="en-US" dirty="0">
                <a:solidFill>
                  <a:srgbClr val="898989"/>
                </a:solidFill>
              </a:rPr>
              <a:t>Professional integrity </a:t>
            </a:r>
            <a:endParaRPr lang="en-GB" dirty="0">
              <a:solidFill>
                <a:srgbClr val="898989"/>
              </a:solidFill>
            </a:endParaRPr>
          </a:p>
          <a:p>
            <a:r>
              <a:rPr lang="en-US" dirty="0">
                <a:solidFill>
                  <a:srgbClr val="898989"/>
                </a:solidFill>
              </a:rPr>
              <a:t>Being passionate about delivering valuable </a:t>
            </a:r>
            <a:r>
              <a:rPr lang="en-US" dirty="0" smtClean="0">
                <a:solidFill>
                  <a:srgbClr val="898989"/>
                </a:solidFill>
              </a:rPr>
              <a:t>insight</a:t>
            </a:r>
            <a:endParaRPr lang="en-GB" dirty="0">
              <a:solidFill>
                <a:srgbClr val="898989"/>
              </a:solidFill>
            </a:endParaRPr>
          </a:p>
          <a:p>
            <a:r>
              <a:rPr lang="en-US" dirty="0">
                <a:solidFill>
                  <a:srgbClr val="898989"/>
                </a:solidFill>
              </a:rPr>
              <a:t>Focusing on </a:t>
            </a:r>
            <a:r>
              <a:rPr lang="en-US" dirty="0" smtClean="0">
                <a:solidFill>
                  <a:srgbClr val="898989"/>
                </a:solidFill>
              </a:rPr>
              <a:t>return </a:t>
            </a:r>
            <a:r>
              <a:rPr lang="en-US" dirty="0">
                <a:solidFill>
                  <a:srgbClr val="898989"/>
                </a:solidFill>
              </a:rPr>
              <a:t>on </a:t>
            </a:r>
            <a:r>
              <a:rPr lang="en-US" dirty="0" smtClean="0">
                <a:solidFill>
                  <a:srgbClr val="898989"/>
                </a:solidFill>
              </a:rPr>
              <a:t>investment </a:t>
            </a:r>
            <a:r>
              <a:rPr lang="en-US" dirty="0">
                <a:solidFill>
                  <a:srgbClr val="898989"/>
                </a:solidFill>
              </a:rPr>
              <a:t>for our clients </a:t>
            </a:r>
            <a:endParaRPr lang="en-GB" dirty="0">
              <a:solidFill>
                <a:srgbClr val="898989"/>
              </a:solidFill>
            </a:endParaRPr>
          </a:p>
          <a:p>
            <a:r>
              <a:rPr lang="en-US" dirty="0">
                <a:solidFill>
                  <a:srgbClr val="898989"/>
                </a:solidFill>
              </a:rPr>
              <a:t>Providing </a:t>
            </a:r>
            <a:r>
              <a:rPr lang="en-US" dirty="0" smtClean="0">
                <a:solidFill>
                  <a:srgbClr val="898989"/>
                </a:solidFill>
              </a:rPr>
              <a:t>quality </a:t>
            </a:r>
            <a:r>
              <a:rPr lang="en-US" dirty="0">
                <a:solidFill>
                  <a:srgbClr val="898989"/>
                </a:solidFill>
              </a:rPr>
              <a:t>in design and </a:t>
            </a:r>
            <a:r>
              <a:rPr lang="en-US" dirty="0" smtClean="0">
                <a:solidFill>
                  <a:srgbClr val="898989"/>
                </a:solidFill>
              </a:rPr>
              <a:t>analysis</a:t>
            </a:r>
            <a:endParaRPr lang="en-GB" dirty="0">
              <a:solidFill>
                <a:srgbClr val="898989"/>
              </a:solidFill>
            </a:endParaRPr>
          </a:p>
          <a:p>
            <a:r>
              <a:rPr lang="en-US" dirty="0">
                <a:solidFill>
                  <a:srgbClr val="898989"/>
                </a:solidFill>
              </a:rPr>
              <a:t>Generating </a:t>
            </a:r>
            <a:r>
              <a:rPr lang="en-US" dirty="0" smtClean="0">
                <a:solidFill>
                  <a:srgbClr val="898989"/>
                </a:solidFill>
              </a:rPr>
              <a:t>innovation</a:t>
            </a:r>
            <a:endParaRPr lang="en-GB" dirty="0">
              <a:solidFill>
                <a:srgbClr val="898989"/>
              </a:solidFill>
            </a:endParaRPr>
          </a:p>
          <a:p>
            <a:r>
              <a:rPr lang="en-US" dirty="0">
                <a:solidFill>
                  <a:srgbClr val="898989"/>
                </a:solidFill>
              </a:rPr>
              <a:t>A </a:t>
            </a:r>
            <a:r>
              <a:rPr lang="en-US" dirty="0" smtClean="0">
                <a:solidFill>
                  <a:srgbClr val="898989"/>
                </a:solidFill>
              </a:rPr>
              <a:t>flexible responsive service</a:t>
            </a:r>
            <a:endParaRPr lang="en-GB" dirty="0">
              <a:solidFill>
                <a:srgbClr val="898989"/>
              </a:solidFill>
            </a:endParaRPr>
          </a:p>
          <a:p>
            <a:r>
              <a:rPr lang="en-US" dirty="0">
                <a:solidFill>
                  <a:srgbClr val="898989"/>
                </a:solidFill>
              </a:rPr>
              <a:t>Reliable delivery</a:t>
            </a:r>
            <a:endParaRPr lang="en-GB" dirty="0" smtClean="0">
              <a:solidFill>
                <a:srgbClr val="898989"/>
              </a:solidFill>
            </a:endParaRPr>
          </a:p>
        </p:txBody>
      </p:sp>
    </p:spTree>
    <p:extLst>
      <p:ext uri="{BB962C8B-B14F-4D97-AF65-F5344CB8AC3E}">
        <p14:creationId xmlns:p14="http://schemas.microsoft.com/office/powerpoint/2010/main" val="441190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a:spLocks noChangeAspect="1"/>
          </p:cNvSpPr>
          <p:nvPr userDrawn="1"/>
        </p:nvSpPr>
        <p:spPr>
          <a:xfrm>
            <a:off x="0" y="0"/>
            <a:ext cx="9139950"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 name="Title Placeholder 1"/>
          <p:cNvSpPr>
            <a:spLocks noGrp="1" noChangeAspect="1"/>
          </p:cNvSpPr>
          <p:nvPr userDrawn="1">
            <p:ph type="title"/>
          </p:nvPr>
        </p:nvSpPr>
        <p:spPr>
          <a:xfrm>
            <a:off x="107504" y="0"/>
            <a:ext cx="6984776" cy="79256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userDrawn="1">
            <p:ph type="body" idx="1"/>
          </p:nvPr>
        </p:nvSpPr>
        <p:spPr>
          <a:xfrm>
            <a:off x="179512" y="1052736"/>
            <a:ext cx="8784976" cy="50734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endParaRPr lang="en-GB" dirty="0"/>
          </a:p>
        </p:txBody>
      </p:sp>
      <p:sp>
        <p:nvSpPr>
          <p:cNvPr id="5" name="Footer Placeholder 4"/>
          <p:cNvSpPr>
            <a:spLocks noGrp="1"/>
          </p:cNvSpPr>
          <p:nvPr userDrawn="1">
            <p:ph type="ftr" sz="quarter" idx="3"/>
          </p:nvPr>
        </p:nvSpPr>
        <p:spPr>
          <a:xfrm>
            <a:off x="2699792" y="6356350"/>
            <a:ext cx="3320008" cy="365125"/>
          </a:xfrm>
          <a:prstGeom prst="rect">
            <a:avLst/>
          </a:prstGeom>
        </p:spPr>
        <p:txBody>
          <a:bodyPr vert="horz" lIns="91440" tIns="45720" rIns="91440" bIns="45720" rtlCol="0" anchor="ctr"/>
          <a:lstStyle>
            <a:lvl1pPr algn="ctr">
              <a:defRPr sz="1200">
                <a:solidFill>
                  <a:srgbClr val="000066"/>
                </a:solidFill>
                <a:latin typeface="Calibri Light" panose="020F0302020204030204" pitchFamily="34" charset="0"/>
              </a:defRPr>
            </a:lvl1pPr>
          </a:lstStyle>
          <a:p>
            <a:r>
              <a:rPr lang="en-GB" dirty="0" smtClean="0"/>
              <a:t>©</a:t>
            </a:r>
            <a:r>
              <a:rPr lang="en-GB" b="1" dirty="0" smtClean="0"/>
              <a:t> </a:t>
            </a:r>
            <a:r>
              <a:rPr lang="en-GB" dirty="0" smtClean="0"/>
              <a:t>2013 Arkenford Ltd</a:t>
            </a:r>
            <a:endParaRPr lang="en-GB" dirty="0"/>
          </a:p>
        </p:txBody>
      </p:sp>
      <p:sp>
        <p:nvSpPr>
          <p:cNvPr id="6" name="Slide Number Placeholder 5"/>
          <p:cNvSpPr>
            <a:spLocks noGrp="1"/>
          </p:cNvSpPr>
          <p:nvPr userDrawn="1">
            <p:ph type="sldNum" sz="quarter" idx="4"/>
          </p:nvPr>
        </p:nvSpPr>
        <p:spPr>
          <a:xfrm>
            <a:off x="6156176" y="6356350"/>
            <a:ext cx="1053480" cy="365125"/>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B4DCEE0B-86C1-4EA2-938B-7614396AA060}" type="slidenum">
              <a:rPr lang="en-GB" smtClean="0"/>
              <a:pPr/>
              <a:t>‹#›</a:t>
            </a:fld>
            <a:endParaRPr lang="en-GB" dirty="0"/>
          </a:p>
        </p:txBody>
      </p:sp>
      <p:sp>
        <p:nvSpPr>
          <p:cNvPr id="12" name="Trapezoid 19"/>
          <p:cNvSpPr/>
          <p:nvPr userDrawn="1"/>
        </p:nvSpPr>
        <p:spPr>
          <a:xfrm rot="10800000">
            <a:off x="7244169" y="6237312"/>
            <a:ext cx="1906643" cy="463190"/>
          </a:xfrm>
          <a:custGeom>
            <a:avLst/>
            <a:gdLst>
              <a:gd name="connsiteX0" fmla="*/ 0 w 4572000"/>
              <a:gd name="connsiteY0" fmla="*/ 792086 h 792086"/>
              <a:gd name="connsiteX1" fmla="*/ 540923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4572000"/>
              <a:gd name="connsiteY0" fmla="*/ 792086 h 792086"/>
              <a:gd name="connsiteX1" fmla="*/ 2861279 w 4572000"/>
              <a:gd name="connsiteY1" fmla="*/ 0 h 792086"/>
              <a:gd name="connsiteX2" fmla="*/ 4031077 w 4572000"/>
              <a:gd name="connsiteY2" fmla="*/ 0 h 792086"/>
              <a:gd name="connsiteX3" fmla="*/ 4572000 w 4572000"/>
              <a:gd name="connsiteY3" fmla="*/ 792086 h 792086"/>
              <a:gd name="connsiteX4" fmla="*/ 0 w 4572000"/>
              <a:gd name="connsiteY4" fmla="*/ 792086 h 792086"/>
              <a:gd name="connsiteX0" fmla="*/ 0 w 1713678"/>
              <a:gd name="connsiteY0" fmla="*/ 792086 h 792086"/>
              <a:gd name="connsiteX1" fmla="*/ 2957 w 1713678"/>
              <a:gd name="connsiteY1" fmla="*/ 0 h 792086"/>
              <a:gd name="connsiteX2" fmla="*/ 1172755 w 1713678"/>
              <a:gd name="connsiteY2" fmla="*/ 0 h 792086"/>
              <a:gd name="connsiteX3" fmla="*/ 1713678 w 1713678"/>
              <a:gd name="connsiteY3" fmla="*/ 792086 h 792086"/>
              <a:gd name="connsiteX4" fmla="*/ 0 w 1713678"/>
              <a:gd name="connsiteY4" fmla="*/ 792086 h 792086"/>
              <a:gd name="connsiteX0" fmla="*/ 0 w 3275145"/>
              <a:gd name="connsiteY0" fmla="*/ 792086 h 792086"/>
              <a:gd name="connsiteX1" fmla="*/ 1564424 w 3275145"/>
              <a:gd name="connsiteY1" fmla="*/ 0 h 792086"/>
              <a:gd name="connsiteX2" fmla="*/ 2734222 w 3275145"/>
              <a:gd name="connsiteY2" fmla="*/ 0 h 792086"/>
              <a:gd name="connsiteX3" fmla="*/ 3275145 w 3275145"/>
              <a:gd name="connsiteY3" fmla="*/ 792086 h 792086"/>
              <a:gd name="connsiteX4" fmla="*/ 0 w 3275145"/>
              <a:gd name="connsiteY4" fmla="*/ 792086 h 792086"/>
              <a:gd name="connsiteX0" fmla="*/ 1238 w 3276383"/>
              <a:gd name="connsiteY0" fmla="*/ 792086 h 792086"/>
              <a:gd name="connsiteX1" fmla="*/ 201 w 3276383"/>
              <a:gd name="connsiteY1" fmla="*/ 3975 h 792086"/>
              <a:gd name="connsiteX2" fmla="*/ 2735460 w 3276383"/>
              <a:gd name="connsiteY2" fmla="*/ 0 h 792086"/>
              <a:gd name="connsiteX3" fmla="*/ 3276383 w 3276383"/>
              <a:gd name="connsiteY3" fmla="*/ 792086 h 792086"/>
              <a:gd name="connsiteX4" fmla="*/ 1238 w 3276383"/>
              <a:gd name="connsiteY4" fmla="*/ 792086 h 792086"/>
              <a:gd name="connsiteX0" fmla="*/ 13064 w 3288209"/>
              <a:gd name="connsiteY0" fmla="*/ 792087 h 792087"/>
              <a:gd name="connsiteX1" fmla="*/ 46 w 3288209"/>
              <a:gd name="connsiteY1" fmla="*/ 0 h 792087"/>
              <a:gd name="connsiteX2" fmla="*/ 2747286 w 3288209"/>
              <a:gd name="connsiteY2" fmla="*/ 1 h 792087"/>
              <a:gd name="connsiteX3" fmla="*/ 3288209 w 3288209"/>
              <a:gd name="connsiteY3" fmla="*/ 792087 h 792087"/>
              <a:gd name="connsiteX4" fmla="*/ 13064 w 3288209"/>
              <a:gd name="connsiteY4" fmla="*/ 792087 h 792087"/>
              <a:gd name="connsiteX0" fmla="*/ 0 w 3275145"/>
              <a:gd name="connsiteY0" fmla="*/ 792087 h 792087"/>
              <a:gd name="connsiteX1" fmla="*/ 2957 w 3275145"/>
              <a:gd name="connsiteY1" fmla="*/ 0 h 792087"/>
              <a:gd name="connsiteX2" fmla="*/ 2734222 w 3275145"/>
              <a:gd name="connsiteY2" fmla="*/ 1 h 792087"/>
              <a:gd name="connsiteX3" fmla="*/ 3275145 w 3275145"/>
              <a:gd name="connsiteY3" fmla="*/ 792087 h 792087"/>
              <a:gd name="connsiteX4" fmla="*/ 0 w 3275145"/>
              <a:gd name="connsiteY4" fmla="*/ 792087 h 79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145" h="792087">
                <a:moveTo>
                  <a:pt x="0" y="792087"/>
                </a:moveTo>
                <a:cubicBezTo>
                  <a:pt x="986" y="528058"/>
                  <a:pt x="1971" y="264029"/>
                  <a:pt x="2957" y="0"/>
                </a:cubicBezTo>
                <a:lnTo>
                  <a:pt x="2734222" y="1"/>
                </a:lnTo>
                <a:lnTo>
                  <a:pt x="3275145" y="792087"/>
                </a:lnTo>
                <a:lnTo>
                  <a:pt x="0" y="792087"/>
                </a:lnTo>
                <a:close/>
              </a:path>
            </a:pathLst>
          </a:custGeom>
          <a:solidFill>
            <a:srgbClr val="000066"/>
          </a:solidFill>
          <a:ln>
            <a:noFill/>
          </a:ln>
          <a:effectLst>
            <a:outerShdw blurRad="241300" sx="102000" sy="102000" algn="ctr"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17935" y="6365714"/>
            <a:ext cx="1074545" cy="231638"/>
          </a:xfrm>
          <a:prstGeom prst="rect">
            <a:avLst/>
          </a:prstGeom>
        </p:spPr>
      </p:pic>
    </p:spTree>
    <p:extLst>
      <p:ext uri="{BB962C8B-B14F-4D97-AF65-F5344CB8AC3E}">
        <p14:creationId xmlns:p14="http://schemas.microsoft.com/office/powerpoint/2010/main" val="66396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Calibri Light" panose="020F03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latin typeface="Arial Narrow" panose="020B0606020202030204" pitchFamily="34" charset="0"/>
              </a:rPr>
              <a:t>Watersports</a:t>
            </a:r>
            <a:r>
              <a:rPr lang="en-GB" dirty="0" smtClean="0">
                <a:latin typeface="Arial Narrow" panose="020B0606020202030204" pitchFamily="34" charset="0"/>
              </a:rPr>
              <a:t> Participation Survey</a:t>
            </a:r>
            <a:endParaRPr lang="en-GB" dirty="0">
              <a:latin typeface="Arial Narrow" panose="020B0606020202030204" pitchFamily="34" charset="0"/>
            </a:endParaRPr>
          </a:p>
        </p:txBody>
      </p:sp>
      <p:sp>
        <p:nvSpPr>
          <p:cNvPr id="3" name="Subtitle 2"/>
          <p:cNvSpPr>
            <a:spLocks noGrp="1"/>
          </p:cNvSpPr>
          <p:nvPr>
            <p:ph type="subTitle" idx="1"/>
          </p:nvPr>
        </p:nvSpPr>
        <p:spPr/>
        <p:txBody>
          <a:bodyPr>
            <a:normAutofit lnSpcReduction="10000"/>
          </a:bodyPr>
          <a:lstStyle/>
          <a:p>
            <a:r>
              <a:rPr lang="en-GB" dirty="0" smtClean="0">
                <a:latin typeface="Arial Narrow" panose="020B0606020202030204" pitchFamily="34" charset="0"/>
              </a:rPr>
              <a:t>Executive Summary</a:t>
            </a:r>
            <a:endParaRPr lang="en-GB" dirty="0">
              <a:latin typeface="Arial Narrow" panose="020B0606020202030204" pitchFamily="34" charset="0"/>
            </a:endParaRPr>
          </a:p>
        </p:txBody>
      </p:sp>
      <p:sp>
        <p:nvSpPr>
          <p:cNvPr id="5" name="Footer Placeholder 4"/>
          <p:cNvSpPr>
            <a:spLocks noGrp="1"/>
          </p:cNvSpPr>
          <p:nvPr>
            <p:ph type="ftr" sz="quarter" idx="11"/>
          </p:nvPr>
        </p:nvSpPr>
        <p:spPr/>
        <p:txBody>
          <a:bodyPr/>
          <a:lstStyle/>
          <a:p>
            <a:r>
              <a:rPr lang="en-GB" dirty="0" smtClean="0"/>
              <a:t>©</a:t>
            </a:r>
            <a:r>
              <a:rPr lang="en-GB" b="1" dirty="0" smtClean="0"/>
              <a:t> </a:t>
            </a:r>
            <a:r>
              <a:rPr lang="en-GB" dirty="0" smtClean="0"/>
              <a:t>2013 Arkenford Ltd</a:t>
            </a:r>
            <a:endParaRPr lang="en-GB" dirty="0"/>
          </a:p>
        </p:txBody>
      </p:sp>
      <p:pic>
        <p:nvPicPr>
          <p:cNvPr id="14" name="Content Placeholder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765" y="-41739"/>
            <a:ext cx="1379208" cy="78614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536" y="2607999"/>
            <a:ext cx="970709" cy="740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843" y="1900351"/>
            <a:ext cx="1279545" cy="76772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349" y="848647"/>
            <a:ext cx="837081" cy="385057"/>
          </a:xfrm>
          <a:prstGeom prst="rect">
            <a:avLst/>
          </a:prstGeom>
        </p:spPr>
      </p:pic>
      <p:pic>
        <p:nvPicPr>
          <p:cNvPr id="4098" name="Picture 2" descr="http://upload.wikimedia.org/wikipedia/en/d/dd/Maritime_and_Coastguard_Agenc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3843" y="1300041"/>
            <a:ext cx="1311817" cy="5868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820" y="3424101"/>
            <a:ext cx="1219371" cy="824028"/>
          </a:xfrm>
          <a:prstGeom prst="rect">
            <a:avLst/>
          </a:prstGeom>
        </p:spPr>
      </p:pic>
    </p:spTree>
    <p:extLst>
      <p:ext uri="{BB962C8B-B14F-4D97-AF65-F5344CB8AC3E}">
        <p14:creationId xmlns:p14="http://schemas.microsoft.com/office/powerpoint/2010/main" val="255960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by age </a:t>
            </a:r>
            <a:r>
              <a:rPr lang="en-GB" dirty="0"/>
              <a:t>g</a:t>
            </a:r>
            <a:r>
              <a:rPr lang="en-GB" dirty="0" smtClean="0"/>
              <a:t>roup</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79991071"/>
              </p:ext>
            </p:extLst>
          </p:nvPr>
        </p:nvGraphicFramePr>
        <p:xfrm>
          <a:off x="29294" y="6597352"/>
          <a:ext cx="3581400" cy="161925"/>
        </p:xfrm>
        <a:graphic>
          <a:graphicData uri="http://schemas.openxmlformats.org/drawingml/2006/table">
            <a:tbl>
              <a:tblPr/>
              <a:tblGrid>
                <a:gridCol w="3581400"/>
              </a:tblGrid>
              <a:tr h="161925">
                <a:tc>
                  <a:txBody>
                    <a:bodyPr/>
                    <a:lstStyle/>
                    <a:p>
                      <a:pPr algn="l" fontAlgn="b"/>
                      <a:r>
                        <a:rPr lang="en-GB" sz="1000" b="0" i="1" u="none" strike="noStrike" dirty="0">
                          <a:solidFill>
                            <a:srgbClr val="0000FF"/>
                          </a:solidFill>
                          <a:effectLst/>
                          <a:latin typeface="Tahoma"/>
                        </a:rPr>
                        <a:t>*Blue figures</a:t>
                      </a:r>
                      <a:r>
                        <a:rPr lang="en-GB" sz="1000" b="0" i="1" u="none" strike="noStrike" dirty="0">
                          <a:solidFill>
                            <a:srgbClr val="000000"/>
                          </a:solidFill>
                          <a:effectLst/>
                          <a:latin typeface="Tahoma"/>
                        </a:rPr>
                        <a:t> </a:t>
                      </a:r>
                      <a:r>
                        <a:rPr lang="en-GB" sz="1000" b="0" i="1" u="none" strike="noStrike" dirty="0">
                          <a:solidFill>
                            <a:srgbClr val="000066"/>
                          </a:solidFill>
                          <a:effectLst/>
                          <a:latin typeface="Tahoma"/>
                        </a:rPr>
                        <a:t>indicate the maximum row value</a:t>
                      </a:r>
                    </a:p>
                  </a:txBody>
                  <a:tcPr marL="0" marR="0" marT="0" marB="0" anchor="b">
                    <a:lnL>
                      <a:noFill/>
                    </a:lnL>
                    <a:lnR>
                      <a:noFill/>
                    </a:lnR>
                    <a:lnT>
                      <a:noFill/>
                    </a:lnT>
                    <a:lnB>
                      <a:noFill/>
                    </a:lnB>
                    <a:noFill/>
                  </a:tcPr>
                </a:tc>
              </a:tr>
            </a:tbl>
          </a:graphicData>
        </a:graphic>
      </p:graphicFrame>
      <p:sp>
        <p:nvSpPr>
          <p:cNvPr id="7" name="TextBox 6"/>
          <p:cNvSpPr txBox="1"/>
          <p:nvPr/>
        </p:nvSpPr>
        <p:spPr>
          <a:xfrm>
            <a:off x="5652120" y="2636912"/>
            <a:ext cx="3096344"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000066"/>
              </a:solidFill>
              <a:latin typeface="Arial Narrow" panose="020B0606020202030204" pitchFamily="34" charset="0"/>
            </a:endParaRPr>
          </a:p>
        </p:txBody>
      </p:sp>
      <p:sp>
        <p:nvSpPr>
          <p:cNvPr id="9" name="TextBox 8"/>
          <p:cNvSpPr txBox="1"/>
          <p:nvPr/>
        </p:nvSpPr>
        <p:spPr>
          <a:xfrm>
            <a:off x="5004048" y="2132856"/>
            <a:ext cx="4032448" cy="3893374"/>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Participation in most activities declines with age, those under 34 participate the most in boating activities. However, there are a few exceptions:</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Yacht cruising and Canal boating are participated in most by those over 55</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There are 6 activities where 35-54 year olds participate the most</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following page shows each activity by the volume in each age group</a:t>
            </a:r>
          </a:p>
          <a:p>
            <a:endParaRPr lang="en-GB" dirty="0" smtClean="0">
              <a:solidFill>
                <a:srgbClr val="000066"/>
              </a:solidFill>
              <a:latin typeface="Arial Narrow" panose="020B0606020202030204" pitchFamily="34" charset="0"/>
            </a:endParaRPr>
          </a:p>
          <a:p>
            <a:pPr marL="742950" lvl="1" indent="-285750">
              <a:buFont typeface="Arial" panose="020B0604020202020204" pitchFamily="34" charset="0"/>
              <a:buChar char="•"/>
            </a:pPr>
            <a:endParaRPr lang="en-GB" dirty="0" smtClean="0">
              <a:solidFill>
                <a:srgbClr val="000066"/>
              </a:solidFill>
              <a:latin typeface="Arial Narrow" panose="020B0606020202030204" pitchFamily="34" charset="0"/>
            </a:endParaRP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216"/>
          <a:stretch/>
        </p:blipFill>
        <p:spPr bwMode="auto">
          <a:xfrm>
            <a:off x="-1260648" y="692696"/>
            <a:ext cx="6912768"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00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by SEG</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43474409"/>
              </p:ext>
            </p:extLst>
          </p:nvPr>
        </p:nvGraphicFramePr>
        <p:xfrm>
          <a:off x="107504" y="6559550"/>
          <a:ext cx="3581400" cy="161925"/>
        </p:xfrm>
        <a:graphic>
          <a:graphicData uri="http://schemas.openxmlformats.org/drawingml/2006/table">
            <a:tbl>
              <a:tblPr/>
              <a:tblGrid>
                <a:gridCol w="3581400"/>
              </a:tblGrid>
              <a:tr h="161925">
                <a:tc>
                  <a:txBody>
                    <a:bodyPr/>
                    <a:lstStyle/>
                    <a:p>
                      <a:pPr algn="l" fontAlgn="b"/>
                      <a:r>
                        <a:rPr lang="en-GB" sz="1000" b="0" i="1" u="none" strike="noStrike" dirty="0">
                          <a:solidFill>
                            <a:srgbClr val="0000FF"/>
                          </a:solidFill>
                          <a:effectLst/>
                          <a:latin typeface="Tahoma"/>
                        </a:rPr>
                        <a:t>*Blue figures</a:t>
                      </a:r>
                      <a:r>
                        <a:rPr lang="en-GB" sz="1000" b="0" i="1" u="none" strike="noStrike" dirty="0">
                          <a:solidFill>
                            <a:srgbClr val="000000"/>
                          </a:solidFill>
                          <a:effectLst/>
                          <a:latin typeface="Tahoma"/>
                        </a:rPr>
                        <a:t> </a:t>
                      </a:r>
                      <a:r>
                        <a:rPr lang="en-GB" sz="1000" b="0" i="1" u="none" strike="noStrike" dirty="0">
                          <a:solidFill>
                            <a:srgbClr val="000066"/>
                          </a:solidFill>
                          <a:effectLst/>
                          <a:latin typeface="Tahoma"/>
                        </a:rPr>
                        <a:t>indicate the maximum row value</a:t>
                      </a:r>
                    </a:p>
                  </a:txBody>
                  <a:tcPr marL="0" marR="0" marT="0" marB="0" anchor="b">
                    <a:lnL>
                      <a:noFill/>
                    </a:lnL>
                    <a:lnR>
                      <a:noFill/>
                    </a:lnR>
                    <a:lnT>
                      <a:noFill/>
                    </a:lnT>
                    <a:lnB>
                      <a:noFill/>
                    </a:lnB>
                    <a:noFill/>
                  </a:tcPr>
                </a:tc>
              </a:tr>
            </a:tbl>
          </a:graphicData>
        </a:graphic>
      </p:graphicFrame>
      <p:sp>
        <p:nvSpPr>
          <p:cNvPr id="3" name="TextBox 2"/>
          <p:cNvSpPr txBox="1"/>
          <p:nvPr/>
        </p:nvSpPr>
        <p:spPr>
          <a:xfrm>
            <a:off x="5004048" y="2204864"/>
            <a:ext cx="4032448" cy="4170372"/>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participation rate amongst each SEG continues to be greatest for those in the AB class.</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There are 4 activities which are greatest for the C1 SEG</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However, as the UK population is not evenly distributed, in terms of volume, participation is much more spread across the SEGs</a:t>
            </a:r>
          </a:p>
          <a:p>
            <a:pPr marL="742950" lvl="1" indent="-285750">
              <a:buFont typeface="Arial Narrow" panose="020B0606020202030204" pitchFamily="34" charset="0"/>
              <a:buChar char="–"/>
            </a:pPr>
            <a:r>
              <a:rPr lang="en-GB" sz="1400" dirty="0" smtClean="0">
                <a:solidFill>
                  <a:srgbClr val="000066"/>
                </a:solidFill>
                <a:latin typeface="Arial Narrow" panose="020B0606020202030204" pitchFamily="34" charset="0"/>
              </a:rPr>
              <a:t>C2DE has the greatest number of participants in ‘any activity’ but C1 has the greatest number in ‘any boating activity’</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Angling, using personal watercraft and beach time have the highest volume in the C2DE SEG</a:t>
            </a:r>
            <a:endParaRPr lang="en-GB" sz="1700" dirty="0">
              <a:solidFill>
                <a:srgbClr val="000066"/>
              </a:solidFill>
              <a:latin typeface="Arial Narrow" panose="020B0606020202030204" pitchFamily="34" charset="0"/>
            </a:endParaRPr>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3252"/>
          <a:stretch/>
        </p:blipFill>
        <p:spPr bwMode="auto">
          <a:xfrm>
            <a:off x="-1332656" y="764704"/>
            <a:ext cx="7105927"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5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992888" cy="792564"/>
          </a:xfrm>
        </p:spPr>
        <p:txBody>
          <a:bodyPr>
            <a:noAutofit/>
          </a:bodyPr>
          <a:lstStyle/>
          <a:p>
            <a:r>
              <a:rPr lang="en-GB" dirty="0" smtClean="0"/>
              <a:t>Proportion of boating </a:t>
            </a:r>
            <a:r>
              <a:rPr lang="en-GB" dirty="0"/>
              <a:t>p</a:t>
            </a:r>
            <a:r>
              <a:rPr lang="en-GB" dirty="0" smtClean="0"/>
              <a:t>articipants by frequency</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3" name="TextBox 2"/>
          <p:cNvSpPr txBox="1"/>
          <p:nvPr/>
        </p:nvSpPr>
        <p:spPr>
          <a:xfrm>
            <a:off x="4355976" y="3755504"/>
            <a:ext cx="4536504" cy="2262158"/>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proportion of people participating in ‘any boating  activity’ more than 6 times has fallen, however, the proportion of people who have participated in ‘any boating activity’ less frequently has increased</a:t>
            </a:r>
          </a:p>
          <a:p>
            <a:pPr marL="742950" lvl="1" indent="-285750">
              <a:buFont typeface="Arial Narrow" panose="020B0606020202030204" pitchFamily="34" charset="0"/>
              <a:buChar char="–"/>
            </a:pPr>
            <a:r>
              <a:rPr lang="en-GB" sz="1400" dirty="0" smtClean="0">
                <a:solidFill>
                  <a:srgbClr val="000066"/>
                </a:solidFill>
                <a:latin typeface="Arial Narrow" panose="020B0606020202030204" pitchFamily="34" charset="0"/>
              </a:rPr>
              <a:t>Increase of 7%  points in those participating 2-5 times</a:t>
            </a:r>
          </a:p>
          <a:p>
            <a:pPr marL="742950" lvl="1" indent="-285750">
              <a:buFont typeface="Arial Narrow" panose="020B0606020202030204" pitchFamily="34" charset="0"/>
              <a:buChar char="–"/>
            </a:pPr>
            <a:r>
              <a:rPr lang="en-GB" sz="1400" dirty="0" smtClean="0">
                <a:solidFill>
                  <a:srgbClr val="000066"/>
                </a:solidFill>
                <a:latin typeface="Arial Narrow" panose="020B0606020202030204" pitchFamily="34" charset="0"/>
              </a:rPr>
              <a:t>Proportion has stayed constant for participants taking part once, although volume has increased greatly on 2012 figures</a:t>
            </a:r>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77" y="3526556"/>
            <a:ext cx="42926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939" y="692696"/>
            <a:ext cx="8328025"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65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Trends in frequent boating participation</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3" name="TextBox 2"/>
          <p:cNvSpPr txBox="1"/>
          <p:nvPr/>
        </p:nvSpPr>
        <p:spPr>
          <a:xfrm>
            <a:off x="179512" y="620688"/>
            <a:ext cx="8784976" cy="2031325"/>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graphs show the volume trends of those people who participate between 6-12 times per year (‘</a:t>
            </a:r>
            <a:r>
              <a:rPr lang="en-GB" sz="1700" dirty="0" err="1" smtClean="0">
                <a:solidFill>
                  <a:srgbClr val="000066"/>
                </a:solidFill>
                <a:latin typeface="Arial Narrow" panose="020B0606020202030204" pitchFamily="34" charset="0"/>
              </a:rPr>
              <a:t>occasionals</a:t>
            </a:r>
            <a:r>
              <a:rPr lang="en-GB" sz="1700" dirty="0" smtClean="0">
                <a:solidFill>
                  <a:srgbClr val="000066"/>
                </a:solidFill>
                <a:latin typeface="Arial Narrow" panose="020B0606020202030204" pitchFamily="34" charset="0"/>
              </a:rPr>
              <a:t>’) and those who participate over 13 times (‘enthusiasts’)</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majority have fallen or stayed at a similar level </a:t>
            </a:r>
            <a:r>
              <a:rPr lang="en-GB" sz="1700" dirty="0">
                <a:solidFill>
                  <a:srgbClr val="000066"/>
                </a:solidFill>
                <a:latin typeface="Arial Narrow" panose="020B0606020202030204" pitchFamily="34" charset="0"/>
              </a:rPr>
              <a:t>from 2012 </a:t>
            </a:r>
            <a:r>
              <a:rPr lang="en-GB" sz="1700" dirty="0" smtClean="0">
                <a:solidFill>
                  <a:srgbClr val="000066"/>
                </a:solidFill>
                <a:latin typeface="Arial Narrow" panose="020B0606020202030204" pitchFamily="34" charset="0"/>
              </a:rPr>
              <a:t>figures. The exception is in manual </a:t>
            </a:r>
            <a:r>
              <a:rPr lang="en-GB" sz="1700" dirty="0" err="1" smtClean="0">
                <a:solidFill>
                  <a:srgbClr val="000066"/>
                </a:solidFill>
                <a:latin typeface="Arial Narrow" panose="020B0606020202030204" pitchFamily="34" charset="0"/>
              </a:rPr>
              <a:t>watersports</a:t>
            </a:r>
            <a:r>
              <a:rPr lang="en-GB" sz="1700" dirty="0" smtClean="0">
                <a:solidFill>
                  <a:srgbClr val="000066"/>
                </a:solidFill>
                <a:latin typeface="Arial Narrow" panose="020B0606020202030204" pitchFamily="34" charset="0"/>
              </a:rPr>
              <a:t> where the number of those participating 6-12 times has increased</a:t>
            </a:r>
            <a:endParaRPr lang="en-GB" sz="1700" dirty="0" smtClean="0">
              <a:solidFill>
                <a:srgbClr val="FF0000"/>
              </a:solidFill>
              <a:latin typeface="Arial Narrow" panose="020B0606020202030204" pitchFamily="34" charset="0"/>
            </a:endParaRP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Enthusiasts in ‘any boating activity’ are at their lowest level in the study period, this could be due to the increased number of </a:t>
            </a:r>
            <a:r>
              <a:rPr lang="en-GB" sz="1700" dirty="0" err="1" smtClean="0">
                <a:solidFill>
                  <a:srgbClr val="000066"/>
                </a:solidFill>
                <a:latin typeface="Arial Narrow" panose="020B0606020202030204" pitchFamily="34" charset="0"/>
              </a:rPr>
              <a:t>trialists</a:t>
            </a:r>
            <a:r>
              <a:rPr lang="en-GB" sz="1700" dirty="0" smtClean="0">
                <a:solidFill>
                  <a:srgbClr val="000066"/>
                </a:solidFill>
                <a:latin typeface="Arial Narrow" panose="020B0606020202030204" pitchFamily="34" charset="0"/>
              </a:rPr>
              <a:t> and casual boating participants this year </a:t>
            </a:r>
            <a:endParaRPr lang="en-GB" sz="1700" dirty="0">
              <a:solidFill>
                <a:srgbClr val="FF0000"/>
              </a:solidFill>
              <a:latin typeface="Arial Narrow" panose="020B0606020202030204"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4" y="2622731"/>
            <a:ext cx="7551753" cy="355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26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Trends in </a:t>
            </a:r>
            <a:r>
              <a:rPr lang="en-GB" dirty="0" smtClean="0"/>
              <a:t>casual boating participation</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5" name="TextBox 4"/>
          <p:cNvSpPr txBox="1"/>
          <p:nvPr/>
        </p:nvSpPr>
        <p:spPr>
          <a:xfrm>
            <a:off x="169096" y="764704"/>
            <a:ext cx="8784976" cy="2031325"/>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graphs show the volume trends of those people who participate between 2-5 times per year and those who participate once</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These ‘casual’ participants have increased across all the boating activities from 2012</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73% of those in the ‘2-5 times’ category for ‘any </a:t>
            </a:r>
            <a:r>
              <a:rPr lang="en-GB" sz="1700" dirty="0">
                <a:solidFill>
                  <a:srgbClr val="000066"/>
                </a:solidFill>
                <a:latin typeface="Arial Narrow" panose="020B0606020202030204" pitchFamily="34" charset="0"/>
              </a:rPr>
              <a:t>b</a:t>
            </a:r>
            <a:r>
              <a:rPr lang="en-GB" sz="1700" dirty="0" smtClean="0">
                <a:solidFill>
                  <a:srgbClr val="000066"/>
                </a:solidFill>
                <a:latin typeface="Arial Narrow" panose="020B0606020202030204" pitchFamily="34" charset="0"/>
              </a:rPr>
              <a:t>oating activity’ have participated in any individual boating activity 2 times or less</a:t>
            </a:r>
            <a:endParaRPr lang="en-GB" sz="1700" dirty="0" smtClean="0">
              <a:solidFill>
                <a:srgbClr val="002060"/>
              </a:solidFill>
              <a:latin typeface="Arial Narrow" panose="020B0606020202030204" pitchFamily="34" charset="0"/>
            </a:endParaRP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7977063" cy="376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54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27984" y="753033"/>
            <a:ext cx="4392488" cy="540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Distribution of any boating activity</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6" name="TextBox 5"/>
          <p:cNvSpPr txBox="1"/>
          <p:nvPr/>
        </p:nvSpPr>
        <p:spPr>
          <a:xfrm>
            <a:off x="6624736" y="5762858"/>
            <a:ext cx="2195736" cy="400110"/>
          </a:xfrm>
          <a:prstGeom prst="rect">
            <a:avLst/>
          </a:prstGeom>
          <a:solidFill>
            <a:schemeClr val="bg1"/>
          </a:solidFill>
        </p:spPr>
        <p:txBody>
          <a:bodyPr wrap="square" rtlCol="0">
            <a:spAutoFit/>
          </a:bodyPr>
          <a:lstStyle/>
          <a:p>
            <a:r>
              <a:rPr lang="en-GB" sz="10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Map showing % participation of any boating activity in the UK</a:t>
            </a:r>
            <a:endParaRPr lang="en-GB" sz="10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7341" y="753033"/>
            <a:ext cx="4104456" cy="5555367"/>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There have been roughly 16.6 million boating events taking place in the UK in 2013, the map shows their distribution</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a:solidFill>
                  <a:srgbClr val="000066"/>
                </a:solidFill>
                <a:latin typeface="Arial Narrow" panose="020B0606020202030204" pitchFamily="34" charset="0"/>
              </a:rPr>
              <a:t>The spread of activities is </a:t>
            </a:r>
            <a:r>
              <a:rPr lang="en-GB" sz="1700" dirty="0" smtClean="0">
                <a:solidFill>
                  <a:srgbClr val="000066"/>
                </a:solidFill>
                <a:latin typeface="Arial Narrow" panose="020B0606020202030204" pitchFamily="34" charset="0"/>
              </a:rPr>
              <a:t>distributed </a:t>
            </a:r>
            <a:r>
              <a:rPr lang="en-GB" sz="1700" dirty="0">
                <a:solidFill>
                  <a:srgbClr val="000066"/>
                </a:solidFill>
                <a:latin typeface="Arial Narrow" panose="020B0606020202030204" pitchFamily="34" charset="0"/>
              </a:rPr>
              <a:t>throughout the UK</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majority of activities take place in the south of England,  especially along the coast</a:t>
            </a:r>
          </a:p>
          <a:p>
            <a:pPr marL="742950" lvl="1" indent="-285750">
              <a:buFont typeface="Arial" panose="020B0604020202020204" pitchFamily="34" charset="0"/>
              <a:buChar char="•"/>
            </a:pPr>
            <a:r>
              <a:rPr lang="en-GB" sz="1700" dirty="0" smtClean="0">
                <a:solidFill>
                  <a:srgbClr val="000066"/>
                </a:solidFill>
                <a:latin typeface="Arial Narrow" panose="020B0606020202030204" pitchFamily="34" charset="0"/>
              </a:rPr>
              <a:t>This is especially true for sailing sports around the Solent area</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Other areas where participation is most frequent are East, the North West as well as areas around Wales</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When viewed by an individual activity the participation areas tend to be a lot more grouped into an area of the country (e.g. 86% of stand up surfing events take place in the South West)</a:t>
            </a:r>
          </a:p>
          <a:p>
            <a:pPr marL="285750" indent="-285750">
              <a:buFont typeface="Arial" panose="020B0604020202020204" pitchFamily="34" charset="0"/>
              <a:buChar char="•"/>
            </a:pPr>
            <a:endParaRPr lang="en-GB" dirty="0" smtClean="0">
              <a:solidFill>
                <a:srgbClr val="000066"/>
              </a:solidFill>
              <a:latin typeface="Arial Narrow" panose="020B0606020202030204" pitchFamily="34" charset="0"/>
            </a:endParaRPr>
          </a:p>
        </p:txBody>
      </p:sp>
    </p:spTree>
    <p:extLst>
      <p:ext uri="{BB962C8B-B14F-4D97-AF65-F5344CB8AC3E}">
        <p14:creationId xmlns:p14="http://schemas.microsoft.com/office/powerpoint/2010/main" val="354243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by region of residence</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13077512"/>
              </p:ext>
            </p:extLst>
          </p:nvPr>
        </p:nvGraphicFramePr>
        <p:xfrm>
          <a:off x="107504" y="6640512"/>
          <a:ext cx="3581400" cy="161925"/>
        </p:xfrm>
        <a:graphic>
          <a:graphicData uri="http://schemas.openxmlformats.org/drawingml/2006/table">
            <a:tbl>
              <a:tblPr/>
              <a:tblGrid>
                <a:gridCol w="3581400"/>
              </a:tblGrid>
              <a:tr h="161925">
                <a:tc>
                  <a:txBody>
                    <a:bodyPr/>
                    <a:lstStyle/>
                    <a:p>
                      <a:pPr algn="l" fontAlgn="b"/>
                      <a:r>
                        <a:rPr lang="en-GB" sz="1000" b="0" i="1" u="none" strike="noStrike" dirty="0">
                          <a:solidFill>
                            <a:srgbClr val="0000FF"/>
                          </a:solidFill>
                          <a:effectLst/>
                          <a:latin typeface="Tahoma"/>
                        </a:rPr>
                        <a:t>*Blue figures</a:t>
                      </a:r>
                      <a:r>
                        <a:rPr lang="en-GB" sz="1000" b="0" i="1" u="none" strike="noStrike" dirty="0">
                          <a:solidFill>
                            <a:srgbClr val="000000"/>
                          </a:solidFill>
                          <a:effectLst/>
                          <a:latin typeface="Tahoma"/>
                        </a:rPr>
                        <a:t> </a:t>
                      </a:r>
                      <a:r>
                        <a:rPr lang="en-GB" sz="1000" b="0" i="1" u="none" strike="noStrike" dirty="0">
                          <a:solidFill>
                            <a:srgbClr val="000066"/>
                          </a:solidFill>
                          <a:effectLst/>
                          <a:latin typeface="Tahoma"/>
                        </a:rPr>
                        <a:t>indicate the maximum row value</a:t>
                      </a:r>
                    </a:p>
                  </a:txBody>
                  <a:tcPr marL="0" marR="0" marT="0" marB="0" anchor="b">
                    <a:lnL>
                      <a:noFill/>
                    </a:lnL>
                    <a:lnR>
                      <a:noFill/>
                    </a:lnR>
                    <a:lnT>
                      <a:noFill/>
                    </a:lnT>
                    <a:lnB>
                      <a:noFill/>
                    </a:lnB>
                    <a:noFill/>
                  </a:tcPr>
                </a:tc>
              </a:tr>
            </a:tbl>
          </a:graphicData>
        </a:graphic>
      </p:graphicFrame>
      <p:sp>
        <p:nvSpPr>
          <p:cNvPr id="3" name="TextBox 2"/>
          <p:cNvSpPr txBox="1"/>
          <p:nvPr/>
        </p:nvSpPr>
        <p:spPr>
          <a:xfrm>
            <a:off x="107504" y="2420888"/>
            <a:ext cx="2952328" cy="4124206"/>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Participation rates remain high for residents of Northern Ireland and residents of the South of England</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Residents in Scotland have the lowest participation rate in ‘any activity’ but this has risen from 2012</a:t>
            </a: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biggest change has been among residents in the London/South East region where participation in ‘any activity’ is up 11.4% points on 2012 numbers</a:t>
            </a:r>
            <a:endParaRPr lang="en-GB" sz="1700" dirty="0">
              <a:solidFill>
                <a:srgbClr val="000066"/>
              </a:solidFill>
              <a:latin typeface="Arial Narrow" panose="020B0606020202030204"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60" y="692696"/>
            <a:ext cx="855345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71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2" y="2492896"/>
            <a:ext cx="4196857" cy="264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632" y="539848"/>
            <a:ext cx="4192280" cy="264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Seasonal participation - overview</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3" name="TextBox 2"/>
          <p:cNvSpPr txBox="1"/>
          <p:nvPr/>
        </p:nvSpPr>
        <p:spPr>
          <a:xfrm>
            <a:off x="3491880" y="908720"/>
            <a:ext cx="5400600" cy="5432256"/>
          </a:xfrm>
          <a:prstGeom prst="rect">
            <a:avLst/>
          </a:prstGeom>
          <a:noFill/>
        </p:spPr>
        <p:txBody>
          <a:bodyPr wrap="square" rtlCol="0">
            <a:spAutoFit/>
          </a:bodyPr>
          <a:lstStyle/>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majority of participation in ‘any activity’ takes place in the summer months (66.6%) – 57.3% in 2012</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As previously shown, 2013 had a significantly better summer than average and with 67% of events taking place in this season it likely caused an increase in the participation rate</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Boating activities are more spread out but the majority (55%) still take place in the summer</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There are a few exceptions to this:</a:t>
            </a:r>
          </a:p>
          <a:p>
            <a:pPr marL="742950" lvl="1" indent="-285750">
              <a:buFont typeface="Arial" panose="020B0604020202020204" pitchFamily="34" charset="0"/>
              <a:buChar char="•"/>
            </a:pPr>
            <a:r>
              <a:rPr lang="en-GB" sz="1700" dirty="0" smtClean="0">
                <a:solidFill>
                  <a:srgbClr val="000066"/>
                </a:solidFill>
                <a:latin typeface="Arial Narrow" panose="020B0606020202030204" pitchFamily="34" charset="0"/>
              </a:rPr>
              <a:t>Rowing/</a:t>
            </a:r>
            <a:r>
              <a:rPr lang="en-GB" sz="1700" dirty="0" err="1">
                <a:solidFill>
                  <a:srgbClr val="000066"/>
                </a:solidFill>
                <a:latin typeface="Arial Narrow" panose="020B0606020202030204" pitchFamily="34" charset="0"/>
              </a:rPr>
              <a:t>S</a:t>
            </a:r>
            <a:r>
              <a:rPr lang="en-GB" sz="1700" dirty="0" err="1" smtClean="0">
                <a:solidFill>
                  <a:srgbClr val="000066"/>
                </a:solidFill>
                <a:latin typeface="Arial Narrow" panose="020B0606020202030204" pitchFamily="34" charset="0"/>
              </a:rPr>
              <a:t>kulling</a:t>
            </a:r>
            <a:r>
              <a:rPr lang="en-GB" sz="1700" dirty="0" smtClean="0">
                <a:solidFill>
                  <a:srgbClr val="000066"/>
                </a:solidFill>
                <a:latin typeface="Arial Narrow" panose="020B0606020202030204" pitchFamily="34" charset="0"/>
              </a:rPr>
              <a:t> has a higher proportion in spring than summer</a:t>
            </a:r>
          </a:p>
          <a:p>
            <a:pPr marL="742950" lvl="1" indent="-285750">
              <a:buFont typeface="Arial" panose="020B0604020202020204" pitchFamily="34" charset="0"/>
              <a:buChar char="•"/>
            </a:pPr>
            <a:r>
              <a:rPr lang="en-GB" sz="1700" dirty="0" smtClean="0">
                <a:solidFill>
                  <a:srgbClr val="000066"/>
                </a:solidFill>
                <a:latin typeface="Arial Narrow" panose="020B0606020202030204" pitchFamily="34" charset="0"/>
              </a:rPr>
              <a:t>Power boating has a more even distribution with 22% taking place in winter</a:t>
            </a:r>
          </a:p>
          <a:p>
            <a:pPr marL="285750" indent="-285750">
              <a:buFont typeface="Arial" panose="020B0604020202020204" pitchFamily="34" charset="0"/>
              <a:buChar char="•"/>
            </a:pPr>
            <a:endParaRPr lang="en-GB"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dirty="0">
                <a:solidFill>
                  <a:srgbClr val="000066"/>
                </a:solidFill>
                <a:latin typeface="Arial Narrow" panose="020B0606020202030204" pitchFamily="34" charset="0"/>
              </a:rPr>
              <a:t>The following table shows how activities are distributed by participation each season</a:t>
            </a:r>
          </a:p>
          <a:p>
            <a:pPr marL="285750" indent="-285750">
              <a:buFont typeface="Arial" panose="020B0604020202020204" pitchFamily="34" charset="0"/>
              <a:buChar char="•"/>
            </a:pPr>
            <a:endParaRPr lang="en-GB" dirty="0" smtClean="0">
              <a:solidFill>
                <a:srgbClr val="000066"/>
              </a:solidFill>
              <a:latin typeface="Arial Narrow" panose="020B0606020202030204" pitchFamily="34" charset="0"/>
            </a:endParaRPr>
          </a:p>
          <a:p>
            <a:pPr marL="285750" indent="-285750">
              <a:buFont typeface="Arial" panose="020B0604020202020204" pitchFamily="34" charset="0"/>
              <a:buChar char="•"/>
            </a:pPr>
            <a:endParaRPr lang="en-GB" dirty="0">
              <a:solidFill>
                <a:srgbClr val="000066"/>
              </a:solidFill>
              <a:latin typeface="Arial Narrow" panose="020B0606020202030204" pitchFamily="34" charset="0"/>
            </a:endParaRPr>
          </a:p>
        </p:txBody>
      </p:sp>
      <p:sp>
        <p:nvSpPr>
          <p:cNvPr id="5" name="TextBox 4"/>
          <p:cNvSpPr txBox="1"/>
          <p:nvPr/>
        </p:nvSpPr>
        <p:spPr>
          <a:xfrm>
            <a:off x="107504" y="1096190"/>
            <a:ext cx="2592288" cy="276999"/>
          </a:xfrm>
          <a:prstGeom prst="rect">
            <a:avLst/>
          </a:prstGeom>
          <a:noFill/>
        </p:spPr>
        <p:txBody>
          <a:bodyPr wrap="square" rtlCol="0">
            <a:spAutoFit/>
          </a:bodyPr>
          <a:lstStyle/>
          <a:p>
            <a:r>
              <a:rPr lang="en-GB" sz="1200" i="1"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All activities</a:t>
            </a:r>
            <a:endParaRPr lang="en-GB" sz="1200" i="1"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sp>
        <p:nvSpPr>
          <p:cNvPr id="9" name="TextBox 8"/>
          <p:cNvSpPr txBox="1"/>
          <p:nvPr/>
        </p:nvSpPr>
        <p:spPr>
          <a:xfrm>
            <a:off x="10708" y="3068959"/>
            <a:ext cx="2592288" cy="276999"/>
          </a:xfrm>
          <a:prstGeom prst="rect">
            <a:avLst/>
          </a:prstGeom>
          <a:noFill/>
        </p:spPr>
        <p:txBody>
          <a:bodyPr wrap="square" rtlCol="0">
            <a:spAutoFit/>
          </a:bodyPr>
          <a:lstStyle/>
          <a:p>
            <a:r>
              <a:rPr lang="en-GB" sz="1200" i="1"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Boating activities</a:t>
            </a:r>
            <a:endParaRPr lang="en-GB" sz="1200" i="1"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53882920"/>
              </p:ext>
            </p:extLst>
          </p:nvPr>
        </p:nvGraphicFramePr>
        <p:xfrm>
          <a:off x="971600" y="5100434"/>
          <a:ext cx="2448272" cy="1219200"/>
        </p:xfrm>
        <a:graphic>
          <a:graphicData uri="http://schemas.openxmlformats.org/drawingml/2006/table">
            <a:tbl>
              <a:tblPr firstRow="1" bandRow="1">
                <a:tableStyleId>{2D5ABB26-0587-4C30-8999-92F81FD0307C}</a:tableStyleId>
              </a:tblPr>
              <a:tblGrid>
                <a:gridCol w="864095"/>
                <a:gridCol w="1584177"/>
              </a:tblGrid>
              <a:tr h="232288">
                <a:tc>
                  <a:txBody>
                    <a:bodyPr/>
                    <a:lstStyle/>
                    <a:p>
                      <a:r>
                        <a:rPr lang="en-GB" sz="1400" b="1" dirty="0" smtClean="0">
                          <a:solidFill>
                            <a:schemeClr val="bg1"/>
                          </a:solidFill>
                          <a:latin typeface="Arial Narrow" panose="020B0606020202030204" pitchFamily="34" charset="0"/>
                          <a:ea typeface="Tahoma" panose="020B0604030504040204" pitchFamily="34" charset="0"/>
                          <a:cs typeface="Tahoma" panose="020B0604030504040204" pitchFamily="34" charset="0"/>
                        </a:rPr>
                        <a:t>Spring</a:t>
                      </a:r>
                      <a:endParaRPr lang="en-GB" sz="1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r>
                        <a:rPr lang="en-GB" sz="14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March – May</a:t>
                      </a:r>
                      <a:endParaRPr lang="en-GB" sz="14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32288">
                <a:tc>
                  <a:txBody>
                    <a:bodyPr/>
                    <a:lstStyle/>
                    <a:p>
                      <a:r>
                        <a:rPr lang="en-GB" sz="1400" b="1" dirty="0" smtClean="0">
                          <a:solidFill>
                            <a:schemeClr val="bg1"/>
                          </a:solidFill>
                          <a:latin typeface="Arial Narrow" panose="020B0606020202030204" pitchFamily="34" charset="0"/>
                          <a:ea typeface="Tahoma" panose="020B0604030504040204" pitchFamily="34" charset="0"/>
                          <a:cs typeface="Tahoma" panose="020B0604030504040204" pitchFamily="34" charset="0"/>
                        </a:rPr>
                        <a:t>Summer</a:t>
                      </a:r>
                      <a:endParaRPr lang="en-GB" sz="1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June – August</a:t>
                      </a:r>
                      <a:endParaRPr lang="en-GB" sz="14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288">
                <a:tc>
                  <a:txBody>
                    <a:bodyPr/>
                    <a:lstStyle/>
                    <a:p>
                      <a:r>
                        <a:rPr lang="en-GB" sz="1400" b="1" dirty="0" smtClean="0">
                          <a:solidFill>
                            <a:schemeClr val="bg1"/>
                          </a:solidFill>
                          <a:latin typeface="Arial Narrow" panose="020B0606020202030204" pitchFamily="34" charset="0"/>
                          <a:ea typeface="Tahoma" panose="020B0604030504040204" pitchFamily="34" charset="0"/>
                          <a:cs typeface="Tahoma" panose="020B0604030504040204" pitchFamily="34" charset="0"/>
                        </a:rPr>
                        <a:t>Autumn</a:t>
                      </a:r>
                      <a:endParaRPr lang="en-GB" sz="1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GB" sz="14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September – October</a:t>
                      </a:r>
                      <a:endParaRPr lang="en-GB" sz="14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288">
                <a:tc>
                  <a:txBody>
                    <a:bodyPr/>
                    <a:lstStyle/>
                    <a:p>
                      <a:r>
                        <a:rPr lang="en-GB" sz="1400" b="1" dirty="0" smtClean="0">
                          <a:solidFill>
                            <a:schemeClr val="bg1"/>
                          </a:solidFill>
                          <a:latin typeface="Arial Narrow" panose="020B0606020202030204" pitchFamily="34" charset="0"/>
                          <a:ea typeface="Tahoma" panose="020B0604030504040204" pitchFamily="34" charset="0"/>
                          <a:cs typeface="Tahoma" panose="020B0604030504040204" pitchFamily="34" charset="0"/>
                        </a:rPr>
                        <a:t>Winter</a:t>
                      </a:r>
                      <a:endParaRPr lang="en-GB" sz="1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r>
                        <a:rPr lang="en-GB" sz="14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December - February</a:t>
                      </a:r>
                      <a:endParaRPr lang="en-GB" sz="14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34570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8" name="Title 1"/>
          <p:cNvSpPr>
            <a:spLocks noGrp="1"/>
          </p:cNvSpPr>
          <p:nvPr>
            <p:ph type="title"/>
          </p:nvPr>
        </p:nvSpPr>
        <p:spPr>
          <a:xfrm>
            <a:off x="107504" y="0"/>
            <a:ext cx="6984776" cy="792564"/>
          </a:xfrm>
        </p:spPr>
        <p:txBody>
          <a:bodyPr/>
          <a:lstStyle/>
          <a:p>
            <a:r>
              <a:rPr lang="en-GB" dirty="0" smtClean="0"/>
              <a:t>Seasonal participation - detailed</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03" y="694184"/>
            <a:ext cx="94678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18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16859776"/>
              </p:ext>
            </p:extLst>
          </p:nvPr>
        </p:nvGraphicFramePr>
        <p:xfrm>
          <a:off x="1460872" y="4349613"/>
          <a:ext cx="3485951" cy="2191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686216457"/>
              </p:ext>
            </p:extLst>
          </p:nvPr>
        </p:nvGraphicFramePr>
        <p:xfrm>
          <a:off x="1568884" y="455766"/>
          <a:ext cx="3485951" cy="2191221"/>
        </p:xfrm>
        <a:graphic>
          <a:graphicData uri="http://schemas.openxmlformats.org/drawingml/2006/chart">
            <c:chart xmlns:c="http://schemas.openxmlformats.org/drawingml/2006/chart" xmlns:r="http://schemas.openxmlformats.org/officeDocument/2006/relationships" r:id="rId4"/>
          </a:graphicData>
        </a:graphic>
      </p:graphicFrame>
      <p:pic>
        <p:nvPicPr>
          <p:cNvPr id="3174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72616" y="2858362"/>
            <a:ext cx="4005300"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72616" y="771842"/>
            <a:ext cx="4005300" cy="32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Participation </a:t>
            </a:r>
            <a:r>
              <a:rPr lang="en-GB" dirty="0" smtClean="0"/>
              <a:t>distribution </a:t>
            </a:r>
            <a:r>
              <a:rPr lang="en-GB" dirty="0"/>
              <a:t>- </a:t>
            </a:r>
            <a:r>
              <a:rPr lang="en-GB" dirty="0" smtClean="0"/>
              <a:t>overview</a:t>
            </a:r>
            <a:endParaRPr lang="en-GB" dirty="0"/>
          </a:p>
        </p:txBody>
      </p:sp>
      <p:sp>
        <p:nvSpPr>
          <p:cNvPr id="3" name="Content Placeholder 2"/>
          <p:cNvSpPr>
            <a:spLocks noGrp="1"/>
          </p:cNvSpPr>
          <p:nvPr>
            <p:ph idx="1"/>
          </p:nvPr>
        </p:nvSpPr>
        <p:spPr>
          <a:xfrm>
            <a:off x="4283968" y="807512"/>
            <a:ext cx="4752528" cy="5424177"/>
          </a:xfrm>
        </p:spPr>
        <p:txBody>
          <a:bodyPr>
            <a:noAutofit/>
          </a:bodyPr>
          <a:lstStyle/>
          <a:p>
            <a:r>
              <a:rPr lang="en-GB" sz="1700" dirty="0" smtClean="0"/>
              <a:t>For ‘any activity’ the proportion </a:t>
            </a:r>
            <a:r>
              <a:rPr lang="en-GB" sz="1700" dirty="0"/>
              <a:t>of events taken part </a:t>
            </a:r>
            <a:r>
              <a:rPr lang="en-GB" sz="1700" dirty="0" smtClean="0"/>
              <a:t>in at the coast was 65%, down 2% points on 2012</a:t>
            </a:r>
          </a:p>
          <a:p>
            <a:endParaRPr lang="en-GB" sz="1200" dirty="0"/>
          </a:p>
          <a:p>
            <a:r>
              <a:rPr lang="en-GB" sz="1700" dirty="0" smtClean="0"/>
              <a:t>For ‘any boating activity’ the slight majority are taking place inland but this distribution has evened out compared to 2012 where the split was 62% inland and 38% coastal (2012 was the first year the proportions were so different)</a:t>
            </a:r>
          </a:p>
          <a:p>
            <a:endParaRPr lang="en-GB" sz="1200" dirty="0"/>
          </a:p>
          <a:p>
            <a:r>
              <a:rPr lang="en-GB" sz="1700" dirty="0" smtClean="0"/>
              <a:t>The highest proportion of coastal activities (greater than 85%:15% split) are cliff climbing, leisure sub aqua diving from a boat, windsurfing and yacht racing </a:t>
            </a:r>
          </a:p>
          <a:p>
            <a:endParaRPr lang="en-GB" sz="1200" dirty="0"/>
          </a:p>
          <a:p>
            <a:r>
              <a:rPr lang="en-GB" sz="1700" dirty="0" smtClean="0"/>
              <a:t>Those activities done mainly inland (greater than 65%:35%: split) are angling from the shore, diving from the shore,  rowing and canoeing </a:t>
            </a:r>
          </a:p>
          <a:p>
            <a:pPr marL="0" indent="0">
              <a:buNone/>
            </a:pPr>
            <a:endParaRPr lang="en-GB" sz="1200" dirty="0"/>
          </a:p>
          <a:p>
            <a:r>
              <a:rPr lang="en-GB" sz="1700" dirty="0" smtClean="0"/>
              <a:t>The biggest change at the coast from 2012 was by small sail boat racing whose proportion increased 27% points. </a:t>
            </a:r>
          </a:p>
          <a:p>
            <a:endParaRPr lang="en-GB" sz="1800" dirty="0"/>
          </a:p>
        </p:txBody>
      </p:sp>
      <p:sp>
        <p:nvSpPr>
          <p:cNvPr id="4" name="Footer Placeholder 3"/>
          <p:cNvSpPr>
            <a:spLocks noGrp="1"/>
          </p:cNvSpPr>
          <p:nvPr>
            <p:ph type="ftr" sz="quarter" idx="11"/>
          </p:nvPr>
        </p:nvSpPr>
        <p:spPr/>
        <p:txBody>
          <a:bodyPr/>
          <a:lstStyle/>
          <a:p>
            <a:r>
              <a:rPr lang="en-GB" dirty="0" smtClean="0"/>
              <a:t>©</a:t>
            </a:r>
            <a:r>
              <a:rPr lang="en-GB" b="1" dirty="0" smtClean="0"/>
              <a:t> </a:t>
            </a:r>
            <a:r>
              <a:rPr lang="en-GB" dirty="0" smtClean="0"/>
              <a:t>2013 </a:t>
            </a:r>
            <a:r>
              <a:rPr lang="en-GB" dirty="0" err="1" smtClean="0"/>
              <a:t>Arkenford</a:t>
            </a:r>
            <a:r>
              <a:rPr lang="en-GB" dirty="0" smtClean="0"/>
              <a:t> Ltd</a:t>
            </a:r>
            <a:endParaRPr lang="en-GB" dirty="0"/>
          </a:p>
        </p:txBody>
      </p:sp>
      <p:sp>
        <p:nvSpPr>
          <p:cNvPr id="9" name="TextBox 8"/>
          <p:cNvSpPr txBox="1"/>
          <p:nvPr/>
        </p:nvSpPr>
        <p:spPr>
          <a:xfrm>
            <a:off x="0" y="5690302"/>
            <a:ext cx="2592288" cy="276999"/>
          </a:xfrm>
          <a:prstGeom prst="rect">
            <a:avLst/>
          </a:prstGeom>
          <a:noFill/>
        </p:spPr>
        <p:txBody>
          <a:bodyPr wrap="square" rtlCol="0">
            <a:spAutoFit/>
          </a:bodyPr>
          <a:lstStyle/>
          <a:p>
            <a:r>
              <a:rPr lang="en-GB" sz="1200" i="1"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Boating activities</a:t>
            </a:r>
            <a:endParaRPr lang="en-GB" sz="1200" i="1"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8981" y="1052736"/>
            <a:ext cx="2592288" cy="276999"/>
          </a:xfrm>
          <a:prstGeom prst="rect">
            <a:avLst/>
          </a:prstGeom>
          <a:noFill/>
        </p:spPr>
        <p:txBody>
          <a:bodyPr wrap="square" rtlCol="0">
            <a:spAutoFit/>
          </a:bodyPr>
          <a:lstStyle/>
          <a:p>
            <a:r>
              <a:rPr lang="en-GB" sz="1200" i="1"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All activities</a:t>
            </a:r>
            <a:endParaRPr lang="en-GB" sz="1200" i="1"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308630" y="578876"/>
            <a:ext cx="504056" cy="246221"/>
          </a:xfrm>
          <a:prstGeom prst="rect">
            <a:avLst/>
          </a:prstGeom>
          <a:noFill/>
        </p:spPr>
        <p:txBody>
          <a:bodyPr wrap="square" rtlCol="0">
            <a:spAutoFit/>
          </a:bodyPr>
          <a:lstStyle/>
          <a:p>
            <a:r>
              <a:rPr lang="en-GB" sz="1000" dirty="0" smtClean="0">
                <a:latin typeface="Tahoma" panose="020B0604030504040204" pitchFamily="34" charset="0"/>
                <a:ea typeface="Tahoma" panose="020B0604030504040204" pitchFamily="34" charset="0"/>
                <a:cs typeface="Tahoma" panose="020B0604030504040204" pitchFamily="34" charset="0"/>
              </a:rPr>
              <a:t>2012</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203848" y="4434696"/>
            <a:ext cx="504056" cy="246221"/>
          </a:xfrm>
          <a:prstGeom prst="rect">
            <a:avLst/>
          </a:prstGeom>
          <a:noFill/>
        </p:spPr>
        <p:txBody>
          <a:bodyPr wrap="square" rtlCol="0">
            <a:spAutoFit/>
          </a:bodyPr>
          <a:lstStyle/>
          <a:p>
            <a:r>
              <a:rPr lang="en-GB" sz="1000" dirty="0" smtClean="0">
                <a:latin typeface="Tahoma" panose="020B0604030504040204" pitchFamily="34" charset="0"/>
                <a:ea typeface="Tahoma" panose="020B0604030504040204" pitchFamily="34" charset="0"/>
                <a:cs typeface="Tahoma" panose="020B0604030504040204" pitchFamily="34" charset="0"/>
              </a:rPr>
              <a:t>2012</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417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Introduction</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5" name="Content Placeholder 2"/>
          <p:cNvSpPr>
            <a:spLocks noGrp="1"/>
          </p:cNvSpPr>
          <p:nvPr>
            <p:ph idx="1"/>
          </p:nvPr>
        </p:nvSpPr>
        <p:spPr>
          <a:xfrm>
            <a:off x="107504" y="764704"/>
            <a:ext cx="9036496" cy="5544616"/>
          </a:xfrm>
          <a:noFill/>
          <a:ln>
            <a:noFill/>
          </a:ln>
        </p:spPr>
        <p:txBody>
          <a:bodyPr>
            <a:normAutofit lnSpcReduction="10000"/>
          </a:bodyPr>
          <a:lstStyle/>
          <a:p>
            <a:pPr marL="0" indent="0">
              <a:buNone/>
            </a:pPr>
            <a:r>
              <a:rPr lang="en-GB" sz="1700" dirty="0">
                <a:solidFill>
                  <a:srgbClr val="002060"/>
                </a:solidFill>
              </a:rPr>
              <a:t>The research has been continuously conducted by Arkenford since 2002 with BMF and RYA our original partners, MCA and RNLI joining in 2005 and BCU and MMO joining in more recent years. Over the years there have been several changes to the sample and boating and </a:t>
            </a:r>
            <a:r>
              <a:rPr lang="en-GB" sz="1700" dirty="0" err="1">
                <a:solidFill>
                  <a:srgbClr val="002060"/>
                </a:solidFill>
              </a:rPr>
              <a:t>watersport</a:t>
            </a:r>
            <a:r>
              <a:rPr lang="en-GB" sz="1700" dirty="0">
                <a:solidFill>
                  <a:srgbClr val="002060"/>
                </a:solidFill>
              </a:rPr>
              <a:t> activities surveyed, details of which are provided </a:t>
            </a:r>
            <a:r>
              <a:rPr lang="en-GB" sz="1700" dirty="0" smtClean="0">
                <a:solidFill>
                  <a:srgbClr val="002060"/>
                </a:solidFill>
              </a:rPr>
              <a:t>below</a:t>
            </a:r>
            <a:r>
              <a:rPr lang="en-GB" sz="1700" dirty="0">
                <a:solidFill>
                  <a:srgbClr val="002060"/>
                </a:solidFill>
              </a:rPr>
              <a:t>. </a:t>
            </a:r>
            <a:endParaRPr lang="en-GB" sz="1700" dirty="0" smtClean="0">
              <a:solidFill>
                <a:srgbClr val="002060"/>
              </a:solidFill>
            </a:endParaRPr>
          </a:p>
          <a:p>
            <a:pPr marL="0" indent="0">
              <a:buNone/>
            </a:pPr>
            <a:endParaRPr lang="en-GB" sz="600" dirty="0">
              <a:solidFill>
                <a:srgbClr val="002060"/>
              </a:solidFill>
            </a:endParaRPr>
          </a:p>
          <a:p>
            <a:pPr marL="0" indent="0">
              <a:buNone/>
            </a:pPr>
            <a:r>
              <a:rPr lang="en-GB" sz="2200" u="sng" dirty="0" smtClean="0">
                <a:solidFill>
                  <a:srgbClr val="002060"/>
                </a:solidFill>
              </a:rPr>
              <a:t>The Survey</a:t>
            </a:r>
          </a:p>
          <a:p>
            <a:pPr marL="0" indent="0">
              <a:buNone/>
            </a:pPr>
            <a:endParaRPr lang="en-GB" sz="600" dirty="0" smtClean="0">
              <a:solidFill>
                <a:srgbClr val="002060"/>
              </a:solidFill>
            </a:endParaRPr>
          </a:p>
          <a:p>
            <a:pPr marL="0" indent="0">
              <a:buNone/>
            </a:pPr>
            <a:r>
              <a:rPr lang="en-GB" sz="1700" dirty="0" smtClean="0">
                <a:solidFill>
                  <a:srgbClr val="002060"/>
                </a:solidFill>
              </a:rPr>
              <a:t>The 2013 </a:t>
            </a:r>
            <a:r>
              <a:rPr lang="en-GB" sz="1700" dirty="0">
                <a:solidFill>
                  <a:srgbClr val="002060"/>
                </a:solidFill>
              </a:rPr>
              <a:t>results enable us to give an insight into trends by activity over </a:t>
            </a:r>
            <a:r>
              <a:rPr lang="en-GB" sz="1700" dirty="0" smtClean="0"/>
              <a:t>a 12 year </a:t>
            </a:r>
            <a:r>
              <a:rPr lang="en-GB" sz="1700" dirty="0"/>
              <a:t>period for the 12 ‘Any boating activities’ and for trends for the additional 9 activities surveyed between 2004 and 2009 and again </a:t>
            </a:r>
            <a:r>
              <a:rPr lang="en-GB" sz="1700" dirty="0" smtClean="0"/>
              <a:t>in 2011, 2012 and 2013.</a:t>
            </a:r>
            <a:endParaRPr lang="en-GB" sz="1700" dirty="0"/>
          </a:p>
          <a:p>
            <a:pPr marL="0" indent="0">
              <a:buNone/>
            </a:pPr>
            <a:endParaRPr lang="en-GB" sz="600" dirty="0" smtClean="0"/>
          </a:p>
          <a:p>
            <a:pPr marL="0" indent="0">
              <a:buNone/>
            </a:pPr>
            <a:r>
              <a:rPr lang="en-GB" sz="1700" dirty="0" smtClean="0"/>
              <a:t>The </a:t>
            </a:r>
            <a:r>
              <a:rPr lang="en-GB" sz="1700" dirty="0"/>
              <a:t>data on which the 2005 - </a:t>
            </a:r>
            <a:r>
              <a:rPr lang="en-GB" sz="1700" dirty="0" smtClean="0"/>
              <a:t>2013 </a:t>
            </a:r>
            <a:r>
              <a:rPr lang="en-GB" sz="1700" dirty="0"/>
              <a:t>analyses have been </a:t>
            </a:r>
            <a:r>
              <a:rPr lang="en-GB" sz="1700" dirty="0" smtClean="0"/>
              <a:t>based/ </a:t>
            </a:r>
            <a:r>
              <a:rPr lang="en-GB" sz="1700" dirty="0"/>
              <a:t>come from </a:t>
            </a:r>
            <a:r>
              <a:rPr lang="en-GB" sz="1700" dirty="0" smtClean="0"/>
              <a:t>a nationally representative sample </a:t>
            </a:r>
            <a:r>
              <a:rPr lang="en-GB" sz="1700" dirty="0"/>
              <a:t>of around 12,000 respondents across the United Kingdom (England, Scotland, Wales and Northern Ireland</a:t>
            </a:r>
            <a:r>
              <a:rPr lang="en-GB" sz="1700" dirty="0" smtClean="0"/>
              <a:t>) via omnibus.  </a:t>
            </a:r>
            <a:r>
              <a:rPr lang="en-GB" sz="1700" dirty="0"/>
              <a:t>The surveys prior to 2005 had a sample of 6,000 and only covered Great Britain (England, Scotland and Wales), as there was no omnibus survey facility in place covering Northern Ireland. The weighted sample provides information representative of the UK population in terms of age, gender, socio-economic grouping and origin.</a:t>
            </a:r>
          </a:p>
          <a:p>
            <a:pPr marL="0" indent="0">
              <a:buNone/>
            </a:pPr>
            <a:endParaRPr lang="en-GB" sz="600" dirty="0" smtClean="0"/>
          </a:p>
          <a:p>
            <a:pPr marL="0" indent="0">
              <a:buNone/>
            </a:pPr>
            <a:r>
              <a:rPr lang="en-GB" sz="1700" dirty="0" smtClean="0"/>
              <a:t>In 2011, in addition to the omnibus survey a bespoke online survey was introduced to ask more detailed questions of a representative sample of watersports participants.  In 2013 the sample for this survey was 2,642.</a:t>
            </a:r>
          </a:p>
          <a:p>
            <a:pPr marL="0" indent="0">
              <a:buNone/>
            </a:pPr>
            <a:endParaRPr lang="en-GB" sz="600" dirty="0"/>
          </a:p>
          <a:p>
            <a:pPr marL="0" indent="0">
              <a:buNone/>
            </a:pPr>
            <a:r>
              <a:rPr lang="en-GB" sz="1700" dirty="0" smtClean="0"/>
              <a:t>This survey is only possible with the face to face omnibus as the results of the omnibus are used to correctly weight the profile of participants in each of the individual </a:t>
            </a:r>
            <a:r>
              <a:rPr lang="en-GB" sz="1700" dirty="0" err="1" smtClean="0"/>
              <a:t>watersport</a:t>
            </a:r>
            <a:r>
              <a:rPr lang="en-GB" sz="1700" dirty="0" smtClean="0"/>
              <a:t> activities.</a:t>
            </a:r>
          </a:p>
          <a:p>
            <a:pPr marL="0" indent="0">
              <a:buNone/>
            </a:pPr>
            <a:endParaRPr lang="en-GB" sz="700" dirty="0" smtClean="0"/>
          </a:p>
        </p:txBody>
      </p:sp>
    </p:spTree>
    <p:extLst>
      <p:ext uri="{BB962C8B-B14F-4D97-AF65-F5344CB8AC3E}">
        <p14:creationId xmlns:p14="http://schemas.microsoft.com/office/powerpoint/2010/main" val="172325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distribution - detailed</a:t>
            </a:r>
            <a:endParaRPr lang="en-GB" dirty="0"/>
          </a:p>
        </p:txBody>
      </p:sp>
      <p:sp>
        <p:nvSpPr>
          <p:cNvPr id="4" name="Footer Placeholder 3"/>
          <p:cNvSpPr>
            <a:spLocks noGrp="1"/>
          </p:cNvSpPr>
          <p:nvPr>
            <p:ph type="ftr" sz="quarter" idx="11"/>
          </p:nvPr>
        </p:nvSpPr>
        <p:spPr/>
        <p:txBody>
          <a:bodyPr/>
          <a:lstStyle/>
          <a:p>
            <a:r>
              <a:rPr lang="en-GB" dirty="0" smtClean="0"/>
              <a:t>©</a:t>
            </a:r>
            <a:r>
              <a:rPr lang="en-GB" b="1" dirty="0" smtClean="0"/>
              <a:t> </a:t>
            </a:r>
            <a:r>
              <a:rPr lang="en-GB" dirty="0" smtClean="0"/>
              <a:t>2013 </a:t>
            </a:r>
            <a:r>
              <a:rPr lang="en-GB" dirty="0" err="1" smtClean="0"/>
              <a:t>Arkenford</a:t>
            </a:r>
            <a:r>
              <a:rPr lang="en-GB" dirty="0" smtClean="0"/>
              <a:t> Ltd</a:t>
            </a:r>
            <a:endParaRPr lang="en-GB" dirty="0"/>
          </a:p>
        </p:txBody>
      </p:sp>
      <p:sp>
        <p:nvSpPr>
          <p:cNvPr id="3" name="TextBox 2"/>
          <p:cNvSpPr txBox="1"/>
          <p:nvPr/>
        </p:nvSpPr>
        <p:spPr>
          <a:xfrm>
            <a:off x="251520" y="5625750"/>
            <a:ext cx="3129916" cy="707886"/>
          </a:xfrm>
          <a:prstGeom prst="rect">
            <a:avLst/>
          </a:prstGeom>
          <a:noFill/>
        </p:spPr>
        <p:txBody>
          <a:bodyPr wrap="square" rtlCol="0">
            <a:spAutoFit/>
          </a:bodyPr>
          <a:lstStyle/>
          <a:p>
            <a:r>
              <a:rPr lang="en-GB" sz="1000" i="1" dirty="0" smtClean="0">
                <a:solidFill>
                  <a:srgbClr val="000066"/>
                </a:solidFill>
                <a:latin typeface="Arial Narrow" panose="020B0606020202030204" pitchFamily="34" charset="0"/>
              </a:rPr>
              <a:t>*      Except </a:t>
            </a:r>
            <a:r>
              <a:rPr lang="en-GB" sz="1000" i="1" dirty="0" err="1">
                <a:solidFill>
                  <a:srgbClr val="000066"/>
                </a:solidFill>
                <a:latin typeface="Arial Narrow" panose="020B0606020202030204" pitchFamily="34" charset="0"/>
              </a:rPr>
              <a:t>coasteering</a:t>
            </a:r>
            <a:r>
              <a:rPr lang="en-GB" sz="1000" i="1" dirty="0">
                <a:solidFill>
                  <a:srgbClr val="000066"/>
                </a:solidFill>
                <a:latin typeface="Arial Narrow" panose="020B0606020202030204" pitchFamily="34" charset="0"/>
              </a:rPr>
              <a:t>, coastal walking, surfing, general time at   the beach and canal </a:t>
            </a:r>
            <a:r>
              <a:rPr lang="en-GB" sz="1000" i="1" dirty="0" smtClean="0">
                <a:solidFill>
                  <a:srgbClr val="000066"/>
                </a:solidFill>
                <a:latin typeface="Arial Narrow" panose="020B0606020202030204" pitchFamily="34" charset="0"/>
              </a:rPr>
              <a:t>boating</a:t>
            </a:r>
          </a:p>
          <a:p>
            <a:pPr marL="171450" indent="-171450">
              <a:buFont typeface="Arial" charset="0"/>
              <a:buChar char="•"/>
            </a:pPr>
            <a:endParaRPr lang="en-GB" sz="1000" i="1" dirty="0">
              <a:solidFill>
                <a:srgbClr val="000066"/>
              </a:solidFill>
              <a:latin typeface="Arial Narrow" panose="020B0606020202030204" pitchFamily="34" charset="0"/>
            </a:endParaRPr>
          </a:p>
          <a:p>
            <a:r>
              <a:rPr lang="en-GB" sz="1000" i="1" dirty="0" smtClean="0">
                <a:solidFill>
                  <a:srgbClr val="000066"/>
                </a:solidFill>
                <a:latin typeface="Arial Narrow" panose="020B0606020202030204" pitchFamily="34" charset="0"/>
              </a:rPr>
              <a:t>**    Except canal boating</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667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43110" y="5603012"/>
            <a:ext cx="2448272" cy="553998"/>
          </a:xfrm>
          <a:prstGeom prst="rect">
            <a:avLst/>
          </a:prstGeom>
          <a:noFill/>
        </p:spPr>
        <p:txBody>
          <a:bodyPr wrap="square" rtlCol="0">
            <a:spAutoFit/>
          </a:bodyPr>
          <a:lstStyle/>
          <a:p>
            <a:r>
              <a:rPr lang="en-GB" sz="1000" i="1" dirty="0" err="1" smtClean="0">
                <a:solidFill>
                  <a:srgbClr val="000066"/>
                </a:solidFill>
                <a:latin typeface="Arial Narrow" panose="020B0606020202030204" pitchFamily="34" charset="0"/>
              </a:rPr>
              <a:t>n.b.</a:t>
            </a:r>
            <a:r>
              <a:rPr lang="en-GB" sz="1000" i="1" dirty="0" smtClean="0">
                <a:solidFill>
                  <a:srgbClr val="000066"/>
                </a:solidFill>
                <a:latin typeface="Arial Narrow" panose="020B0606020202030204" pitchFamily="34" charset="0"/>
              </a:rPr>
              <a:t> 2012 used grouped activity so the average of the relevant activities in 2013 have been used to compare the change where appropriate</a:t>
            </a:r>
          </a:p>
        </p:txBody>
      </p:sp>
    </p:spTree>
    <p:extLst>
      <p:ext uri="{BB962C8B-B14F-4D97-AF65-F5344CB8AC3E}">
        <p14:creationId xmlns:p14="http://schemas.microsoft.com/office/powerpoint/2010/main" val="144427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6984776" cy="650101"/>
          </a:xfrm>
        </p:spPr>
        <p:txBody>
          <a:bodyPr/>
          <a:lstStyle/>
          <a:p>
            <a:r>
              <a:rPr lang="en-GB" dirty="0" smtClean="0"/>
              <a:t>Club or association membership</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3" name="TextBox 2"/>
          <p:cNvSpPr txBox="1"/>
          <p:nvPr/>
        </p:nvSpPr>
        <p:spPr>
          <a:xfrm>
            <a:off x="179511" y="4005064"/>
            <a:ext cx="8803802" cy="2723823"/>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Rowing/</a:t>
            </a:r>
            <a:r>
              <a:rPr lang="en-GB" sz="1700" dirty="0" err="1" smtClean="0">
                <a:solidFill>
                  <a:srgbClr val="000066"/>
                </a:solidFill>
                <a:latin typeface="Arial Narrow" panose="020B0606020202030204" pitchFamily="34" charset="0"/>
              </a:rPr>
              <a:t>Skulling</a:t>
            </a:r>
            <a:r>
              <a:rPr lang="en-GB" sz="1700" dirty="0" smtClean="0">
                <a:solidFill>
                  <a:srgbClr val="000066"/>
                </a:solidFill>
                <a:latin typeface="Arial Narrow" panose="020B0606020202030204" pitchFamily="34" charset="0"/>
              </a:rPr>
              <a:t> has the highest membership with 37% of participants being a member of a club</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Apart from </a:t>
            </a:r>
            <a:r>
              <a:rPr lang="en-GB" sz="1700" dirty="0" err="1" smtClean="0">
                <a:solidFill>
                  <a:srgbClr val="000066"/>
                </a:solidFill>
                <a:latin typeface="Arial Narrow" panose="020B0606020202030204" pitchFamily="34" charset="0"/>
              </a:rPr>
              <a:t>coasteering</a:t>
            </a:r>
            <a:r>
              <a:rPr lang="en-GB" sz="1700" dirty="0" smtClean="0">
                <a:solidFill>
                  <a:srgbClr val="000066"/>
                </a:solidFill>
                <a:latin typeface="Arial Narrow" panose="020B0606020202030204" pitchFamily="34" charset="0"/>
              </a:rPr>
              <a:t>, the lowest proportions are from cliff climbing (1.2%) and using personal watercraft (1.3%)</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less accessible activities tend to have the higher proportions of membership</a:t>
            </a:r>
          </a:p>
          <a:p>
            <a:pPr marL="285750" indent="-285750">
              <a:buFont typeface="Arial" panose="020B0604020202020204" pitchFamily="34" charset="0"/>
              <a:buChar char="•"/>
            </a:pPr>
            <a:endParaRPr lang="en-GB" sz="12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a:solidFill>
                  <a:srgbClr val="000066"/>
                </a:solidFill>
                <a:latin typeface="Arial Narrow" panose="020B0606020202030204" pitchFamily="34" charset="0"/>
              </a:rPr>
              <a:t>Those that are members of a club are much more likely to participate in an </a:t>
            </a:r>
            <a:r>
              <a:rPr lang="en-GB" sz="1700" dirty="0" smtClean="0">
                <a:solidFill>
                  <a:srgbClr val="000066"/>
                </a:solidFill>
                <a:latin typeface="Arial Narrow" panose="020B0606020202030204" pitchFamily="34" charset="0"/>
              </a:rPr>
              <a:t>activity </a:t>
            </a:r>
            <a:r>
              <a:rPr lang="en-GB" sz="1700" dirty="0">
                <a:solidFill>
                  <a:srgbClr val="000066"/>
                </a:solidFill>
                <a:latin typeface="Arial Narrow" panose="020B0606020202030204" pitchFamily="34" charset="0"/>
              </a:rPr>
              <a:t>more than 6 times</a:t>
            </a:r>
          </a:p>
          <a:p>
            <a:pPr marL="285750" indent="-285750">
              <a:buFont typeface="Arial" panose="020B0604020202020204" pitchFamily="34" charset="0"/>
              <a:buChar char="•"/>
            </a:pPr>
            <a:endParaRPr lang="en-GB" dirty="0">
              <a:solidFill>
                <a:srgbClr val="000066"/>
              </a:solidFill>
              <a:latin typeface="Arial Narrow" panose="020B0606020202030204" pitchFamily="34" charset="0"/>
            </a:endParaRPr>
          </a:p>
          <a:p>
            <a:pPr marL="285750" indent="-285750">
              <a:buFont typeface="Arial" panose="020B0604020202020204" pitchFamily="34" charset="0"/>
              <a:buChar char="•"/>
            </a:pPr>
            <a:endParaRPr lang="en-GB" dirty="0">
              <a:solidFill>
                <a:srgbClr val="000066"/>
              </a:solidFill>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35" y="548680"/>
            <a:ext cx="42005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940" y="947118"/>
            <a:ext cx="457200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98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Boat ownership by activity</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3" y="908720"/>
            <a:ext cx="89535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5938" y="3861048"/>
            <a:ext cx="8640960" cy="877163"/>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For most of the boating activities, it is usually the respondent or friends or family of the respondent who own the boat/craft. This is likely to influence their views on alcohol consumption before or during the activity</a:t>
            </a:r>
            <a:endParaRPr lang="en-GB" sz="1400" dirty="0">
              <a:solidFill>
                <a:srgbClr val="000066"/>
              </a:solidFill>
              <a:latin typeface="Arial Narrow" panose="020B0606020202030204" pitchFamily="34" charset="0"/>
            </a:endParaRPr>
          </a:p>
        </p:txBody>
      </p:sp>
    </p:spTree>
    <p:extLst>
      <p:ext uri="{BB962C8B-B14F-4D97-AF65-F5344CB8AC3E}">
        <p14:creationId xmlns:p14="http://schemas.microsoft.com/office/powerpoint/2010/main" val="240893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vs. abroad ownership</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5" name="TextBox 4"/>
          <p:cNvSpPr txBox="1"/>
          <p:nvPr/>
        </p:nvSpPr>
        <p:spPr>
          <a:xfrm>
            <a:off x="5796136" y="692696"/>
            <a:ext cx="3168352" cy="3154710"/>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For each boat owning household the average amount owned is 1.35. Of these boats/crafts, 1.25 are kept in the UK</a:t>
            </a:r>
          </a:p>
          <a:p>
            <a:pPr marL="742950" lvl="1" indent="-285750">
              <a:buFont typeface="Arial Narrow" panose="020B0606020202030204" pitchFamily="34" charset="0"/>
              <a:buChar char="–"/>
            </a:pPr>
            <a:r>
              <a:rPr lang="en-GB" sz="1400" dirty="0" smtClean="0">
                <a:solidFill>
                  <a:srgbClr val="000066"/>
                </a:solidFill>
                <a:latin typeface="Arial Narrow" panose="020B0606020202030204" pitchFamily="34" charset="0"/>
              </a:rPr>
              <a:t>Represents 92%</a:t>
            </a:r>
            <a:endParaRPr lang="en-GB" sz="1400" dirty="0">
              <a:solidFill>
                <a:srgbClr val="000066"/>
              </a:solidFill>
              <a:latin typeface="Arial Narrow" panose="020B0606020202030204" pitchFamily="34" charset="0"/>
            </a:endParaRPr>
          </a:p>
          <a:p>
            <a:pPr marL="285750" indent="-285750">
              <a:buFont typeface="Arial" panose="020B0604020202020204" pitchFamily="34" charset="0"/>
              <a:buChar char="•"/>
            </a:pPr>
            <a:endParaRPr lang="en-GB" sz="1200" dirty="0" smtClean="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highest proportion of boats kept overseas are power boats (23%) but in terms of volume, canoes and kayaks account for nearly 30,000</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p:txBody>
      </p:sp>
      <p:pic>
        <p:nvPicPr>
          <p:cNvPr id="20598" name="Picture 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2" y="620688"/>
            <a:ext cx="61245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37214" y="4293096"/>
            <a:ext cx="1327274" cy="1754326"/>
          </a:xfrm>
          <a:prstGeom prst="rect">
            <a:avLst/>
          </a:prstGeom>
          <a:noFill/>
        </p:spPr>
        <p:txBody>
          <a:bodyPr wrap="square" rtlCol="0">
            <a:spAutoFit/>
          </a:bodyPr>
          <a:lstStyle/>
          <a:p>
            <a:r>
              <a:rPr lang="en-GB" sz="1200" i="1" dirty="0" smtClean="0">
                <a:solidFill>
                  <a:srgbClr val="000066"/>
                </a:solidFill>
                <a:latin typeface="Arial Narrow" panose="020B0606020202030204" pitchFamily="34" charset="0"/>
              </a:rPr>
              <a:t>It should be noted that the sample sizes are quite small for some boating activities which </a:t>
            </a:r>
            <a:r>
              <a:rPr lang="en-US" sz="1200" i="1" dirty="0" smtClean="0">
                <a:solidFill>
                  <a:srgbClr val="000066"/>
                </a:solidFill>
                <a:latin typeface="Arial Narrow" panose="020B0606020202030204" pitchFamily="34" charset="0"/>
              </a:rPr>
              <a:t>could explain some variations in the data from year to year</a:t>
            </a:r>
            <a:endParaRPr lang="en-GB" sz="1200" i="1" dirty="0" smtClean="0">
              <a:solidFill>
                <a:srgbClr val="000066"/>
              </a:solidFill>
              <a:latin typeface="Arial Narrow" panose="020B0606020202030204" pitchFamily="34" charset="0"/>
            </a:endParaRPr>
          </a:p>
        </p:txBody>
      </p:sp>
      <p:sp>
        <p:nvSpPr>
          <p:cNvPr id="6" name="TextBox 5"/>
          <p:cNvSpPr txBox="1"/>
          <p:nvPr/>
        </p:nvSpPr>
        <p:spPr>
          <a:xfrm>
            <a:off x="6476" y="6396335"/>
            <a:ext cx="2916714" cy="461665"/>
          </a:xfrm>
          <a:prstGeom prst="rect">
            <a:avLst/>
          </a:prstGeom>
          <a:noFill/>
        </p:spPr>
        <p:txBody>
          <a:bodyPr wrap="square" rtlCol="0">
            <a:spAutoFit/>
          </a:bodyPr>
          <a:lstStyle/>
          <a:p>
            <a:r>
              <a:rPr lang="en-GB" sz="1200" i="1" dirty="0">
                <a:solidFill>
                  <a:srgbClr val="000066"/>
                </a:solidFill>
                <a:latin typeface="Arial Narrow" panose="020B0606020202030204" pitchFamily="34" charset="0"/>
              </a:rPr>
              <a:t>For robustness, the results presented here use 3-year rolling average data from </a:t>
            </a:r>
            <a:r>
              <a:rPr lang="en-GB" sz="1200" i="1" dirty="0" smtClean="0">
                <a:solidFill>
                  <a:srgbClr val="000066"/>
                </a:solidFill>
                <a:latin typeface="Arial Narrow" panose="020B0606020202030204" pitchFamily="34" charset="0"/>
              </a:rPr>
              <a:t>2011-2013</a:t>
            </a:r>
            <a:endParaRPr lang="en-GB" sz="1200" i="1" dirty="0">
              <a:solidFill>
                <a:srgbClr val="000066"/>
              </a:solidFill>
              <a:latin typeface="Arial Narrow" panose="020B0606020202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0" y="3352655"/>
            <a:ext cx="73628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4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a:t>
            </a:r>
            <a:r>
              <a:rPr lang="en-GB" b="1" dirty="0" smtClean="0"/>
              <a:t> </a:t>
            </a:r>
            <a:r>
              <a:rPr lang="en-GB" dirty="0" smtClean="0"/>
              <a:t>2013 Arkenford Ltd</a:t>
            </a:r>
            <a:endParaRPr lang="en-GB" dirty="0"/>
          </a:p>
        </p:txBody>
      </p:sp>
      <p:sp>
        <p:nvSpPr>
          <p:cNvPr id="6" name="Content Placeholder 2"/>
          <p:cNvSpPr>
            <a:spLocks noGrp="1"/>
          </p:cNvSpPr>
          <p:nvPr>
            <p:ph idx="1"/>
          </p:nvPr>
        </p:nvSpPr>
        <p:spPr>
          <a:xfrm>
            <a:off x="-252536" y="260648"/>
            <a:ext cx="9147445" cy="1917448"/>
          </a:xfrm>
        </p:spPr>
        <p:txBody>
          <a:bodyPr>
            <a:spAutoFit/>
          </a:bodyPr>
          <a:lstStyle/>
          <a:p>
            <a:pPr marL="457200" lvl="1" indent="0">
              <a:buNone/>
            </a:pPr>
            <a:r>
              <a:rPr lang="en-GB" sz="1700" dirty="0" smtClean="0">
                <a:solidFill>
                  <a:srgbClr val="002060"/>
                </a:solidFill>
              </a:rPr>
              <a:t>This is the executive summary report for the </a:t>
            </a:r>
            <a:r>
              <a:rPr lang="en-GB" sz="1700" dirty="0" err="1" smtClean="0">
                <a:solidFill>
                  <a:srgbClr val="002060"/>
                </a:solidFill>
              </a:rPr>
              <a:t>Watersports</a:t>
            </a:r>
            <a:r>
              <a:rPr lang="en-GB" sz="1700" dirty="0" smtClean="0">
                <a:solidFill>
                  <a:srgbClr val="002060"/>
                </a:solidFill>
              </a:rPr>
              <a:t> Participation Survey 2013.</a:t>
            </a:r>
          </a:p>
          <a:p>
            <a:pPr marL="457200" lvl="1" indent="0">
              <a:buNone/>
            </a:pPr>
            <a:r>
              <a:rPr lang="en-GB" sz="1700" dirty="0" smtClean="0">
                <a:solidFill>
                  <a:srgbClr val="002060"/>
                </a:solidFill>
              </a:rPr>
              <a:t>The full survey covers a wide range of subjects including:</a:t>
            </a:r>
          </a:p>
          <a:p>
            <a:pPr lvl="1">
              <a:lnSpc>
                <a:spcPct val="150000"/>
              </a:lnSpc>
            </a:pPr>
            <a:endParaRPr lang="en-GB" dirty="0">
              <a:solidFill>
                <a:srgbClr val="003366"/>
              </a:solidFill>
            </a:endParaRPr>
          </a:p>
          <a:p>
            <a:pPr lvl="1"/>
            <a:endParaRPr lang="en-GB" dirty="0">
              <a:solidFill>
                <a:srgbClr val="003366"/>
              </a:solidFill>
            </a:endParaRPr>
          </a:p>
        </p:txBody>
      </p:sp>
      <p:sp>
        <p:nvSpPr>
          <p:cNvPr id="7" name="Content Placeholder 2"/>
          <p:cNvSpPr txBox="1">
            <a:spLocks/>
          </p:cNvSpPr>
          <p:nvPr/>
        </p:nvSpPr>
        <p:spPr bwMode="auto">
          <a:xfrm>
            <a:off x="-252536" y="1108168"/>
            <a:ext cx="4248472" cy="4928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har char="•"/>
              <a:defRPr sz="1800">
                <a:solidFill>
                  <a:srgbClr val="003366"/>
                </a:solidFill>
                <a:latin typeface="+mn-lt"/>
                <a:ea typeface="+mn-ea"/>
                <a:cs typeface="+mn-cs"/>
              </a:defRPr>
            </a:lvl1pPr>
            <a:lvl2pPr marL="742950" indent="-285750" algn="l" rtl="0" eaLnBrk="0" fontAlgn="base" hangingPunct="0">
              <a:spcBef>
                <a:spcPts val="0"/>
              </a:spcBef>
              <a:spcAft>
                <a:spcPct val="0"/>
              </a:spcAft>
              <a:buChar char="–"/>
              <a:defRPr sz="1600">
                <a:solidFill>
                  <a:schemeClr val="accent6">
                    <a:lumMod val="75000"/>
                  </a:schemeClr>
                </a:solidFill>
                <a:latin typeface="+mn-lt"/>
              </a:defRPr>
            </a:lvl2pPr>
            <a:lvl3pPr marL="1143000" indent="-228600" algn="l" rtl="0" eaLnBrk="0" fontAlgn="base" hangingPunct="0">
              <a:spcBef>
                <a:spcPts val="0"/>
              </a:spcBef>
              <a:spcAft>
                <a:spcPct val="0"/>
              </a:spcAft>
              <a:buChar char="•"/>
              <a:defRPr sz="1400">
                <a:solidFill>
                  <a:schemeClr val="accent6">
                    <a:lumMod val="75000"/>
                  </a:schemeClr>
                </a:solidFill>
                <a:latin typeface="+mn-lt"/>
              </a:defRPr>
            </a:lvl3pPr>
            <a:lvl4pPr marL="1600200" indent="-228600" algn="l" rtl="0" eaLnBrk="0" fontAlgn="base" hangingPunct="0">
              <a:spcBef>
                <a:spcPts val="0"/>
              </a:spcBef>
              <a:spcAft>
                <a:spcPct val="0"/>
              </a:spcAft>
              <a:buChar char="–"/>
              <a:defRPr sz="1400">
                <a:solidFill>
                  <a:schemeClr val="accent6">
                    <a:lumMod val="75000"/>
                  </a:schemeClr>
                </a:solidFill>
                <a:latin typeface="+mn-lt"/>
              </a:defRPr>
            </a:lvl4pPr>
            <a:lvl5pPr marL="2171700" indent="-342900" algn="l" rtl="0" eaLnBrk="0" fontAlgn="base" hangingPunct="0">
              <a:spcBef>
                <a:spcPts val="0"/>
              </a:spcBef>
              <a:spcAft>
                <a:spcPct val="0"/>
              </a:spcAft>
              <a:buFont typeface="+mj-lt"/>
              <a:buAutoNum type="arabicPeriod"/>
              <a:defRPr sz="1400">
                <a:solidFill>
                  <a:schemeClr val="accent6">
                    <a:lumMod val="75000"/>
                  </a:schemeClr>
                </a:solidFill>
                <a:latin typeface="+mn-lt"/>
              </a:defRPr>
            </a:lvl5pPr>
            <a:lvl6pPr marL="2514600" indent="-228600" algn="l" rtl="0" eaLnBrk="0" fontAlgn="base" hangingPunct="0">
              <a:spcBef>
                <a:spcPct val="20000"/>
              </a:spcBef>
              <a:spcAft>
                <a:spcPct val="0"/>
              </a:spcAft>
              <a:buChar char="»"/>
              <a:defRPr sz="1600">
                <a:solidFill>
                  <a:srgbClr val="8F8EAA"/>
                </a:solidFill>
                <a:latin typeface="+mn-lt"/>
              </a:defRPr>
            </a:lvl6pPr>
            <a:lvl7pPr marL="2971800" indent="-228600" algn="l" rtl="0" eaLnBrk="0" fontAlgn="base" hangingPunct="0">
              <a:spcBef>
                <a:spcPct val="20000"/>
              </a:spcBef>
              <a:spcAft>
                <a:spcPct val="0"/>
              </a:spcAft>
              <a:buChar char="»"/>
              <a:defRPr sz="1600">
                <a:solidFill>
                  <a:srgbClr val="8F8EAA"/>
                </a:solidFill>
                <a:latin typeface="+mn-lt"/>
              </a:defRPr>
            </a:lvl7pPr>
            <a:lvl8pPr marL="3429000" indent="-228600" algn="l" rtl="0" eaLnBrk="0" fontAlgn="base" hangingPunct="0">
              <a:spcBef>
                <a:spcPct val="20000"/>
              </a:spcBef>
              <a:spcAft>
                <a:spcPct val="0"/>
              </a:spcAft>
              <a:buChar char="»"/>
              <a:defRPr sz="1600">
                <a:solidFill>
                  <a:srgbClr val="8F8EAA"/>
                </a:solidFill>
                <a:latin typeface="+mn-lt"/>
              </a:defRPr>
            </a:lvl8pPr>
            <a:lvl9pPr marL="3886200" indent="-228600" algn="l" rtl="0" eaLnBrk="0" fontAlgn="base" hangingPunct="0">
              <a:spcBef>
                <a:spcPct val="20000"/>
              </a:spcBef>
              <a:spcAft>
                <a:spcPct val="0"/>
              </a:spcAft>
              <a:buChar char="»"/>
              <a:defRPr sz="1600">
                <a:solidFill>
                  <a:srgbClr val="8F8EAA"/>
                </a:solidFill>
                <a:latin typeface="+mn-lt"/>
              </a:defRPr>
            </a:lvl9pPr>
          </a:lstStyle>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Participation in the UK and abroad</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Frequency of participation</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Geographic region of participation</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Participation by demographic breakdowns</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Boat ownership</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Seasonal participation </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Inland and coastal participation</a:t>
            </a:r>
          </a:p>
        </p:txBody>
      </p:sp>
      <p:sp>
        <p:nvSpPr>
          <p:cNvPr id="8" name="Content Placeholder 2"/>
          <p:cNvSpPr txBox="1">
            <a:spLocks/>
          </p:cNvSpPr>
          <p:nvPr/>
        </p:nvSpPr>
        <p:spPr bwMode="auto">
          <a:xfrm>
            <a:off x="3995936" y="1052736"/>
            <a:ext cx="4983360" cy="4280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har char="•"/>
              <a:defRPr sz="1800">
                <a:solidFill>
                  <a:srgbClr val="003366"/>
                </a:solidFill>
                <a:latin typeface="+mn-lt"/>
                <a:ea typeface="+mn-ea"/>
                <a:cs typeface="+mn-cs"/>
              </a:defRPr>
            </a:lvl1pPr>
            <a:lvl2pPr marL="742950" indent="-285750" algn="l" rtl="0" eaLnBrk="0" fontAlgn="base" hangingPunct="0">
              <a:spcBef>
                <a:spcPts val="0"/>
              </a:spcBef>
              <a:spcAft>
                <a:spcPct val="0"/>
              </a:spcAft>
              <a:buChar char="–"/>
              <a:defRPr sz="1600">
                <a:solidFill>
                  <a:schemeClr val="accent6">
                    <a:lumMod val="75000"/>
                  </a:schemeClr>
                </a:solidFill>
                <a:latin typeface="+mn-lt"/>
              </a:defRPr>
            </a:lvl2pPr>
            <a:lvl3pPr marL="1143000" indent="-228600" algn="l" rtl="0" eaLnBrk="0" fontAlgn="base" hangingPunct="0">
              <a:spcBef>
                <a:spcPts val="0"/>
              </a:spcBef>
              <a:spcAft>
                <a:spcPct val="0"/>
              </a:spcAft>
              <a:buChar char="•"/>
              <a:defRPr sz="1400">
                <a:solidFill>
                  <a:schemeClr val="accent6">
                    <a:lumMod val="75000"/>
                  </a:schemeClr>
                </a:solidFill>
                <a:latin typeface="+mn-lt"/>
              </a:defRPr>
            </a:lvl3pPr>
            <a:lvl4pPr marL="1600200" indent="-228600" algn="l" rtl="0" eaLnBrk="0" fontAlgn="base" hangingPunct="0">
              <a:spcBef>
                <a:spcPts val="0"/>
              </a:spcBef>
              <a:spcAft>
                <a:spcPct val="0"/>
              </a:spcAft>
              <a:buChar char="–"/>
              <a:defRPr sz="1400">
                <a:solidFill>
                  <a:schemeClr val="accent6">
                    <a:lumMod val="75000"/>
                  </a:schemeClr>
                </a:solidFill>
                <a:latin typeface="+mn-lt"/>
              </a:defRPr>
            </a:lvl4pPr>
            <a:lvl5pPr marL="2171700" indent="-342900" algn="l" rtl="0" eaLnBrk="0" fontAlgn="base" hangingPunct="0">
              <a:spcBef>
                <a:spcPts val="0"/>
              </a:spcBef>
              <a:spcAft>
                <a:spcPct val="0"/>
              </a:spcAft>
              <a:buFont typeface="+mj-lt"/>
              <a:buAutoNum type="arabicPeriod"/>
              <a:defRPr sz="1400">
                <a:solidFill>
                  <a:schemeClr val="accent6">
                    <a:lumMod val="75000"/>
                  </a:schemeClr>
                </a:solidFill>
                <a:latin typeface="+mn-lt"/>
              </a:defRPr>
            </a:lvl5pPr>
            <a:lvl6pPr marL="2514600" indent="-228600" algn="l" rtl="0" eaLnBrk="0" fontAlgn="base" hangingPunct="0">
              <a:spcBef>
                <a:spcPct val="20000"/>
              </a:spcBef>
              <a:spcAft>
                <a:spcPct val="0"/>
              </a:spcAft>
              <a:buChar char="»"/>
              <a:defRPr sz="1600">
                <a:solidFill>
                  <a:srgbClr val="8F8EAA"/>
                </a:solidFill>
                <a:latin typeface="+mn-lt"/>
              </a:defRPr>
            </a:lvl6pPr>
            <a:lvl7pPr marL="2971800" indent="-228600" algn="l" rtl="0" eaLnBrk="0" fontAlgn="base" hangingPunct="0">
              <a:spcBef>
                <a:spcPct val="20000"/>
              </a:spcBef>
              <a:spcAft>
                <a:spcPct val="0"/>
              </a:spcAft>
              <a:buChar char="»"/>
              <a:defRPr sz="1600">
                <a:solidFill>
                  <a:srgbClr val="8F8EAA"/>
                </a:solidFill>
                <a:latin typeface="+mn-lt"/>
              </a:defRPr>
            </a:lvl7pPr>
            <a:lvl8pPr marL="3429000" indent="-228600" algn="l" rtl="0" eaLnBrk="0" fontAlgn="base" hangingPunct="0">
              <a:spcBef>
                <a:spcPct val="20000"/>
              </a:spcBef>
              <a:spcAft>
                <a:spcPct val="0"/>
              </a:spcAft>
              <a:buChar char="»"/>
              <a:defRPr sz="1600">
                <a:solidFill>
                  <a:srgbClr val="8F8EAA"/>
                </a:solidFill>
                <a:latin typeface="+mn-lt"/>
              </a:defRPr>
            </a:lvl8pPr>
            <a:lvl9pPr marL="3886200" indent="-228600" algn="l" rtl="0" eaLnBrk="0" fontAlgn="base" hangingPunct="0">
              <a:spcBef>
                <a:spcPct val="20000"/>
              </a:spcBef>
              <a:spcAft>
                <a:spcPct val="0"/>
              </a:spcAft>
              <a:buChar char="»"/>
              <a:defRPr sz="1600">
                <a:solidFill>
                  <a:srgbClr val="8F8EAA"/>
                </a:solidFill>
                <a:latin typeface="+mn-lt"/>
              </a:defRPr>
            </a:lvl9pPr>
          </a:lstStyle>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Average duration </a:t>
            </a:r>
            <a:r>
              <a:rPr lang="en-GB" sz="1700" kern="0" dirty="0">
                <a:solidFill>
                  <a:srgbClr val="002060"/>
                </a:solidFill>
                <a:latin typeface="Arial Narrow" panose="020B0606020202030204" pitchFamily="34" charset="0"/>
                <a:ea typeface="Tahoma" panose="020B0604030504040204" pitchFamily="34" charset="0"/>
                <a:cs typeface="Tahoma" panose="020B0604030504040204" pitchFamily="34" charset="0"/>
              </a:rPr>
              <a:t>of participation</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Club membership</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Formal training on activity</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Safety (Drinking alcohol, wearing a lifejacket/buoyancy aid, awareness of symptoms associated with Cold Water Shock, equipment used and considerations before boating)</a:t>
            </a:r>
          </a:p>
          <a:p>
            <a:pPr lvl="1"/>
            <a:r>
              <a:rPr lang="en-GB" sz="1700" kern="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Reaction to incidents whilst boating and who they required assistance from</a:t>
            </a:r>
          </a:p>
          <a:p>
            <a:pPr lvl="1"/>
            <a:r>
              <a:rPr lang="en-GB" sz="1700"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Sea temperature</a:t>
            </a:r>
          </a:p>
          <a:p>
            <a:pPr lvl="1"/>
            <a:r>
              <a:rPr lang="en-GB" sz="1700" kern="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Factors which would increase the participation in any boating activity</a:t>
            </a:r>
            <a:endParaRPr lang="en-GB" sz="1400" kern="0" dirty="0" smtClean="0">
              <a:solidFill>
                <a:srgbClr val="003366"/>
              </a:solidFill>
              <a:latin typeface="Arial Narrow" panose="020B0606020202030204" pitchFamily="34" charset="0"/>
              <a:ea typeface="Tahoma" panose="020B0604030504040204" pitchFamily="34" charset="0"/>
              <a:cs typeface="Tahoma" panose="020B0604030504040204" pitchFamily="34" charset="0"/>
            </a:endParaRPr>
          </a:p>
          <a:p>
            <a:pPr lvl="1"/>
            <a:endParaRPr lang="en-GB" kern="0" dirty="0" smtClean="0">
              <a:solidFill>
                <a:srgbClr val="003366"/>
              </a:solidFill>
            </a:endParaRPr>
          </a:p>
          <a:p>
            <a:pPr lvl="1"/>
            <a:endParaRPr lang="en-GB" kern="0" dirty="0" smtClean="0">
              <a:solidFill>
                <a:srgbClr val="003366"/>
              </a:solidFill>
            </a:endParaRPr>
          </a:p>
          <a:p>
            <a:pPr lvl="1"/>
            <a:endParaRPr lang="en-GB" kern="0" dirty="0" smtClean="0">
              <a:solidFill>
                <a:srgbClr val="003366"/>
              </a:solidFill>
            </a:endParaRPr>
          </a:p>
          <a:p>
            <a:pPr lvl="1"/>
            <a:endParaRPr lang="en-GB" kern="0" dirty="0" smtClean="0">
              <a:solidFill>
                <a:srgbClr val="003366"/>
              </a:solidFill>
            </a:endParaRPr>
          </a:p>
          <a:p>
            <a:pPr lvl="1"/>
            <a:endParaRPr lang="en-GB" kern="0" dirty="0" smtClean="0">
              <a:solidFill>
                <a:srgbClr val="003366"/>
              </a:solidFill>
            </a:endParaRPr>
          </a:p>
          <a:p>
            <a:pPr lvl="1"/>
            <a:endParaRPr lang="en-GB" kern="0" dirty="0" smtClean="0">
              <a:solidFill>
                <a:srgbClr val="003366"/>
              </a:solidFill>
            </a:endParaRPr>
          </a:p>
          <a:p>
            <a:pPr lvl="1"/>
            <a:endParaRPr lang="en-GB" kern="0" dirty="0">
              <a:solidFill>
                <a:srgbClr val="003366"/>
              </a:solidFill>
            </a:endParaRPr>
          </a:p>
        </p:txBody>
      </p:sp>
      <p:sp>
        <p:nvSpPr>
          <p:cNvPr id="9" name="Content Placeholder 2"/>
          <p:cNvSpPr txBox="1">
            <a:spLocks/>
          </p:cNvSpPr>
          <p:nvPr/>
        </p:nvSpPr>
        <p:spPr bwMode="auto">
          <a:xfrm>
            <a:off x="-252536" y="5604524"/>
            <a:ext cx="903649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har char="•"/>
              <a:defRPr sz="1800">
                <a:solidFill>
                  <a:srgbClr val="003366"/>
                </a:solidFill>
                <a:latin typeface="+mn-lt"/>
                <a:ea typeface="+mn-ea"/>
                <a:cs typeface="+mn-cs"/>
              </a:defRPr>
            </a:lvl1pPr>
            <a:lvl2pPr marL="742950" indent="-285750" algn="l" rtl="0" eaLnBrk="0" fontAlgn="base" hangingPunct="0">
              <a:spcBef>
                <a:spcPts val="0"/>
              </a:spcBef>
              <a:spcAft>
                <a:spcPct val="0"/>
              </a:spcAft>
              <a:buChar char="–"/>
              <a:defRPr sz="1600">
                <a:solidFill>
                  <a:schemeClr val="accent6">
                    <a:lumMod val="75000"/>
                  </a:schemeClr>
                </a:solidFill>
                <a:latin typeface="+mn-lt"/>
              </a:defRPr>
            </a:lvl2pPr>
            <a:lvl3pPr marL="1143000" indent="-228600" algn="l" rtl="0" eaLnBrk="0" fontAlgn="base" hangingPunct="0">
              <a:spcBef>
                <a:spcPts val="0"/>
              </a:spcBef>
              <a:spcAft>
                <a:spcPct val="0"/>
              </a:spcAft>
              <a:buChar char="•"/>
              <a:defRPr sz="1400">
                <a:solidFill>
                  <a:schemeClr val="accent6">
                    <a:lumMod val="75000"/>
                  </a:schemeClr>
                </a:solidFill>
                <a:latin typeface="+mn-lt"/>
              </a:defRPr>
            </a:lvl3pPr>
            <a:lvl4pPr marL="1600200" indent="-228600" algn="l" rtl="0" eaLnBrk="0" fontAlgn="base" hangingPunct="0">
              <a:spcBef>
                <a:spcPts val="0"/>
              </a:spcBef>
              <a:spcAft>
                <a:spcPct val="0"/>
              </a:spcAft>
              <a:buChar char="–"/>
              <a:defRPr sz="1400">
                <a:solidFill>
                  <a:schemeClr val="accent6">
                    <a:lumMod val="75000"/>
                  </a:schemeClr>
                </a:solidFill>
                <a:latin typeface="+mn-lt"/>
              </a:defRPr>
            </a:lvl4pPr>
            <a:lvl5pPr marL="2171700" indent="-342900" algn="l" rtl="0" eaLnBrk="0" fontAlgn="base" hangingPunct="0">
              <a:spcBef>
                <a:spcPts val="0"/>
              </a:spcBef>
              <a:spcAft>
                <a:spcPct val="0"/>
              </a:spcAft>
              <a:buFont typeface="+mj-lt"/>
              <a:buAutoNum type="arabicPeriod"/>
              <a:defRPr sz="1400">
                <a:solidFill>
                  <a:schemeClr val="accent6">
                    <a:lumMod val="75000"/>
                  </a:schemeClr>
                </a:solidFill>
                <a:latin typeface="+mn-lt"/>
              </a:defRPr>
            </a:lvl5pPr>
            <a:lvl6pPr marL="2514600" indent="-228600" algn="l" rtl="0" eaLnBrk="0" fontAlgn="base" hangingPunct="0">
              <a:spcBef>
                <a:spcPct val="20000"/>
              </a:spcBef>
              <a:spcAft>
                <a:spcPct val="0"/>
              </a:spcAft>
              <a:buChar char="»"/>
              <a:defRPr sz="1600">
                <a:solidFill>
                  <a:srgbClr val="8F8EAA"/>
                </a:solidFill>
                <a:latin typeface="+mn-lt"/>
              </a:defRPr>
            </a:lvl6pPr>
            <a:lvl7pPr marL="2971800" indent="-228600" algn="l" rtl="0" eaLnBrk="0" fontAlgn="base" hangingPunct="0">
              <a:spcBef>
                <a:spcPct val="20000"/>
              </a:spcBef>
              <a:spcAft>
                <a:spcPct val="0"/>
              </a:spcAft>
              <a:buChar char="»"/>
              <a:defRPr sz="1600">
                <a:solidFill>
                  <a:srgbClr val="8F8EAA"/>
                </a:solidFill>
                <a:latin typeface="+mn-lt"/>
              </a:defRPr>
            </a:lvl7pPr>
            <a:lvl8pPr marL="3429000" indent="-228600" algn="l" rtl="0" eaLnBrk="0" fontAlgn="base" hangingPunct="0">
              <a:spcBef>
                <a:spcPct val="20000"/>
              </a:spcBef>
              <a:spcAft>
                <a:spcPct val="0"/>
              </a:spcAft>
              <a:buChar char="»"/>
              <a:defRPr sz="1600">
                <a:solidFill>
                  <a:srgbClr val="8F8EAA"/>
                </a:solidFill>
                <a:latin typeface="+mn-lt"/>
              </a:defRPr>
            </a:lvl8pPr>
            <a:lvl9pPr marL="3886200" indent="-228600" algn="l" rtl="0" eaLnBrk="0" fontAlgn="base" hangingPunct="0">
              <a:spcBef>
                <a:spcPct val="20000"/>
              </a:spcBef>
              <a:spcAft>
                <a:spcPct val="0"/>
              </a:spcAft>
              <a:buChar char="»"/>
              <a:defRPr sz="1600">
                <a:solidFill>
                  <a:srgbClr val="8F8EAA"/>
                </a:solidFill>
                <a:latin typeface="+mn-lt"/>
              </a:defRPr>
            </a:lvl9pPr>
          </a:lstStyle>
          <a:p>
            <a:pPr marL="457200" lvl="1" indent="0">
              <a:buFontTx/>
              <a:buNone/>
            </a:pPr>
            <a:r>
              <a:rPr lang="en-GB" sz="1700" i="1"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The full report is available on request for affiliates of the consortium of organisations who commission the research.</a:t>
            </a:r>
          </a:p>
          <a:p>
            <a:pPr lvl="1">
              <a:lnSpc>
                <a:spcPct val="150000"/>
              </a:lnSpc>
            </a:pPr>
            <a:endParaRPr lang="en-GB" kern="0" dirty="0" smtClean="0">
              <a:solidFill>
                <a:srgbClr val="003366"/>
              </a:solidFill>
            </a:endParaRPr>
          </a:p>
          <a:p>
            <a:pPr lvl="1"/>
            <a:endParaRPr lang="en-GB" kern="0" dirty="0">
              <a:solidFill>
                <a:srgbClr val="003366"/>
              </a:solidFill>
            </a:endParaRPr>
          </a:p>
        </p:txBody>
      </p:sp>
      <p:sp>
        <p:nvSpPr>
          <p:cNvPr id="10" name="Content Placeholder 2"/>
          <p:cNvSpPr txBox="1">
            <a:spLocks/>
          </p:cNvSpPr>
          <p:nvPr/>
        </p:nvSpPr>
        <p:spPr bwMode="auto">
          <a:xfrm>
            <a:off x="-197062" y="4524404"/>
            <a:ext cx="903649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har char="•"/>
              <a:defRPr sz="1800">
                <a:solidFill>
                  <a:srgbClr val="003366"/>
                </a:solidFill>
                <a:latin typeface="+mn-lt"/>
                <a:ea typeface="+mn-ea"/>
                <a:cs typeface="+mn-cs"/>
              </a:defRPr>
            </a:lvl1pPr>
            <a:lvl2pPr marL="742950" indent="-285750" algn="l" rtl="0" eaLnBrk="0" fontAlgn="base" hangingPunct="0">
              <a:spcBef>
                <a:spcPts val="0"/>
              </a:spcBef>
              <a:spcAft>
                <a:spcPct val="0"/>
              </a:spcAft>
              <a:buChar char="–"/>
              <a:defRPr sz="1600">
                <a:solidFill>
                  <a:schemeClr val="accent6">
                    <a:lumMod val="75000"/>
                  </a:schemeClr>
                </a:solidFill>
                <a:latin typeface="+mn-lt"/>
              </a:defRPr>
            </a:lvl2pPr>
            <a:lvl3pPr marL="1143000" indent="-228600" algn="l" rtl="0" eaLnBrk="0" fontAlgn="base" hangingPunct="0">
              <a:spcBef>
                <a:spcPts val="0"/>
              </a:spcBef>
              <a:spcAft>
                <a:spcPct val="0"/>
              </a:spcAft>
              <a:buChar char="•"/>
              <a:defRPr sz="1400">
                <a:solidFill>
                  <a:schemeClr val="accent6">
                    <a:lumMod val="75000"/>
                  </a:schemeClr>
                </a:solidFill>
                <a:latin typeface="+mn-lt"/>
              </a:defRPr>
            </a:lvl3pPr>
            <a:lvl4pPr marL="1600200" indent="-228600" algn="l" rtl="0" eaLnBrk="0" fontAlgn="base" hangingPunct="0">
              <a:spcBef>
                <a:spcPts val="0"/>
              </a:spcBef>
              <a:spcAft>
                <a:spcPct val="0"/>
              </a:spcAft>
              <a:buChar char="–"/>
              <a:defRPr sz="1400">
                <a:solidFill>
                  <a:schemeClr val="accent6">
                    <a:lumMod val="75000"/>
                  </a:schemeClr>
                </a:solidFill>
                <a:latin typeface="+mn-lt"/>
              </a:defRPr>
            </a:lvl4pPr>
            <a:lvl5pPr marL="2171700" indent="-342900" algn="l" rtl="0" eaLnBrk="0" fontAlgn="base" hangingPunct="0">
              <a:spcBef>
                <a:spcPts val="0"/>
              </a:spcBef>
              <a:spcAft>
                <a:spcPct val="0"/>
              </a:spcAft>
              <a:buFont typeface="+mj-lt"/>
              <a:buAutoNum type="arabicPeriod"/>
              <a:defRPr sz="1400">
                <a:solidFill>
                  <a:schemeClr val="accent6">
                    <a:lumMod val="75000"/>
                  </a:schemeClr>
                </a:solidFill>
                <a:latin typeface="+mn-lt"/>
              </a:defRPr>
            </a:lvl5pPr>
            <a:lvl6pPr marL="2514600" indent="-228600" algn="l" rtl="0" eaLnBrk="0" fontAlgn="base" hangingPunct="0">
              <a:spcBef>
                <a:spcPct val="20000"/>
              </a:spcBef>
              <a:spcAft>
                <a:spcPct val="0"/>
              </a:spcAft>
              <a:buChar char="»"/>
              <a:defRPr sz="1600">
                <a:solidFill>
                  <a:srgbClr val="8F8EAA"/>
                </a:solidFill>
                <a:latin typeface="+mn-lt"/>
              </a:defRPr>
            </a:lvl6pPr>
            <a:lvl7pPr marL="2971800" indent="-228600" algn="l" rtl="0" eaLnBrk="0" fontAlgn="base" hangingPunct="0">
              <a:spcBef>
                <a:spcPct val="20000"/>
              </a:spcBef>
              <a:spcAft>
                <a:spcPct val="0"/>
              </a:spcAft>
              <a:buChar char="»"/>
              <a:defRPr sz="1600">
                <a:solidFill>
                  <a:srgbClr val="8F8EAA"/>
                </a:solidFill>
                <a:latin typeface="+mn-lt"/>
              </a:defRPr>
            </a:lvl7pPr>
            <a:lvl8pPr marL="3429000" indent="-228600" algn="l" rtl="0" eaLnBrk="0" fontAlgn="base" hangingPunct="0">
              <a:spcBef>
                <a:spcPct val="20000"/>
              </a:spcBef>
              <a:spcAft>
                <a:spcPct val="0"/>
              </a:spcAft>
              <a:buChar char="»"/>
              <a:defRPr sz="1600">
                <a:solidFill>
                  <a:srgbClr val="8F8EAA"/>
                </a:solidFill>
                <a:latin typeface="+mn-lt"/>
              </a:defRPr>
            </a:lvl8pPr>
            <a:lvl9pPr marL="3886200" indent="-228600" algn="l" rtl="0" eaLnBrk="0" fontAlgn="base" hangingPunct="0">
              <a:spcBef>
                <a:spcPct val="20000"/>
              </a:spcBef>
              <a:spcAft>
                <a:spcPct val="0"/>
              </a:spcAft>
              <a:buChar char="»"/>
              <a:defRPr sz="1600">
                <a:solidFill>
                  <a:srgbClr val="8F8EAA"/>
                </a:solidFill>
                <a:latin typeface="+mn-lt"/>
              </a:defRPr>
            </a:lvl9pPr>
          </a:lstStyle>
          <a:p>
            <a:pPr marL="457200" lvl="1" indent="0">
              <a:buFontTx/>
              <a:buNone/>
            </a:pPr>
            <a:r>
              <a:rPr lang="en-GB" sz="1700" i="1" kern="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Full activity profiles are provided to consortium members in a separate excel document.</a:t>
            </a:r>
          </a:p>
          <a:p>
            <a:pPr lvl="1">
              <a:lnSpc>
                <a:spcPct val="150000"/>
              </a:lnSpc>
            </a:pPr>
            <a:endParaRPr lang="en-GB" kern="0" dirty="0" smtClean="0">
              <a:solidFill>
                <a:srgbClr val="003366"/>
              </a:solidFill>
            </a:endParaRPr>
          </a:p>
          <a:p>
            <a:pPr lvl="1"/>
            <a:endParaRPr lang="en-GB" kern="0" dirty="0">
              <a:solidFill>
                <a:srgbClr val="003366"/>
              </a:solidFill>
            </a:endParaRPr>
          </a:p>
        </p:txBody>
      </p:sp>
    </p:spTree>
    <p:extLst>
      <p:ext uri="{BB962C8B-B14F-4D97-AF65-F5344CB8AC3E}">
        <p14:creationId xmlns:p14="http://schemas.microsoft.com/office/powerpoint/2010/main" val="301309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estimates</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7" name="TextBox 6"/>
          <p:cNvSpPr txBox="1"/>
          <p:nvPr/>
        </p:nvSpPr>
        <p:spPr>
          <a:xfrm>
            <a:off x="99417" y="646457"/>
            <a:ext cx="8928992" cy="923330"/>
          </a:xfrm>
          <a:prstGeom prst="rect">
            <a:avLst/>
          </a:prstGeom>
          <a:noFill/>
        </p:spPr>
        <p:txBody>
          <a:bodyPr wrap="square" rtlCol="0">
            <a:spAutoFit/>
          </a:bodyPr>
          <a:lstStyle/>
          <a:p>
            <a:pPr marL="285750" indent="-285750">
              <a:buFont typeface="Arial" panose="020B0604020202020204" pitchFamily="34" charset="0"/>
              <a:buChar char="•"/>
            </a:pPr>
            <a:r>
              <a:rPr lang="en-GB" sz="1700" dirty="0">
                <a:solidFill>
                  <a:srgbClr val="002060"/>
                </a:solidFill>
                <a:latin typeface="Arial Narrow" panose="020B0606020202030204" pitchFamily="34" charset="0"/>
              </a:rPr>
              <a:t>A range of participation estimates are provided around our reported figures based on the </a:t>
            </a:r>
            <a:r>
              <a:rPr lang="en-GB" sz="1700" dirty="0" smtClean="0">
                <a:solidFill>
                  <a:srgbClr val="002060"/>
                </a:solidFill>
                <a:latin typeface="Arial Narrow" panose="020B0606020202030204" pitchFamily="34" charset="0"/>
              </a:rPr>
              <a:t>90% </a:t>
            </a:r>
            <a:r>
              <a:rPr lang="en-GB" sz="1700" dirty="0">
                <a:solidFill>
                  <a:srgbClr val="002060"/>
                </a:solidFill>
                <a:latin typeface="Arial Narrow" panose="020B0606020202030204" pitchFamily="34" charset="0"/>
              </a:rPr>
              <a:t>and 95% confidence limits to the data</a:t>
            </a:r>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5" y="1082381"/>
            <a:ext cx="885825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04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352928" cy="792564"/>
          </a:xfrm>
        </p:spPr>
        <p:txBody>
          <a:bodyPr>
            <a:normAutofit/>
          </a:bodyPr>
          <a:lstStyle/>
          <a:p>
            <a:r>
              <a:rPr lang="en-GB" dirty="0"/>
              <a:t>P</a:t>
            </a:r>
            <a:r>
              <a:rPr lang="en-GB" dirty="0" smtClean="0"/>
              <a:t>articipation by postcode area (3 year average)</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692695"/>
            <a:ext cx="9525110" cy="54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82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This years report has been funded by:</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pic>
        <p:nvPicPr>
          <p:cNvPr id="16" name="Content Placeholder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542" y="3001080"/>
            <a:ext cx="2567584" cy="1463522"/>
          </a:xfr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4593" y="4529781"/>
            <a:ext cx="2342865" cy="178838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80" y="4681586"/>
            <a:ext cx="2641514" cy="158490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5905" y="3277333"/>
            <a:ext cx="2160240" cy="993710"/>
          </a:xfrm>
          <a:prstGeom prst="rect">
            <a:avLst/>
          </a:prstGeom>
        </p:spPr>
      </p:pic>
      <p:sp>
        <p:nvSpPr>
          <p:cNvPr id="3" name="TextBox 2"/>
          <p:cNvSpPr txBox="1"/>
          <p:nvPr/>
        </p:nvSpPr>
        <p:spPr>
          <a:xfrm>
            <a:off x="2699792" y="836712"/>
            <a:ext cx="5370807" cy="1661993"/>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British Marine Federation</a:t>
            </a:r>
          </a:p>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Royal </a:t>
            </a:r>
            <a:r>
              <a:rPr lang="en-GB" sz="1700" dirty="0">
                <a:solidFill>
                  <a:srgbClr val="002060"/>
                </a:solidFill>
                <a:latin typeface="Arial Narrow" panose="020B0606020202030204" pitchFamily="34" charset="0"/>
              </a:rPr>
              <a:t>Yachting </a:t>
            </a:r>
            <a:r>
              <a:rPr lang="en-GB" sz="1700" dirty="0" smtClean="0">
                <a:solidFill>
                  <a:srgbClr val="002060"/>
                </a:solidFill>
                <a:latin typeface="Arial Narrow" panose="020B0606020202030204" pitchFamily="34" charset="0"/>
              </a:rPr>
              <a:t>Association</a:t>
            </a:r>
          </a:p>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Maritime and Coastguard Agency</a:t>
            </a:r>
          </a:p>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Royal National Lifeboat Institution</a:t>
            </a:r>
          </a:p>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British Canoe Union </a:t>
            </a:r>
          </a:p>
          <a:p>
            <a:pPr marL="285750" indent="-285750">
              <a:buFont typeface="Arial" panose="020B0604020202020204" pitchFamily="34" charset="0"/>
              <a:buChar char="•"/>
            </a:pPr>
            <a:r>
              <a:rPr lang="en-GB" sz="1700" dirty="0" smtClean="0">
                <a:solidFill>
                  <a:srgbClr val="002060"/>
                </a:solidFill>
                <a:latin typeface="Arial Narrow" panose="020B0606020202030204" pitchFamily="34" charset="0"/>
              </a:rPr>
              <a:t>Marine Management Organisation</a:t>
            </a:r>
            <a:endParaRPr lang="en-GB" sz="1700" dirty="0">
              <a:solidFill>
                <a:srgbClr val="002060"/>
              </a:solidFill>
              <a:latin typeface="Arial Narrow" panose="020B0606020202030204" pitchFamily="34" charset="0"/>
            </a:endParaRPr>
          </a:p>
        </p:txBody>
      </p:sp>
      <p:pic>
        <p:nvPicPr>
          <p:cNvPr id="11" name="Picture 2" descr="http://upload.wikimedia.org/wikipedia/en/d/dd/Maritime_and_Coastguard_Agenc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3259450"/>
            <a:ext cx="2728587" cy="12206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7703" y="4650012"/>
            <a:ext cx="2438741" cy="1648055"/>
          </a:xfrm>
          <a:prstGeom prst="rect">
            <a:avLst/>
          </a:prstGeom>
        </p:spPr>
      </p:pic>
    </p:spTree>
    <p:extLst>
      <p:ext uri="{BB962C8B-B14F-4D97-AF65-F5344CB8AC3E}">
        <p14:creationId xmlns:p14="http://schemas.microsoft.com/office/powerpoint/2010/main" val="330513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5073427"/>
          </a:xfrm>
        </p:spPr>
        <p:txBody>
          <a:bodyPr>
            <a:normAutofit/>
          </a:bodyPr>
          <a:lstStyle/>
          <a:p>
            <a:pPr marL="0" indent="0">
              <a:buNone/>
            </a:pPr>
            <a:r>
              <a:rPr lang="en-GB" sz="2200" u="sng" dirty="0">
                <a:solidFill>
                  <a:srgbClr val="002060"/>
                </a:solidFill>
              </a:rPr>
              <a:t>The Questions</a:t>
            </a:r>
          </a:p>
          <a:p>
            <a:pPr marL="0" indent="0">
              <a:buNone/>
            </a:pPr>
            <a:endParaRPr lang="en-GB" sz="600" dirty="0">
              <a:solidFill>
                <a:srgbClr val="002060"/>
              </a:solidFill>
            </a:endParaRPr>
          </a:p>
          <a:p>
            <a:pPr marL="0" indent="0">
              <a:buNone/>
            </a:pPr>
            <a:r>
              <a:rPr lang="en-GB" sz="1700" dirty="0">
                <a:solidFill>
                  <a:srgbClr val="002060"/>
                </a:solidFill>
              </a:rPr>
              <a:t>Each respondent is asked if they have taken part in each of the </a:t>
            </a:r>
            <a:r>
              <a:rPr lang="en-GB" sz="1700" dirty="0" err="1" smtClean="0">
                <a:solidFill>
                  <a:srgbClr val="002060"/>
                </a:solidFill>
              </a:rPr>
              <a:t>watersport</a:t>
            </a:r>
            <a:r>
              <a:rPr lang="en-GB" sz="1700" dirty="0" smtClean="0">
                <a:solidFill>
                  <a:srgbClr val="002060"/>
                </a:solidFill>
              </a:rPr>
              <a:t> activities </a:t>
            </a:r>
            <a:r>
              <a:rPr lang="en-GB" sz="1700" dirty="0">
                <a:solidFill>
                  <a:srgbClr val="002060"/>
                </a:solidFill>
              </a:rPr>
              <a:t>over the 12 months preceding September when the survey is conducted.  As far as possible the descriptions of each activity are provided in layman’s terms to allow all respondents, whatever their level of expertise, to give accurate </a:t>
            </a:r>
            <a:r>
              <a:rPr lang="en-GB" sz="1700" dirty="0" smtClean="0">
                <a:solidFill>
                  <a:srgbClr val="002060"/>
                </a:solidFill>
              </a:rPr>
              <a:t>replies:</a:t>
            </a:r>
          </a:p>
          <a:p>
            <a:pPr marL="0" indent="0">
              <a:buNone/>
            </a:pPr>
            <a:endParaRPr lang="en-GB" sz="1700" dirty="0" smtClean="0">
              <a:solidFill>
                <a:srgbClr val="002060"/>
              </a:solidFill>
            </a:endParaRPr>
          </a:p>
          <a:p>
            <a:pPr marL="0" indent="0">
              <a:buNone/>
            </a:pPr>
            <a:r>
              <a:rPr lang="en-GB" sz="1700" dirty="0">
                <a:solidFill>
                  <a:srgbClr val="002060"/>
                </a:solidFill>
              </a:rPr>
              <a:t>To make sure the respondents are understanding what is meant by the terms used, the following definitions are provided to them:</a:t>
            </a:r>
          </a:p>
          <a:p>
            <a:pPr>
              <a:buFont typeface="Arial Narrow" panose="020B0606020202030204" pitchFamily="34" charset="0"/>
              <a:buChar char="–"/>
            </a:pPr>
            <a:r>
              <a:rPr lang="en-GB" sz="1700" dirty="0">
                <a:solidFill>
                  <a:srgbClr val="002060"/>
                </a:solidFill>
              </a:rPr>
              <a:t>small sail boats are dinghies, open keelboats and multihulls (not including seaside inflatables) which tend to be brought ashore after </a:t>
            </a:r>
            <a:r>
              <a:rPr lang="en-GB" sz="1700" dirty="0" smtClean="0">
                <a:solidFill>
                  <a:srgbClr val="002060"/>
                </a:solidFill>
              </a:rPr>
              <a:t>use.</a:t>
            </a:r>
            <a:endParaRPr lang="en-GB" sz="1700" dirty="0">
              <a:solidFill>
                <a:srgbClr val="002060"/>
              </a:solidFill>
            </a:endParaRPr>
          </a:p>
          <a:p>
            <a:pPr>
              <a:buFont typeface="Arial Narrow" panose="020B0606020202030204" pitchFamily="34" charset="0"/>
              <a:buChar char="–"/>
            </a:pPr>
            <a:r>
              <a:rPr lang="en-GB" sz="1700" dirty="0">
                <a:solidFill>
                  <a:srgbClr val="002060"/>
                </a:solidFill>
              </a:rPr>
              <a:t>yachts are usually left in the water, have cooking facilities and a cabin for sleeping on board.</a:t>
            </a:r>
          </a:p>
          <a:p>
            <a:pPr>
              <a:buFont typeface="Arial Narrow" panose="020B0606020202030204" pitchFamily="34" charset="0"/>
              <a:buChar char="–"/>
            </a:pPr>
            <a:r>
              <a:rPr lang="en-GB" sz="1700" dirty="0">
                <a:solidFill>
                  <a:srgbClr val="002060"/>
                </a:solidFill>
              </a:rPr>
              <a:t>power boating is defined as fast craft that plane over water whilst motor boating / cruising is defined as river boating or coastal motor </a:t>
            </a:r>
            <a:r>
              <a:rPr lang="en-GB" sz="1700" dirty="0" smtClean="0">
                <a:solidFill>
                  <a:srgbClr val="002060"/>
                </a:solidFill>
              </a:rPr>
              <a:t>cruising</a:t>
            </a:r>
          </a:p>
          <a:p>
            <a:pPr>
              <a:buFont typeface="Arial Narrow" panose="020B0606020202030204" pitchFamily="34" charset="0"/>
              <a:buChar char="–"/>
            </a:pPr>
            <a:endParaRPr lang="en-GB" sz="1700" dirty="0">
              <a:solidFill>
                <a:srgbClr val="002060"/>
              </a:solidFill>
            </a:endParaRPr>
          </a:p>
          <a:p>
            <a:pPr marL="0" indent="0">
              <a:buNone/>
            </a:pPr>
            <a:r>
              <a:rPr lang="en-GB" sz="1700" dirty="0">
                <a:solidFill>
                  <a:srgbClr val="002060"/>
                </a:solidFill>
              </a:rPr>
              <a:t>Relevant respondents are then asked more detailed questions on each sport they participate in.</a:t>
            </a:r>
          </a:p>
          <a:p>
            <a:endParaRPr lang="en-GB" sz="1700"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Tree>
    <p:extLst>
      <p:ext uri="{BB962C8B-B14F-4D97-AF65-F5344CB8AC3E}">
        <p14:creationId xmlns:p14="http://schemas.microsoft.com/office/powerpoint/2010/main" val="223159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Glossary</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5" name="Content Placeholder 2"/>
          <p:cNvSpPr>
            <a:spLocks noGrp="1"/>
          </p:cNvSpPr>
          <p:nvPr>
            <p:ph sz="half" idx="1"/>
          </p:nvPr>
        </p:nvSpPr>
        <p:spPr>
          <a:xfrm>
            <a:off x="107504" y="692696"/>
            <a:ext cx="4580852" cy="4876800"/>
          </a:xfrm>
        </p:spPr>
        <p:txBody>
          <a:bodyPr/>
          <a:lstStyle/>
          <a:p>
            <a:endParaRPr lang="en-GB" sz="1700" dirty="0" smtClean="0">
              <a:solidFill>
                <a:srgbClr val="002060"/>
              </a:solidFill>
            </a:endParaRPr>
          </a:p>
          <a:p>
            <a:r>
              <a:rPr lang="en-GB" sz="1700" dirty="0" smtClean="0">
                <a:solidFill>
                  <a:srgbClr val="002060"/>
                </a:solidFill>
              </a:rPr>
              <a:t>Any </a:t>
            </a:r>
            <a:r>
              <a:rPr lang="en-GB" sz="1700" dirty="0">
                <a:solidFill>
                  <a:srgbClr val="002060"/>
                </a:solidFill>
              </a:rPr>
              <a:t>Boating </a:t>
            </a:r>
            <a:r>
              <a:rPr lang="en-GB" sz="1700" dirty="0" smtClean="0">
                <a:solidFill>
                  <a:srgbClr val="002060"/>
                </a:solidFill>
              </a:rPr>
              <a:t>Activity: </a:t>
            </a:r>
            <a:r>
              <a:rPr lang="en-GB" sz="1700" dirty="0">
                <a:solidFill>
                  <a:srgbClr val="002060"/>
                </a:solidFill>
              </a:rPr>
              <a:t>covers the 12 core activities measured since 2002: </a:t>
            </a:r>
            <a:endParaRPr lang="en-GB" sz="1700" dirty="0" smtClean="0">
              <a:solidFill>
                <a:srgbClr val="002060"/>
              </a:solidFill>
            </a:endParaRPr>
          </a:p>
          <a:p>
            <a:pPr lvl="1"/>
            <a:r>
              <a:rPr lang="en-GB" sz="1400" kern="1200" dirty="0">
                <a:ea typeface="+mn-ea"/>
                <a:cs typeface="Arial" charset="0"/>
              </a:rPr>
              <a:t>Small sail boat racing</a:t>
            </a:r>
          </a:p>
          <a:p>
            <a:pPr lvl="1"/>
            <a:r>
              <a:rPr lang="en-GB" sz="1400" kern="1200" dirty="0">
                <a:ea typeface="+mn-ea"/>
                <a:cs typeface="Arial" charset="0"/>
              </a:rPr>
              <a:t>Other small sail boat activities</a:t>
            </a:r>
          </a:p>
          <a:p>
            <a:pPr lvl="1"/>
            <a:r>
              <a:rPr lang="en-GB" sz="1400" kern="1200" dirty="0">
                <a:ea typeface="+mn-ea"/>
                <a:cs typeface="Arial" charset="0"/>
              </a:rPr>
              <a:t>Yacht racing</a:t>
            </a:r>
          </a:p>
          <a:p>
            <a:pPr lvl="1"/>
            <a:r>
              <a:rPr lang="en-GB" sz="1400" kern="1200" dirty="0">
                <a:ea typeface="+mn-ea"/>
                <a:cs typeface="Arial" charset="0"/>
              </a:rPr>
              <a:t>Yacht cruising</a:t>
            </a:r>
          </a:p>
          <a:p>
            <a:pPr lvl="1"/>
            <a:r>
              <a:rPr lang="en-GB" sz="1400" kern="1200" dirty="0">
                <a:ea typeface="+mn-ea"/>
                <a:cs typeface="Arial" charset="0"/>
              </a:rPr>
              <a:t>Power boating</a:t>
            </a:r>
          </a:p>
          <a:p>
            <a:pPr lvl="1"/>
            <a:r>
              <a:rPr lang="en-GB" sz="1400" kern="1200" dirty="0">
                <a:ea typeface="+mn-ea"/>
                <a:cs typeface="Arial" charset="0"/>
              </a:rPr>
              <a:t>General motor </a:t>
            </a:r>
            <a:r>
              <a:rPr lang="en-GB" sz="1400" kern="1200" dirty="0" smtClean="0">
                <a:ea typeface="+mn-ea"/>
                <a:cs typeface="Arial" charset="0"/>
              </a:rPr>
              <a:t>boating/cruising</a:t>
            </a:r>
            <a:endParaRPr lang="en-GB" sz="1400" kern="1200" dirty="0">
              <a:ea typeface="+mn-ea"/>
              <a:cs typeface="Arial" charset="0"/>
            </a:endParaRPr>
          </a:p>
          <a:p>
            <a:pPr lvl="1"/>
            <a:r>
              <a:rPr lang="en-GB" sz="1400" kern="1200" dirty="0">
                <a:ea typeface="+mn-ea"/>
                <a:cs typeface="Arial" charset="0"/>
              </a:rPr>
              <a:t>Canal boating</a:t>
            </a:r>
          </a:p>
          <a:p>
            <a:pPr lvl="1"/>
            <a:r>
              <a:rPr lang="en-GB" sz="1400" kern="1200" dirty="0">
                <a:ea typeface="+mn-ea"/>
                <a:cs typeface="Arial" charset="0"/>
              </a:rPr>
              <a:t>Canoeing</a:t>
            </a:r>
          </a:p>
          <a:p>
            <a:pPr lvl="1"/>
            <a:r>
              <a:rPr lang="en-GB" sz="1400" kern="1200" dirty="0" smtClean="0">
                <a:ea typeface="+mn-ea"/>
                <a:cs typeface="Arial" charset="0"/>
              </a:rPr>
              <a:t>Rowing/</a:t>
            </a:r>
            <a:r>
              <a:rPr lang="en-GB" sz="1400" kern="1200" dirty="0" err="1" smtClean="0">
                <a:ea typeface="+mn-ea"/>
                <a:cs typeface="Arial" charset="0"/>
              </a:rPr>
              <a:t>Skulling</a:t>
            </a:r>
            <a:endParaRPr lang="en-GB" sz="1400" kern="1200" dirty="0">
              <a:ea typeface="+mn-ea"/>
              <a:cs typeface="Arial" charset="0"/>
            </a:endParaRPr>
          </a:p>
          <a:p>
            <a:pPr lvl="1"/>
            <a:r>
              <a:rPr lang="en-GB" sz="1400" kern="1200" dirty="0">
                <a:ea typeface="+mn-ea"/>
                <a:cs typeface="Arial" charset="0"/>
              </a:rPr>
              <a:t>Windsurfing</a:t>
            </a:r>
          </a:p>
          <a:p>
            <a:pPr lvl="1"/>
            <a:r>
              <a:rPr lang="en-GB" sz="1400" kern="1200" dirty="0">
                <a:ea typeface="+mn-ea"/>
                <a:cs typeface="Arial" charset="0"/>
              </a:rPr>
              <a:t>Water </a:t>
            </a:r>
            <a:r>
              <a:rPr lang="en-GB" sz="1400" kern="1200" dirty="0" smtClean="0">
                <a:ea typeface="+mn-ea"/>
                <a:cs typeface="Arial" charset="0"/>
              </a:rPr>
              <a:t>skiing &amp; wakeboarding</a:t>
            </a:r>
            <a:endParaRPr lang="en-GB" sz="1400" kern="1200" dirty="0">
              <a:ea typeface="+mn-ea"/>
              <a:cs typeface="Arial" charset="0"/>
            </a:endParaRPr>
          </a:p>
          <a:p>
            <a:pPr lvl="1"/>
            <a:r>
              <a:rPr lang="en-GB" sz="1400" kern="1200" dirty="0">
                <a:ea typeface="+mn-ea"/>
                <a:cs typeface="Arial" charset="0"/>
              </a:rPr>
              <a:t>Using personal watercraft</a:t>
            </a:r>
          </a:p>
          <a:p>
            <a:endParaRPr lang="en-GB" sz="1400" dirty="0">
              <a:solidFill>
                <a:srgbClr val="FF0000"/>
              </a:solidFill>
            </a:endParaRPr>
          </a:p>
        </p:txBody>
      </p:sp>
      <p:sp>
        <p:nvSpPr>
          <p:cNvPr id="6" name="Content Placeholder 4"/>
          <p:cNvSpPr txBox="1">
            <a:spLocks/>
          </p:cNvSpPr>
          <p:nvPr/>
        </p:nvSpPr>
        <p:spPr bwMode="auto">
          <a:xfrm>
            <a:off x="4644008" y="692696"/>
            <a:ext cx="432048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6">
                    <a:lumMod val="75000"/>
                  </a:schemeClr>
                </a:solidFill>
                <a:latin typeface="+mn-lt"/>
              </a:defRPr>
            </a:lvl2pPr>
            <a:lvl3pPr marL="1143000" indent="-228600" algn="l" rtl="0" eaLnBrk="0" fontAlgn="base" hangingPunct="0">
              <a:spcBef>
                <a:spcPct val="20000"/>
              </a:spcBef>
              <a:spcAft>
                <a:spcPct val="0"/>
              </a:spcAft>
              <a:buChar char="•"/>
              <a:defRPr sz="1800">
                <a:solidFill>
                  <a:schemeClr val="accent6">
                    <a:lumMod val="75000"/>
                  </a:schemeClr>
                </a:solidFill>
                <a:latin typeface="+mn-lt"/>
              </a:defRPr>
            </a:lvl3pPr>
            <a:lvl4pPr marL="1600200" indent="-228600" algn="l" rtl="0" eaLnBrk="0" fontAlgn="base" hangingPunct="0">
              <a:spcBef>
                <a:spcPct val="20000"/>
              </a:spcBef>
              <a:spcAft>
                <a:spcPct val="0"/>
              </a:spcAft>
              <a:buChar char="–"/>
              <a:defRPr sz="1600">
                <a:solidFill>
                  <a:schemeClr val="accent6">
                    <a:lumMod val="75000"/>
                  </a:schemeClr>
                </a:solidFill>
                <a:latin typeface="+mn-lt"/>
              </a:defRPr>
            </a:lvl4pPr>
            <a:lvl5pPr marL="2171700" indent="-342900" algn="l" rtl="0" eaLnBrk="0" fontAlgn="base" hangingPunct="0">
              <a:spcBef>
                <a:spcPct val="20000"/>
              </a:spcBef>
              <a:spcAft>
                <a:spcPct val="0"/>
              </a:spcAft>
              <a:buFont typeface="+mj-lt"/>
              <a:buAutoNum type="arabicPeriod"/>
              <a:defRPr sz="1600">
                <a:solidFill>
                  <a:schemeClr val="accent6">
                    <a:lumMod val="75000"/>
                  </a:schemeClr>
                </a:solidFill>
                <a:latin typeface="+mn-lt"/>
              </a:defRPr>
            </a:lvl5pPr>
            <a:lvl6pPr marL="2514600" indent="-228600" algn="l" rtl="0" eaLnBrk="0" fontAlgn="base" hangingPunct="0">
              <a:spcBef>
                <a:spcPct val="20000"/>
              </a:spcBef>
              <a:spcAft>
                <a:spcPct val="0"/>
              </a:spcAft>
              <a:buChar char="»"/>
              <a:defRPr sz="1800">
                <a:solidFill>
                  <a:srgbClr val="8F8EAA"/>
                </a:solidFill>
                <a:latin typeface="+mn-lt"/>
              </a:defRPr>
            </a:lvl6pPr>
            <a:lvl7pPr marL="2971800" indent="-228600" algn="l" rtl="0" eaLnBrk="0" fontAlgn="base" hangingPunct="0">
              <a:spcBef>
                <a:spcPct val="20000"/>
              </a:spcBef>
              <a:spcAft>
                <a:spcPct val="0"/>
              </a:spcAft>
              <a:buChar char="»"/>
              <a:defRPr sz="1800">
                <a:solidFill>
                  <a:srgbClr val="8F8EAA"/>
                </a:solidFill>
                <a:latin typeface="+mn-lt"/>
              </a:defRPr>
            </a:lvl7pPr>
            <a:lvl8pPr marL="3429000" indent="-228600" algn="l" rtl="0" eaLnBrk="0" fontAlgn="base" hangingPunct="0">
              <a:spcBef>
                <a:spcPct val="20000"/>
              </a:spcBef>
              <a:spcAft>
                <a:spcPct val="0"/>
              </a:spcAft>
              <a:buChar char="»"/>
              <a:defRPr sz="1800">
                <a:solidFill>
                  <a:srgbClr val="8F8EAA"/>
                </a:solidFill>
                <a:latin typeface="+mn-lt"/>
              </a:defRPr>
            </a:lvl8pPr>
            <a:lvl9pPr marL="3886200" indent="-228600" algn="l" rtl="0" eaLnBrk="0" fontAlgn="base" hangingPunct="0">
              <a:spcBef>
                <a:spcPct val="20000"/>
              </a:spcBef>
              <a:spcAft>
                <a:spcPct val="0"/>
              </a:spcAft>
              <a:buChar char="»"/>
              <a:defRPr sz="1800">
                <a:solidFill>
                  <a:srgbClr val="8F8EAA"/>
                </a:solidFill>
                <a:latin typeface="+mn-lt"/>
              </a:defRPr>
            </a:lvl9pPr>
          </a:lstStyle>
          <a:p>
            <a:endParaRPr lang="en-GB" sz="1700" dirty="0" smtClean="0">
              <a:solidFill>
                <a:srgbClr val="002060"/>
              </a:solidFill>
              <a:latin typeface="Arial Narrow" panose="020B0606020202030204" pitchFamily="34" charset="0"/>
              <a:ea typeface="Tahoma" pitchFamily="34" charset="0"/>
              <a:cs typeface="Tahoma" pitchFamily="34" charset="0"/>
            </a:endParaRPr>
          </a:p>
          <a:p>
            <a:r>
              <a:rPr lang="en-GB" sz="1700" dirty="0" smtClean="0">
                <a:solidFill>
                  <a:srgbClr val="002060"/>
                </a:solidFill>
                <a:latin typeface="Arial Narrow" panose="020B0606020202030204" pitchFamily="34" charset="0"/>
                <a:ea typeface="Tahoma" pitchFamily="34" charset="0"/>
                <a:cs typeface="Tahoma" pitchFamily="34" charset="0"/>
              </a:rPr>
              <a:t>Any </a:t>
            </a:r>
            <a:r>
              <a:rPr lang="en-GB" sz="1700" dirty="0" err="1" smtClean="0">
                <a:solidFill>
                  <a:srgbClr val="002060"/>
                </a:solidFill>
                <a:latin typeface="Arial Narrow" panose="020B0606020202030204" pitchFamily="34" charset="0"/>
                <a:ea typeface="Tahoma" pitchFamily="34" charset="0"/>
                <a:cs typeface="Tahoma" pitchFamily="34" charset="0"/>
              </a:rPr>
              <a:t>watersports</a:t>
            </a:r>
            <a:r>
              <a:rPr lang="en-GB" sz="1700" dirty="0" smtClean="0">
                <a:solidFill>
                  <a:srgbClr val="002060"/>
                </a:solidFill>
                <a:latin typeface="Arial Narrow" panose="020B0606020202030204" pitchFamily="34" charset="0"/>
                <a:ea typeface="Tahoma" pitchFamily="34" charset="0"/>
                <a:cs typeface="Tahoma" pitchFamily="34" charset="0"/>
              </a:rPr>
              <a:t> activity: covers the 12 core activities to the left plus the additional </a:t>
            </a:r>
            <a:r>
              <a:rPr lang="en-GB" sz="1700" dirty="0" err="1" smtClean="0">
                <a:solidFill>
                  <a:srgbClr val="002060"/>
                </a:solidFill>
                <a:latin typeface="Arial Narrow" panose="020B0606020202030204" pitchFamily="34" charset="0"/>
                <a:ea typeface="Tahoma" pitchFamily="34" charset="0"/>
                <a:cs typeface="Tahoma" pitchFamily="34" charset="0"/>
              </a:rPr>
              <a:t>watersport</a:t>
            </a:r>
            <a:r>
              <a:rPr lang="en-GB" sz="1700" dirty="0" smtClean="0">
                <a:solidFill>
                  <a:srgbClr val="002060"/>
                </a:solidFill>
                <a:latin typeface="Arial Narrow" panose="020B0606020202030204" pitchFamily="34" charset="0"/>
                <a:ea typeface="Tahoma" pitchFamily="34" charset="0"/>
                <a:cs typeface="Tahoma" pitchFamily="34" charset="0"/>
              </a:rPr>
              <a:t> activities that have been included during various years since 2004:</a:t>
            </a:r>
          </a:p>
          <a:p>
            <a:pPr lvl="1"/>
            <a:r>
              <a:rPr lang="en-GB" sz="1400" dirty="0">
                <a:solidFill>
                  <a:srgbClr val="002060"/>
                </a:solidFill>
                <a:latin typeface="Arial Narrow" panose="020B0606020202030204" pitchFamily="34" charset="0"/>
              </a:rPr>
              <a:t>Surfboarding/ Body boarding/ Paddle boarding</a:t>
            </a:r>
          </a:p>
          <a:p>
            <a:pPr lvl="1"/>
            <a:r>
              <a:rPr lang="en-GB" sz="1400" dirty="0" smtClean="0">
                <a:solidFill>
                  <a:srgbClr val="002060"/>
                </a:solidFill>
                <a:latin typeface="Arial Narrow" panose="020B0606020202030204" pitchFamily="34" charset="0"/>
              </a:rPr>
              <a:t>Kitesurfing</a:t>
            </a:r>
            <a:endParaRPr lang="en-GB" sz="1400" dirty="0">
              <a:solidFill>
                <a:srgbClr val="002060"/>
              </a:solidFill>
              <a:latin typeface="Arial Narrow" panose="020B0606020202030204" pitchFamily="34" charset="0"/>
            </a:endParaRPr>
          </a:p>
          <a:p>
            <a:pPr lvl="1"/>
            <a:r>
              <a:rPr lang="en-GB" sz="1400" dirty="0">
                <a:solidFill>
                  <a:srgbClr val="002060"/>
                </a:solidFill>
                <a:latin typeface="Arial Narrow" panose="020B0606020202030204" pitchFamily="34" charset="0"/>
              </a:rPr>
              <a:t>Angling</a:t>
            </a:r>
          </a:p>
          <a:p>
            <a:pPr lvl="1"/>
            <a:r>
              <a:rPr lang="en-GB" sz="1400" dirty="0">
                <a:solidFill>
                  <a:srgbClr val="002060"/>
                </a:solidFill>
                <a:latin typeface="Arial Narrow" panose="020B0606020202030204" pitchFamily="34" charset="0"/>
              </a:rPr>
              <a:t>Cliff climbing activities</a:t>
            </a:r>
          </a:p>
          <a:p>
            <a:pPr lvl="1"/>
            <a:r>
              <a:rPr lang="en-GB" sz="1400" dirty="0">
                <a:solidFill>
                  <a:srgbClr val="002060"/>
                </a:solidFill>
                <a:latin typeface="Arial Narrow" panose="020B0606020202030204" pitchFamily="34" charset="0"/>
              </a:rPr>
              <a:t>Coastal walking activities</a:t>
            </a:r>
          </a:p>
          <a:p>
            <a:pPr lvl="1"/>
            <a:r>
              <a:rPr lang="en-GB" sz="1400" dirty="0">
                <a:solidFill>
                  <a:srgbClr val="002060"/>
                </a:solidFill>
                <a:latin typeface="Arial Narrow" panose="020B0606020202030204" pitchFamily="34" charset="0"/>
              </a:rPr>
              <a:t>Spending general leisure time at the beach</a:t>
            </a:r>
          </a:p>
          <a:p>
            <a:pPr lvl="1"/>
            <a:r>
              <a:rPr lang="en-GB" sz="1400" dirty="0">
                <a:solidFill>
                  <a:srgbClr val="002060"/>
                </a:solidFill>
                <a:latin typeface="Arial Narrow" panose="020B0606020202030204" pitchFamily="34" charset="0"/>
              </a:rPr>
              <a:t>Outdoor Swimming</a:t>
            </a:r>
          </a:p>
          <a:p>
            <a:pPr lvl="1"/>
            <a:r>
              <a:rPr lang="en-GB" sz="1400" dirty="0">
                <a:solidFill>
                  <a:srgbClr val="002060"/>
                </a:solidFill>
                <a:latin typeface="Arial Narrow" panose="020B0606020202030204" pitchFamily="34" charset="0"/>
              </a:rPr>
              <a:t>Leisure sub-aqua diving (open water - from the shore or boat)</a:t>
            </a:r>
          </a:p>
          <a:p>
            <a:pPr lvl="1"/>
            <a:r>
              <a:rPr lang="en-GB" sz="1400" dirty="0" err="1">
                <a:solidFill>
                  <a:srgbClr val="002060"/>
                </a:solidFill>
                <a:latin typeface="Arial Narrow" panose="020B0606020202030204" pitchFamily="34" charset="0"/>
              </a:rPr>
              <a:t>Coasteering</a:t>
            </a:r>
            <a:endParaRPr lang="en-GB" sz="1400" dirty="0">
              <a:solidFill>
                <a:srgbClr val="002060"/>
              </a:solidFill>
              <a:latin typeface="Arial Narrow" panose="020B0606020202030204" pitchFamily="34" charset="0"/>
              <a:ea typeface="Tahoma" pitchFamily="34" charset="0"/>
              <a:cs typeface="Tahoma" pitchFamily="34" charset="0"/>
            </a:endParaRPr>
          </a:p>
        </p:txBody>
      </p:sp>
    </p:spTree>
    <p:extLst>
      <p:ext uri="{BB962C8B-B14F-4D97-AF65-F5344CB8AC3E}">
        <p14:creationId xmlns:p14="http://schemas.microsoft.com/office/powerpoint/2010/main" val="352505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Headlines</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9" name="TextBox 8"/>
          <p:cNvSpPr txBox="1"/>
          <p:nvPr/>
        </p:nvSpPr>
        <p:spPr>
          <a:xfrm>
            <a:off x="179512" y="620688"/>
            <a:ext cx="8784976" cy="2015936"/>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Participation in any of the activities measured is at its highest level since 2007, after seeing a decline since 2009 from 26.3% to 22.7% in 2012, 2013 has shown a 6.1% point increase. The best estimates for participation is 14.1m adults but this could range between 13.8m and 14.4m</a:t>
            </a:r>
          </a:p>
          <a:p>
            <a:pPr marL="285750" indent="-285750">
              <a:buFont typeface="Arial" panose="020B0604020202020204" pitchFamily="34" charset="0"/>
              <a:buChar char="•"/>
            </a:pPr>
            <a:endParaRPr lang="en-GB" sz="600" dirty="0" smtClean="0">
              <a:solidFill>
                <a:srgbClr val="000066"/>
              </a:solidFill>
              <a:latin typeface="Arial Narrow" panose="020B060602020203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ea typeface="Tahoma" panose="020B0604030504040204" pitchFamily="34" charset="0"/>
                <a:cs typeface="Tahoma" panose="020B0604030504040204" pitchFamily="34" charset="0"/>
              </a:rPr>
              <a:t>Participation in any of the core boating activities has also seen an increase in 2013, up 1.3% points after staying between 5.5%-6% for the previous three years. The trend has shown a relative decline over the study period but the last 3-4 years show a more constant rate indicating a levelling out. In terms of volume this puts the best estimates for participation at 3.5m adults, with a range between 3.4m and 3.7m.   </a:t>
            </a:r>
            <a:endParaRPr lang="en-GB" sz="1700" dirty="0">
              <a:solidFill>
                <a:srgbClr val="000066"/>
              </a:solidFill>
              <a:latin typeface="Arial Narrow" panose="020B060602020203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25482681"/>
              </p:ext>
            </p:extLst>
          </p:nvPr>
        </p:nvGraphicFramePr>
        <p:xfrm>
          <a:off x="0" y="2671067"/>
          <a:ext cx="7834724" cy="914400"/>
        </p:xfrm>
        <a:graphic>
          <a:graphicData uri="http://schemas.openxmlformats.org/drawingml/2006/table">
            <a:tbl>
              <a:tblPr/>
              <a:tblGrid>
                <a:gridCol w="2131760"/>
                <a:gridCol w="475247"/>
                <a:gridCol w="475247"/>
                <a:gridCol w="475247"/>
                <a:gridCol w="475247"/>
                <a:gridCol w="475247"/>
                <a:gridCol w="475247"/>
                <a:gridCol w="475247"/>
                <a:gridCol w="475247"/>
                <a:gridCol w="475247"/>
                <a:gridCol w="475247"/>
                <a:gridCol w="475247"/>
                <a:gridCol w="475247"/>
              </a:tblGrid>
              <a:tr h="137126">
                <a:tc>
                  <a:txBody>
                    <a:bodyPr/>
                    <a:lstStyle/>
                    <a:p>
                      <a:pPr algn="l"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2002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2003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2005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66"/>
                          </a:solidFill>
                          <a:effectLst/>
                          <a:latin typeface="Arial Narrow" panose="020B0606020202030204" pitchFamily="34" charset="0"/>
                        </a:rPr>
                        <a:t>2006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66"/>
                          </a:solidFill>
                          <a:effectLst/>
                          <a:latin typeface="Arial Narrow" panose="020B0606020202030204" pitchFamily="34" charset="0"/>
                        </a:rPr>
                        <a:t>2007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66"/>
                          </a:solidFill>
                          <a:effectLst/>
                          <a:latin typeface="Arial Narrow" panose="020B0606020202030204" pitchFamily="34" charset="0"/>
                        </a:rPr>
                        <a:t>2011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66"/>
                          </a:solidFill>
                          <a:effectLst/>
                          <a:latin typeface="Arial Narrow" panose="020B0606020202030204" pitchFamily="34" charset="0"/>
                        </a:rPr>
                        <a:t>2012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66"/>
                          </a:solidFill>
                          <a:effectLst/>
                          <a:latin typeface="Arial Narrow" panose="020B0606020202030204" pitchFamily="34" charset="0"/>
                        </a:rPr>
                        <a:t>2013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37126">
                <a:tc>
                  <a:txBody>
                    <a:bodyPr/>
                    <a:lstStyle/>
                    <a:p>
                      <a:pPr algn="r" fontAlgn="b"/>
                      <a:r>
                        <a:rPr lang="en-GB" sz="1000" b="0" i="0" u="none" strike="noStrike">
                          <a:solidFill>
                            <a:srgbClr val="000066"/>
                          </a:solidFill>
                          <a:effectLst/>
                          <a:latin typeface="Arial Narrow" panose="020B0606020202030204" pitchFamily="34" charset="0"/>
                        </a:rPr>
                        <a:t>Any Activity</a:t>
                      </a: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26.3%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1" i="0" u="none" strike="noStrike" dirty="0">
                          <a:solidFill>
                            <a:srgbClr val="0000FF"/>
                          </a:solidFill>
                          <a:effectLst/>
                          <a:latin typeface="Arial Narrow" panose="020B0606020202030204" pitchFamily="34" charset="0"/>
                        </a:rPr>
                        <a:t>29.6%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26.3%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22.7%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28.8%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37126">
                <a:tc>
                  <a:txBody>
                    <a:bodyPr/>
                    <a:lstStyle/>
                    <a:p>
                      <a:pPr algn="r" fontAlgn="b"/>
                      <a:r>
                        <a:rPr lang="en-GB" sz="1000" b="0" i="0" u="none" strike="noStrike" dirty="0" smtClean="0">
                          <a:solidFill>
                            <a:srgbClr val="000066"/>
                          </a:solidFill>
                          <a:effectLst/>
                          <a:latin typeface="Arial Narrow" panose="020B0606020202030204" pitchFamily="34" charset="0"/>
                        </a:rPr>
                        <a:t>Volume (000s)</a:t>
                      </a:r>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GB" sz="1000" b="0" i="0" u="none" strike="noStrike" dirty="0">
                          <a:solidFill>
                            <a:srgbClr val="FFFFFF"/>
                          </a:solidFill>
                          <a:effectLst/>
                          <a:latin typeface="Arial Narrow" panose="020B0606020202030204" pitchFamily="34" charset="0"/>
                        </a:rPr>
                        <a:t> </a:t>
                      </a:r>
                    </a:p>
                  </a:txBody>
                  <a:tcPr marL="0" marR="0" marT="0" marB="0" anchor="b">
                    <a:lnL>
                      <a:noFill/>
                    </a:lnL>
                    <a:lnR>
                      <a:noFill/>
                    </a:lnR>
                    <a:lnT>
                      <a:noFill/>
                    </a:lnT>
                    <a:lnB>
                      <a:noFill/>
                    </a:lnB>
                  </a:tcPr>
                </a:tc>
                <a:tc>
                  <a:txBody>
                    <a:bodyPr/>
                    <a:lstStyle/>
                    <a:p>
                      <a:pPr algn="r" fontAlgn="b"/>
                      <a:r>
                        <a:rPr lang="en-GB" sz="1000" b="0" i="0" u="none" strike="noStrike">
                          <a:solidFill>
                            <a:srgbClr val="FFFFFF"/>
                          </a:solidFill>
                          <a:effectLst/>
                          <a:latin typeface="Arial Narrow" panose="020B0606020202030204" pitchFamily="34" charset="0"/>
                        </a:rPr>
                        <a:t> </a:t>
                      </a:r>
                    </a:p>
                  </a:txBody>
                  <a:tcPr marL="0" marR="0" marT="0" marB="0" anchor="b">
                    <a:lnL>
                      <a:noFill/>
                    </a:lnL>
                    <a:lnR>
                      <a:noFill/>
                    </a:lnR>
                    <a:lnT>
                      <a:noFill/>
                    </a:lnT>
                    <a:lnB>
                      <a:noFill/>
                    </a:lnB>
                  </a:tcPr>
                </a:tc>
                <a:tc>
                  <a:txBody>
                    <a:bodyPr/>
                    <a:lstStyle/>
                    <a:p>
                      <a:pPr algn="r" fontAlgn="b"/>
                      <a:r>
                        <a:rPr lang="en-GB" sz="1000" b="0" i="0" u="none" strike="noStrike">
                          <a:solidFill>
                            <a:srgbClr val="FFFFFF"/>
                          </a:solidFill>
                          <a:effectLst/>
                          <a:latin typeface="Arial Narrow" panose="020B0606020202030204" pitchFamily="34" charset="0"/>
                        </a:rPr>
                        <a:t> </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12,580</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13,506</a:t>
                      </a:r>
                    </a:p>
                  </a:txBody>
                  <a:tcPr marL="0" marR="0" marT="0" marB="0" anchor="b">
                    <a:lnL>
                      <a:noFill/>
                    </a:lnL>
                    <a:lnR>
                      <a:noFill/>
                    </a:lnR>
                    <a:lnT>
                      <a:noFill/>
                    </a:lnT>
                    <a:lnB>
                      <a:noFill/>
                    </a:lnB>
                  </a:tcPr>
                </a:tc>
                <a:tc>
                  <a:txBody>
                    <a:bodyPr/>
                    <a:lstStyle/>
                    <a:p>
                      <a:pPr algn="r" fontAlgn="b"/>
                      <a:r>
                        <a:rPr lang="en-GB" sz="1000" b="1" i="0" u="none" strike="noStrike" dirty="0">
                          <a:solidFill>
                            <a:srgbClr val="0000FF"/>
                          </a:solidFill>
                          <a:effectLst/>
                          <a:latin typeface="Arial Narrow" panose="020B0606020202030204" pitchFamily="34" charset="0"/>
                        </a:rPr>
                        <a:t>14,400</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11,294</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12,893</a:t>
                      </a:r>
                    </a:p>
                  </a:txBody>
                  <a:tcPr marL="0" marR="0" marT="0" marB="0" anchor="b">
                    <a:lnL>
                      <a:noFill/>
                    </a:lnL>
                    <a:lnR>
                      <a:noFill/>
                    </a:lnR>
                    <a:lnT>
                      <a:noFill/>
                    </a:lnT>
                    <a:lnB>
                      <a:noFill/>
                    </a:lnB>
                  </a:tcPr>
                </a:tc>
                <a:tc>
                  <a:txBody>
                    <a:bodyPr/>
                    <a:lstStyle/>
                    <a:p>
                      <a:pPr algn="r" fontAlgn="b"/>
                      <a:endParaRPr lang="en-GB" sz="1000" b="0" i="0" u="none" strike="noStrike" dirty="0">
                        <a:solidFill>
                          <a:srgbClr val="00206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12,589</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11,153</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14,124</a:t>
                      </a:r>
                    </a:p>
                  </a:txBody>
                  <a:tcPr marL="0" marR="0" marT="0" marB="0" anchor="b">
                    <a:lnL>
                      <a:noFill/>
                    </a:lnL>
                    <a:lnR>
                      <a:noFill/>
                    </a:lnR>
                    <a:lnT>
                      <a:noFill/>
                    </a:lnT>
                    <a:lnB>
                      <a:noFill/>
                    </a:lnB>
                  </a:tcPr>
                </a:tc>
              </a:tr>
              <a:tr h="53804">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1" i="0" u="none" strike="noStrike" dirty="0">
                        <a:solidFill>
                          <a:srgbClr val="0000FF"/>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r>
              <a:tr h="137126">
                <a:tc>
                  <a:txBody>
                    <a:bodyPr/>
                    <a:lstStyle/>
                    <a:p>
                      <a:pPr algn="r" fontAlgn="b"/>
                      <a:r>
                        <a:rPr lang="en-GB" sz="1000" b="0" i="0" u="none" strike="noStrike" dirty="0">
                          <a:solidFill>
                            <a:srgbClr val="000066"/>
                          </a:solidFill>
                          <a:effectLst/>
                          <a:latin typeface="Arial Narrow" panose="020B0606020202030204" pitchFamily="34" charset="0"/>
                        </a:rPr>
                        <a:t>Any Boating Activity</a:t>
                      </a:r>
                    </a:p>
                  </a:txBody>
                  <a:tcPr marL="0" marR="0" marT="0" marB="0" anchor="b">
                    <a:lnL>
                      <a:noFill/>
                    </a:lnL>
                    <a:lnR>
                      <a:noFill/>
                    </a:lnR>
                    <a:lnT>
                      <a:noFill/>
                    </a:lnT>
                    <a:lnB>
                      <a:noFill/>
                    </a:lnB>
                  </a:tcPr>
                </a:tc>
                <a:tc>
                  <a:txBody>
                    <a:bodyPr/>
                    <a:lstStyle/>
                    <a:p>
                      <a:pPr algn="r" fontAlgn="b"/>
                      <a:r>
                        <a:rPr lang="en-GB" sz="1000" b="1" i="0" u="none" strike="noStrike" dirty="0">
                          <a:solidFill>
                            <a:srgbClr val="0000FF"/>
                          </a:solidFill>
                          <a:effectLst/>
                          <a:latin typeface="Arial Narrow" panose="020B0606020202030204" pitchFamily="34" charset="0"/>
                        </a:rPr>
                        <a:t>8.2%</a:t>
                      </a:r>
                    </a:p>
                  </a:txBody>
                  <a:tcPr marL="0" marR="0" marT="0" marB="0" anchor="b">
                    <a:lnL>
                      <a:noFill/>
                    </a:lnL>
                    <a:lnR>
                      <a:noFill/>
                    </a:lnR>
                    <a:lnT>
                      <a:noFill/>
                    </a:lnT>
                    <a:lnB>
                      <a:noFill/>
                    </a:lnB>
                  </a:tcPr>
                </a:tc>
                <a:tc>
                  <a:txBody>
                    <a:bodyPr/>
                    <a:lstStyle/>
                    <a:p>
                      <a:pPr algn="r" fontAlgn="b"/>
                      <a:r>
                        <a:rPr lang="en-GB" sz="1000" b="0" i="0" u="none" strike="noStrike">
                          <a:solidFill>
                            <a:srgbClr val="000066"/>
                          </a:solidFill>
                          <a:effectLst/>
                          <a:latin typeface="Arial Narrow" panose="020B0606020202030204" pitchFamily="34" charset="0"/>
                        </a:rPr>
                        <a:t>7.2%</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8.1%</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6.8%</a:t>
                      </a:r>
                    </a:p>
                  </a:txBody>
                  <a:tcPr marL="0" marR="0" marT="0" marB="0" anchor="b">
                    <a:lnL>
                      <a:noFill/>
                    </a:lnL>
                    <a:lnR>
                      <a:noFill/>
                    </a:lnR>
                    <a:lnT>
                      <a:noFill/>
                    </a:lnT>
                    <a:lnB>
                      <a:noFill/>
                    </a:lnB>
                  </a:tcPr>
                </a:tc>
                <a:tc>
                  <a:txBody>
                    <a:bodyPr/>
                    <a:lstStyle/>
                    <a:p>
                      <a:pPr algn="r" fontAlgn="b"/>
                      <a:r>
                        <a:rPr lang="en-GB" sz="1000" b="0" i="0" u="none" strike="noStrike">
                          <a:solidFill>
                            <a:srgbClr val="000066"/>
                          </a:solidFill>
                          <a:effectLst/>
                          <a:latin typeface="Arial Narrow" panose="020B0606020202030204" pitchFamily="34" charset="0"/>
                        </a:rPr>
                        <a:t>7.3%</a:t>
                      </a:r>
                    </a:p>
                  </a:txBody>
                  <a:tcPr marL="0" marR="0" marT="0" marB="0" anchor="b">
                    <a:lnL>
                      <a:noFill/>
                    </a:lnL>
                    <a:lnR>
                      <a:noFill/>
                    </a:lnR>
                    <a:lnT>
                      <a:noFill/>
                    </a:lnT>
                    <a:lnB>
                      <a:noFill/>
                    </a:lnB>
                  </a:tcPr>
                </a:tc>
                <a:tc>
                  <a:txBody>
                    <a:bodyPr/>
                    <a:lstStyle/>
                    <a:p>
                      <a:pPr algn="r" fontAlgn="b"/>
                      <a:r>
                        <a:rPr lang="en-GB" sz="1000" b="0" i="0" u="none" strike="noStrike">
                          <a:solidFill>
                            <a:srgbClr val="000066"/>
                          </a:solidFill>
                          <a:effectLst/>
                          <a:latin typeface="Arial Narrow" panose="020B0606020202030204" pitchFamily="34" charset="0"/>
                        </a:rPr>
                        <a:t>7.8%</a:t>
                      </a:r>
                    </a:p>
                  </a:txBody>
                  <a:tcPr marL="0" marR="0" marT="0" marB="0" anchor="b">
                    <a:lnL>
                      <a:noFill/>
                    </a:lnL>
                    <a:lnR>
                      <a:noFill/>
                    </a:lnR>
                    <a:lnT>
                      <a:noFill/>
                    </a:lnT>
                    <a:lnB>
                      <a:noFill/>
                    </a:lnB>
                  </a:tcPr>
                </a:tc>
                <a:tc>
                  <a:txBody>
                    <a:bodyPr/>
                    <a:lstStyle/>
                    <a:p>
                      <a:pPr algn="r" fontAlgn="b"/>
                      <a:r>
                        <a:rPr lang="en-GB" sz="1000" b="0" i="0" u="none" strike="noStrike">
                          <a:solidFill>
                            <a:srgbClr val="000066"/>
                          </a:solidFill>
                          <a:effectLst/>
                          <a:latin typeface="Arial Narrow" panose="020B0606020202030204" pitchFamily="34" charset="0"/>
                        </a:rPr>
                        <a:t>6.2%</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7.2%</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5.6%</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5.9%</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5.8%</a:t>
                      </a:r>
                    </a:p>
                  </a:txBody>
                  <a:tcPr marL="0" marR="0" marT="0" marB="0" anchor="b">
                    <a:lnL>
                      <a:noFill/>
                    </a:lnL>
                    <a:lnR>
                      <a:noFill/>
                    </a:lnR>
                    <a:lnT>
                      <a:noFill/>
                    </a:lnT>
                    <a:lnB>
                      <a:noFill/>
                    </a:lnB>
                  </a:tcPr>
                </a:tc>
                <a:tc>
                  <a:txBody>
                    <a:bodyPr/>
                    <a:lstStyle/>
                    <a:p>
                      <a:pPr algn="r" fontAlgn="b"/>
                      <a:r>
                        <a:rPr lang="en-GB" sz="1000" b="0" i="0" u="none" strike="noStrike" dirty="0">
                          <a:solidFill>
                            <a:srgbClr val="000066"/>
                          </a:solidFill>
                          <a:effectLst/>
                          <a:latin typeface="Arial Narrow" panose="020B0606020202030204" pitchFamily="34" charset="0"/>
                        </a:rPr>
                        <a:t>7.1%</a:t>
                      </a:r>
                    </a:p>
                  </a:txBody>
                  <a:tcPr marL="0" marR="0" marT="0" marB="0" anchor="b">
                    <a:lnL>
                      <a:noFill/>
                    </a:lnL>
                    <a:lnR>
                      <a:noFill/>
                    </a:lnR>
                    <a:lnT>
                      <a:noFill/>
                    </a:lnT>
                    <a:lnB>
                      <a:noFill/>
                    </a:lnB>
                  </a:tcPr>
                </a:tc>
              </a:tr>
              <a:tr h="137126">
                <a:tc>
                  <a:txBody>
                    <a:bodyPr/>
                    <a:lstStyle/>
                    <a:p>
                      <a:pPr algn="r" fontAlgn="b"/>
                      <a:r>
                        <a:rPr lang="en-GB" sz="1000" b="0" i="0" u="none" strike="noStrike" dirty="0" smtClean="0">
                          <a:solidFill>
                            <a:srgbClr val="000066"/>
                          </a:solidFill>
                          <a:effectLst/>
                          <a:latin typeface="Arial Narrow" panose="020B0606020202030204" pitchFamily="34" charset="0"/>
                        </a:rPr>
                        <a:t>Volume (000s)</a:t>
                      </a:r>
                      <a:endParaRPr lang="en-GB" sz="1000" b="0" i="0" u="none" strike="noStrike" dirty="0">
                        <a:solidFill>
                          <a:srgbClr val="000066"/>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r" fontAlgn="b"/>
                      <a:r>
                        <a:rPr lang="en-GB" sz="1000" b="1" i="0" u="none" strike="noStrike" dirty="0">
                          <a:solidFill>
                            <a:srgbClr val="0000FF"/>
                          </a:solidFill>
                          <a:effectLst/>
                          <a:latin typeface="Arial Narrow" panose="020B0606020202030204" pitchFamily="34" charset="0"/>
                        </a:rPr>
                        <a:t>3,819</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3,222</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3,740</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3,276</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3,494</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3,811</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3,040</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3,534</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2,752</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2,996</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2,837</a:t>
                      </a:r>
                    </a:p>
                  </a:txBody>
                  <a:tcPr marL="0" marR="0" marT="0" marB="0" anchor="b">
                    <a:lnL>
                      <a:noFill/>
                    </a:lnL>
                    <a:lnR>
                      <a:noFill/>
                    </a:lnR>
                    <a:lnT>
                      <a:noFill/>
                    </a:lnT>
                    <a:lnB>
                      <a:noFill/>
                    </a:lnB>
                  </a:tcPr>
                </a:tc>
                <a:tc>
                  <a:txBody>
                    <a:bodyPr/>
                    <a:lstStyle/>
                    <a:p>
                      <a:pPr algn="r" fontAlgn="b"/>
                      <a:r>
                        <a:rPr lang="en-GB" sz="1000" b="0" i="0" u="none" strike="noStrike" dirty="0">
                          <a:solidFill>
                            <a:srgbClr val="002060"/>
                          </a:solidFill>
                          <a:effectLst/>
                          <a:latin typeface="Arial Narrow" panose="020B0606020202030204" pitchFamily="34" charset="0"/>
                        </a:rPr>
                        <a:t>3,491</a:t>
                      </a:r>
                    </a:p>
                  </a:txBody>
                  <a:tcPr marL="0" marR="0" marT="0" marB="0" anchor="b">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1948029"/>
              </p:ext>
            </p:extLst>
          </p:nvPr>
        </p:nvGraphicFramePr>
        <p:xfrm>
          <a:off x="0" y="6597352"/>
          <a:ext cx="3581400" cy="161925"/>
        </p:xfrm>
        <a:graphic>
          <a:graphicData uri="http://schemas.openxmlformats.org/drawingml/2006/table">
            <a:tbl>
              <a:tblPr/>
              <a:tblGrid>
                <a:gridCol w="3581400"/>
              </a:tblGrid>
              <a:tr h="161925">
                <a:tc>
                  <a:txBody>
                    <a:bodyPr/>
                    <a:lstStyle/>
                    <a:p>
                      <a:pPr algn="l" fontAlgn="b"/>
                      <a:r>
                        <a:rPr lang="en-GB" sz="1000" b="0" i="1" u="none" strike="noStrike" dirty="0">
                          <a:solidFill>
                            <a:srgbClr val="0000FF"/>
                          </a:solidFill>
                          <a:effectLst/>
                          <a:latin typeface="Tahoma"/>
                        </a:rPr>
                        <a:t>*Blue figures</a:t>
                      </a:r>
                      <a:r>
                        <a:rPr lang="en-GB" sz="1000" b="0" i="1" u="none" strike="noStrike" dirty="0">
                          <a:solidFill>
                            <a:srgbClr val="000000"/>
                          </a:solidFill>
                          <a:effectLst/>
                          <a:latin typeface="Tahoma"/>
                        </a:rPr>
                        <a:t> </a:t>
                      </a:r>
                      <a:r>
                        <a:rPr lang="en-GB" sz="1000" b="0" i="1" u="none" strike="noStrike" dirty="0">
                          <a:solidFill>
                            <a:srgbClr val="000066"/>
                          </a:solidFill>
                          <a:effectLst/>
                          <a:latin typeface="Tahoma"/>
                        </a:rPr>
                        <a:t>indicate the maximum row value</a:t>
                      </a:r>
                    </a:p>
                  </a:txBody>
                  <a:tcPr marL="0" marR="0" marT="0" marB="0" anchor="b">
                    <a:lnL>
                      <a:noFill/>
                    </a:lnL>
                    <a:lnR>
                      <a:noFill/>
                    </a:lnR>
                    <a:lnT>
                      <a:noFill/>
                    </a:lnT>
                    <a:lnB>
                      <a:noFill/>
                    </a:lnB>
                    <a:no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573015"/>
            <a:ext cx="6523037"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5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53" y="116632"/>
            <a:ext cx="9073008" cy="6552728"/>
          </a:xfrm>
        </p:spPr>
        <p:txBody>
          <a:bodyPr>
            <a:normAutofit fontScale="85000" lnSpcReduction="20000"/>
          </a:bodyPr>
          <a:lstStyle/>
          <a:p>
            <a:r>
              <a:rPr lang="en-GB" sz="1800" dirty="0" smtClean="0"/>
              <a:t>The warmest summer in six years is likely to have a large impact on the increase in the participation rate across most activities</a:t>
            </a:r>
          </a:p>
          <a:p>
            <a:pPr lvl="1"/>
            <a:r>
              <a:rPr lang="en-GB" sz="1500" dirty="0"/>
              <a:t>An improving economic picture and the Olympic legacy are also likely to be contributing factors to the increase in participation</a:t>
            </a:r>
          </a:p>
          <a:p>
            <a:endParaRPr lang="en-GB" sz="500" dirty="0" smtClean="0"/>
          </a:p>
          <a:p>
            <a:endParaRPr lang="en-GB" sz="500" dirty="0" smtClean="0"/>
          </a:p>
          <a:p>
            <a:r>
              <a:rPr lang="en-GB" sz="1800" dirty="0"/>
              <a:t>This </a:t>
            </a:r>
            <a:r>
              <a:rPr lang="en-GB" sz="1800" dirty="0" smtClean="0"/>
              <a:t>years participation </a:t>
            </a:r>
            <a:r>
              <a:rPr lang="en-GB" sz="1800" dirty="0"/>
              <a:t>rate for  </a:t>
            </a:r>
            <a:r>
              <a:rPr lang="en-GB" sz="1800" dirty="0" smtClean="0"/>
              <a:t>‘</a:t>
            </a:r>
            <a:r>
              <a:rPr lang="en-GB" sz="1800" dirty="0"/>
              <a:t>a</a:t>
            </a:r>
            <a:r>
              <a:rPr lang="en-GB" sz="1800" dirty="0" smtClean="0"/>
              <a:t>ny </a:t>
            </a:r>
            <a:r>
              <a:rPr lang="en-GB" sz="1800" dirty="0"/>
              <a:t>b</a:t>
            </a:r>
            <a:r>
              <a:rPr lang="en-GB" sz="1800" dirty="0" smtClean="0"/>
              <a:t>oating </a:t>
            </a:r>
            <a:r>
              <a:rPr lang="en-GB" sz="1800" dirty="0"/>
              <a:t>a</a:t>
            </a:r>
            <a:r>
              <a:rPr lang="en-GB" sz="1800" dirty="0" smtClean="0"/>
              <a:t>ctivity’ is 7.1 </a:t>
            </a:r>
            <a:r>
              <a:rPr lang="en-GB" sz="1800" dirty="0"/>
              <a:t>% (3.5m people)</a:t>
            </a:r>
          </a:p>
          <a:p>
            <a:endParaRPr lang="en-GB" sz="500" dirty="0" smtClean="0"/>
          </a:p>
          <a:p>
            <a:r>
              <a:rPr lang="en-GB" sz="1800" dirty="0" smtClean="0"/>
              <a:t>Canoeing/ kayak participation is at an all time high with a participation rate of 3%</a:t>
            </a:r>
          </a:p>
          <a:p>
            <a:pPr lvl="1"/>
            <a:r>
              <a:rPr lang="en-GB" sz="1500" dirty="0" smtClean="0"/>
              <a:t>This influences the ‘any boating activity’ category because of sheer volume of participants (nearly 1.5 million)</a:t>
            </a:r>
          </a:p>
          <a:p>
            <a:endParaRPr lang="en-GB" sz="500" dirty="0"/>
          </a:p>
          <a:p>
            <a:r>
              <a:rPr lang="en-GB" sz="1800" dirty="0" smtClean="0"/>
              <a:t>Leisure time at the beach is at an all time high with a participation rate of 16.9% across the UK</a:t>
            </a:r>
          </a:p>
          <a:p>
            <a:pPr lvl="1"/>
            <a:r>
              <a:rPr lang="en-GB" sz="1500" dirty="0" smtClean="0"/>
              <a:t>This is the main contributing factor in the large rise in the ‘any activity’ participation rate as the volume of participants has increased from 6.1 million in 2012 to 8.3 million in 2013 </a:t>
            </a:r>
          </a:p>
          <a:p>
            <a:endParaRPr lang="en-GB" sz="500" dirty="0" smtClean="0"/>
          </a:p>
          <a:p>
            <a:r>
              <a:rPr lang="en-GB" sz="1800" dirty="0"/>
              <a:t>Although participation rates have increased, the number of boating events taking place (16.6m) has remained at a similar level to last year </a:t>
            </a:r>
            <a:endParaRPr lang="en-GB" sz="1800" dirty="0" smtClean="0"/>
          </a:p>
          <a:p>
            <a:pPr marL="0" indent="0">
              <a:buNone/>
            </a:pPr>
            <a:endParaRPr lang="en-GB" sz="500" dirty="0"/>
          </a:p>
          <a:p>
            <a:r>
              <a:rPr lang="en-GB" sz="1800" dirty="0" smtClean="0"/>
              <a:t>There </a:t>
            </a:r>
            <a:r>
              <a:rPr lang="en-GB" sz="1800" dirty="0"/>
              <a:t>has been an increase in ‘casual’ participants </a:t>
            </a:r>
            <a:r>
              <a:rPr lang="en-GB" sz="1800" dirty="0" smtClean="0"/>
              <a:t>in </a:t>
            </a:r>
            <a:r>
              <a:rPr lang="en-GB" sz="1800" dirty="0"/>
              <a:t>boating activities (less than 6 times) but a decrease in the more regular participants. Those participating less than 6 times now make up 82% of participants (the highest figure in the study period</a:t>
            </a:r>
            <a:r>
              <a:rPr lang="en-GB" sz="1800" dirty="0" smtClean="0"/>
              <a:t>) – </a:t>
            </a:r>
            <a:r>
              <a:rPr lang="en-GB" sz="1800" dirty="0"/>
              <a:t>73% of those participating in </a:t>
            </a:r>
            <a:r>
              <a:rPr lang="en-GB" sz="1800" dirty="0" smtClean="0"/>
              <a:t>‘any </a:t>
            </a:r>
            <a:r>
              <a:rPr lang="en-GB" sz="1800" dirty="0"/>
              <a:t>b</a:t>
            </a:r>
            <a:r>
              <a:rPr lang="en-GB" sz="1800" dirty="0" smtClean="0"/>
              <a:t>oating activity’ </a:t>
            </a:r>
            <a:r>
              <a:rPr lang="en-GB" sz="1800" dirty="0"/>
              <a:t>2-5 times are doing the individual sport less than 2 times in the year</a:t>
            </a:r>
          </a:p>
          <a:p>
            <a:endParaRPr lang="en-GB" sz="500" dirty="0"/>
          </a:p>
          <a:p>
            <a:r>
              <a:rPr lang="en-GB" sz="1800" dirty="0" smtClean="0"/>
              <a:t>Female participation in ‘any boating activity’ continues a steady increase since 2010 (volume of participants are now up 40% on that year)</a:t>
            </a:r>
          </a:p>
          <a:p>
            <a:endParaRPr lang="en-GB" sz="400" dirty="0" smtClean="0"/>
          </a:p>
          <a:p>
            <a:r>
              <a:rPr lang="en-GB" sz="1800" dirty="0" smtClean="0"/>
              <a:t>Participation by the older age group (55+) in ‘any boating activity’ also continues to rise and has now increased in volume by over 50% since 2002 (over the same period the total for ‘any boating participation’ has fallen 8%)</a:t>
            </a:r>
          </a:p>
          <a:p>
            <a:endParaRPr lang="en-GB" sz="500" dirty="0" smtClean="0"/>
          </a:p>
          <a:p>
            <a:r>
              <a:rPr lang="en-GB" sz="1800" dirty="0" smtClean="0"/>
              <a:t>Participation rates in ‘any boating activity’ amongst the C1 demographic SEG are at there highest level since 2004 (9.4%)</a:t>
            </a:r>
          </a:p>
          <a:p>
            <a:endParaRPr lang="en-GB" sz="400" dirty="0"/>
          </a:p>
          <a:p>
            <a:r>
              <a:rPr lang="en-GB" sz="1800" dirty="0" smtClean="0"/>
              <a:t>Participation in Northern Ireland (70%), London (27%), South East (37%) and Wales (34%) are at an all time high for ‘any activity’. However, participation in the North East and East England have fallen</a:t>
            </a:r>
            <a:endParaRPr lang="en-GB" sz="1800" dirty="0"/>
          </a:p>
          <a:p>
            <a:endParaRPr lang="en-GB" sz="400" dirty="0" smtClean="0"/>
          </a:p>
          <a:p>
            <a:r>
              <a:rPr lang="en-GB" sz="1800" dirty="0" smtClean="0"/>
              <a:t>In terms of boat ownership, boats/crafts owned has decreased to 721,000 in 2013 (2.7</a:t>
            </a:r>
            <a:r>
              <a:rPr lang="en-GB" sz="1800" dirty="0"/>
              <a:t>%) (from 2.8% in 2012) . </a:t>
            </a:r>
            <a:endParaRPr lang="en-GB" sz="1800" dirty="0" smtClean="0"/>
          </a:p>
          <a:p>
            <a:pPr lvl="1"/>
            <a:r>
              <a:rPr lang="en-GB" sz="1500" dirty="0" smtClean="0"/>
              <a:t>The biggest fall has been seen in those larger boating vessels with increases in canoes, windsurfers and inflatables or </a:t>
            </a:r>
            <a:r>
              <a:rPr lang="en-GB" sz="1500" dirty="0" err="1" smtClean="0"/>
              <a:t>sportsboats</a:t>
            </a:r>
            <a:endParaRPr lang="en-GB" sz="1500" dirty="0" smtClean="0"/>
          </a:p>
          <a:p>
            <a:pPr lvl="1"/>
            <a:endParaRPr lang="en-GB" sz="500" dirty="0"/>
          </a:p>
          <a:p>
            <a:r>
              <a:rPr lang="en-GB" sz="1800" dirty="0"/>
              <a:t>The participation in ‘any activity’ continues to move inland with 35% now taking place away from the coast. For ‘any boating activity’, 49% of the activity happens at the coast</a:t>
            </a:r>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Tree>
    <p:extLst>
      <p:ext uri="{BB962C8B-B14F-4D97-AF65-F5344CB8AC3E}">
        <p14:creationId xmlns:p14="http://schemas.microsoft.com/office/powerpoint/2010/main" val="331189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2013</a:t>
            </a:r>
            <a:endParaRPr lang="en-GB" dirty="0"/>
          </a:p>
        </p:txBody>
      </p:sp>
      <p:sp>
        <p:nvSpPr>
          <p:cNvPr id="5" name="Content Placeholder 4"/>
          <p:cNvSpPr>
            <a:spLocks noGrp="1"/>
          </p:cNvSpPr>
          <p:nvPr>
            <p:ph sz="half" idx="2"/>
          </p:nvPr>
        </p:nvSpPr>
        <p:spPr>
          <a:xfrm>
            <a:off x="4644008" y="1700808"/>
            <a:ext cx="4038600" cy="4353347"/>
          </a:xfrm>
        </p:spPr>
        <p:txBody>
          <a:bodyPr>
            <a:normAutofit/>
          </a:bodyPr>
          <a:lstStyle/>
          <a:p>
            <a:r>
              <a:rPr lang="en-GB" sz="1800" dirty="0" smtClean="0"/>
              <a:t>The participation rate in 2013 for ‘any </a:t>
            </a:r>
            <a:r>
              <a:rPr lang="en-GB" sz="1800" dirty="0"/>
              <a:t>b</a:t>
            </a:r>
            <a:r>
              <a:rPr lang="en-GB" sz="1800" dirty="0" smtClean="0"/>
              <a:t>oating activity’ is 7.1% (3.5m people)</a:t>
            </a:r>
          </a:p>
          <a:p>
            <a:endParaRPr lang="en-GB" sz="1800" dirty="0"/>
          </a:p>
          <a:p>
            <a:r>
              <a:rPr lang="en-GB" sz="1800" dirty="0" smtClean="0"/>
              <a:t>Canoeing/kayaking has the largest participation (3%; 1.5m people) among the activities that constitute ‘any </a:t>
            </a:r>
            <a:r>
              <a:rPr lang="en-GB" sz="1800" dirty="0"/>
              <a:t>b</a:t>
            </a:r>
            <a:r>
              <a:rPr lang="en-GB" sz="1800" dirty="0" smtClean="0"/>
              <a:t>oating activity’ </a:t>
            </a:r>
          </a:p>
          <a:p>
            <a:endParaRPr lang="en-GB" sz="1800" dirty="0" smtClean="0"/>
          </a:p>
          <a:p>
            <a:r>
              <a:rPr lang="en-GB" sz="1800" dirty="0" smtClean="0"/>
              <a:t>28.8% of people took part in at least one of the full list of 21 activities</a:t>
            </a:r>
          </a:p>
          <a:p>
            <a:pPr lvl="1"/>
            <a:r>
              <a:rPr lang="en-GB" sz="1400" dirty="0" smtClean="0"/>
              <a:t>This figure is largely driven by those spending leisure time at the beach</a:t>
            </a:r>
            <a:endParaRPr lang="en-GB" sz="1400"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3628724" cy="506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01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2012 vs 2013</a:t>
            </a:r>
            <a:endParaRPr lang="en-GB" dirty="0"/>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sp>
        <p:nvSpPr>
          <p:cNvPr id="3" name="TextBox 2"/>
          <p:cNvSpPr txBox="1"/>
          <p:nvPr/>
        </p:nvSpPr>
        <p:spPr>
          <a:xfrm>
            <a:off x="6372200" y="764704"/>
            <a:ext cx="2771800" cy="5324535"/>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table shows the summary of participation rates for each activity, comparing 2012 and 2013</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majority of activities have increased participation rates on 2012, others have only changed very slightly</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biggest increase has come from Leisure time at the beach, which has increased 4.53% points to roughly 8.3m participants</a:t>
            </a:r>
          </a:p>
          <a:p>
            <a:pPr marL="285750" indent="-285750">
              <a:buFont typeface="Arial" panose="020B0604020202020204" pitchFamily="34" charset="0"/>
              <a:buChar char="•"/>
            </a:pPr>
            <a:endParaRPr lang="en-GB" sz="1700" dirty="0">
              <a:solidFill>
                <a:srgbClr val="000066"/>
              </a:solidFill>
              <a:latin typeface="Arial Narrow" panose="020B0606020202030204" pitchFamily="34" charset="0"/>
            </a:endParaRPr>
          </a:p>
          <a:p>
            <a:pPr marL="285750" indent="-285750">
              <a:buFont typeface="Arial" panose="020B0604020202020204" pitchFamily="34" charset="0"/>
              <a:buChar char="•"/>
            </a:pPr>
            <a:r>
              <a:rPr lang="en-GB" sz="1700" dirty="0" smtClean="0">
                <a:solidFill>
                  <a:srgbClr val="000066"/>
                </a:solidFill>
                <a:latin typeface="Arial Narrow" panose="020B0606020202030204" pitchFamily="34" charset="0"/>
              </a:rPr>
              <a:t>The only fall has been in yacht racing, decreasing by 0.04% points to around 88,000 participants</a:t>
            </a:r>
            <a:endParaRPr lang="en-GB" sz="1700" dirty="0">
              <a:solidFill>
                <a:srgbClr val="000066"/>
              </a:solidFill>
              <a:latin typeface="Arial Narrow" panose="020B0606020202030204" pitchFamily="34" charset="0"/>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5400"/>
          <a:stretch/>
        </p:blipFill>
        <p:spPr bwMode="auto">
          <a:xfrm>
            <a:off x="108210" y="908720"/>
            <a:ext cx="6559289"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5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by gender</a:t>
            </a:r>
            <a:endParaRPr lang="en-GB" dirty="0"/>
          </a:p>
        </p:txBody>
      </p:sp>
      <p:sp>
        <p:nvSpPr>
          <p:cNvPr id="3" name="Content Placeholder 2"/>
          <p:cNvSpPr>
            <a:spLocks noGrp="1"/>
          </p:cNvSpPr>
          <p:nvPr>
            <p:ph idx="1"/>
          </p:nvPr>
        </p:nvSpPr>
        <p:spPr>
          <a:xfrm>
            <a:off x="179512" y="5110186"/>
            <a:ext cx="8696449" cy="1429791"/>
          </a:xfrm>
        </p:spPr>
        <p:txBody>
          <a:bodyPr>
            <a:normAutofit/>
          </a:bodyPr>
          <a:lstStyle/>
          <a:p>
            <a:r>
              <a:rPr lang="en-GB" sz="1700" dirty="0" smtClean="0"/>
              <a:t>As in 2012, males are more active than females in almost every activity</a:t>
            </a:r>
          </a:p>
          <a:p>
            <a:pPr lvl="1"/>
            <a:r>
              <a:rPr lang="en-GB" sz="1400" dirty="0" smtClean="0"/>
              <a:t>Coastal walking and leisure time at the beach are the only exceptions</a:t>
            </a:r>
          </a:p>
          <a:p>
            <a:pPr lvl="1"/>
            <a:endParaRPr lang="en-GB" sz="1200" dirty="0"/>
          </a:p>
          <a:p>
            <a:r>
              <a:rPr lang="en-GB" sz="1700" dirty="0" smtClean="0"/>
              <a:t>However, in terms of volume, females have a greater amount taking part in ‘any activit</a:t>
            </a:r>
            <a:r>
              <a:rPr lang="en-GB" sz="1800" dirty="0" smtClean="0"/>
              <a:t>y’</a:t>
            </a:r>
          </a:p>
        </p:txBody>
      </p:sp>
      <p:sp>
        <p:nvSpPr>
          <p:cNvPr id="4" name="Footer Placeholder 3"/>
          <p:cNvSpPr>
            <a:spLocks noGrp="1"/>
          </p:cNvSpPr>
          <p:nvPr>
            <p:ph type="ftr" sz="quarter" idx="11"/>
          </p:nvPr>
        </p:nvSpPr>
        <p:spPr/>
        <p:txBody>
          <a:bodyPr/>
          <a:lstStyle/>
          <a:p>
            <a:r>
              <a:rPr lang="en-GB" smtClean="0"/>
              <a:t>©</a:t>
            </a:r>
            <a:r>
              <a:rPr lang="en-GB" b="1" smtClean="0"/>
              <a:t> </a:t>
            </a:r>
            <a:r>
              <a:rPr lang="en-GB" smtClean="0"/>
              <a:t>2013 Arkenford Ltd</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09914432"/>
              </p:ext>
            </p:extLst>
          </p:nvPr>
        </p:nvGraphicFramePr>
        <p:xfrm>
          <a:off x="179512" y="6539977"/>
          <a:ext cx="3581400" cy="161925"/>
        </p:xfrm>
        <a:graphic>
          <a:graphicData uri="http://schemas.openxmlformats.org/drawingml/2006/table">
            <a:tbl>
              <a:tblPr/>
              <a:tblGrid>
                <a:gridCol w="3581400"/>
              </a:tblGrid>
              <a:tr h="161925">
                <a:tc>
                  <a:txBody>
                    <a:bodyPr/>
                    <a:lstStyle/>
                    <a:p>
                      <a:pPr algn="l" fontAlgn="b"/>
                      <a:r>
                        <a:rPr lang="en-GB" sz="1000" b="0" i="1" u="none" strike="noStrike" dirty="0">
                          <a:solidFill>
                            <a:srgbClr val="0000FF"/>
                          </a:solidFill>
                          <a:effectLst/>
                          <a:latin typeface="Tahoma"/>
                        </a:rPr>
                        <a:t>*Blue figures</a:t>
                      </a:r>
                      <a:r>
                        <a:rPr lang="en-GB" sz="1000" b="0" i="1" u="none" strike="noStrike" dirty="0">
                          <a:solidFill>
                            <a:srgbClr val="000000"/>
                          </a:solidFill>
                          <a:effectLst/>
                          <a:latin typeface="Tahoma"/>
                        </a:rPr>
                        <a:t> </a:t>
                      </a:r>
                      <a:r>
                        <a:rPr lang="en-GB" sz="1000" b="0" i="1" u="none" strike="noStrike" dirty="0">
                          <a:solidFill>
                            <a:srgbClr val="000066"/>
                          </a:solidFill>
                          <a:effectLst/>
                          <a:latin typeface="Tahoma"/>
                        </a:rPr>
                        <a:t>indicate the maximum row value</a:t>
                      </a:r>
                    </a:p>
                  </a:txBody>
                  <a:tcPr marL="0" marR="0" marT="0" marB="0" anchor="b">
                    <a:lnL>
                      <a:noFill/>
                    </a:lnL>
                    <a:lnR>
                      <a:noFill/>
                    </a:lnR>
                    <a:lnT>
                      <a:noFill/>
                    </a:lnT>
                    <a:lnB>
                      <a:noFill/>
                    </a:lnB>
                    <a:noFill/>
                  </a:tcPr>
                </a:tc>
              </a:tr>
            </a:tbl>
          </a:graphicData>
        </a:graphic>
      </p:graphicFrame>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716" r="2342"/>
          <a:stretch/>
        </p:blipFill>
        <p:spPr bwMode="auto">
          <a:xfrm>
            <a:off x="114300" y="620686"/>
            <a:ext cx="888682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3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470F724B70A48916886C0D9B7B1F8" ma:contentTypeVersion="4" ma:contentTypeDescription="Create a new document." ma:contentTypeScope="" ma:versionID="6d7b4122700798a2863ac7c6c8fe5a73">
  <xsd:schema xmlns:xsd="http://www.w3.org/2001/XMLSchema" xmlns:xs="http://www.w3.org/2001/XMLSchema" xmlns:p="http://schemas.microsoft.com/office/2006/metadata/properties" xmlns:ns2="ec1552c1-bf62-4cca-b5c7-c62fb33418a7" xmlns:ns3="ab0ec70a-21b7-42aa-a7a0-24e61ed3154f" targetNamespace="http://schemas.microsoft.com/office/2006/metadata/properties" ma:root="true" ma:fieldsID="91b772d08bd9e8693ac90453c6035a66" ns2:_="" ns3:_="">
    <xsd:import namespace="ec1552c1-bf62-4cca-b5c7-c62fb33418a7"/>
    <xsd:import namespace="ab0ec70a-21b7-42aa-a7a0-24e61ed3154f"/>
    <xsd:element name="properties">
      <xsd:complexType>
        <xsd:sequence>
          <xsd:element name="documentManagement">
            <xsd:complexType>
              <xsd:all>
                <xsd:element ref="ns2:SharedWithUsers" minOccurs="0"/>
                <xsd:element ref="ns2:SharedWithDetails" minOccurs="0"/>
                <xsd:element ref="ns3:Document_x0020_Category"/>
                <xsd:element ref="ns3:Author_x002f_Publish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ec70a-21b7-42aa-a7a0-24e61ed3154f" elementFormDefault="qualified">
    <xsd:import namespace="http://schemas.microsoft.com/office/2006/documentManagement/types"/>
    <xsd:import namespace="http://schemas.microsoft.com/office/infopath/2007/PartnerControls"/>
    <xsd:element name="Document_x0020_Category" ma:index="10" ma:displayName="Document Category" ma:format="Dropdown" ma:internalName="Document_x0020_Category">
      <xsd:simpleType>
        <xsd:restriction base="dms:Choice">
          <xsd:enumeration value="Academic Article/Journal/Book"/>
          <xsd:enumeration value="Local Government Document"/>
          <xsd:enumeration value="National Government Document"/>
          <xsd:enumeration value="National Governing Body/Sports Body Document"/>
          <xsd:enumeration value="Data Set"/>
          <xsd:enumeration value="Support Tool"/>
          <xsd:enumeration value="Media Publication"/>
          <xsd:enumeration value="Master Knowledge Base Document"/>
          <xsd:enumeration value="Other"/>
        </xsd:restriction>
      </xsd:simpleType>
    </xsd:element>
    <xsd:element name="Author_x002f_Publisher" ma:index="11" ma:displayName="Author/Publisher" ma:internalName="Author_x002f_Publish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ab0ec70a-21b7-42aa-a7a0-24e61ed3154f">National Governing Body/Sports Body Document</Document_x0020_Category>
    <Author_x002f_Publisher xmlns="ab0ec70a-21b7-42aa-a7a0-24e61ed3154f"/>
  </documentManagement>
</p:properties>
</file>

<file path=customXml/itemProps1.xml><?xml version="1.0" encoding="utf-8"?>
<ds:datastoreItem xmlns:ds="http://schemas.openxmlformats.org/officeDocument/2006/customXml" ds:itemID="{FF5DD231-153B-4B0D-9063-192BAD441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552c1-bf62-4cca-b5c7-c62fb33418a7"/>
    <ds:schemaRef ds:uri="ab0ec70a-21b7-42aa-a7a0-24e61ed31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F7B023-17E7-47C9-B8BA-3BAF37EE1AF2}">
  <ds:schemaRefs>
    <ds:schemaRef ds:uri="http://schemas.microsoft.com/sharepoint/v3/contenttype/forms"/>
  </ds:schemaRefs>
</ds:datastoreItem>
</file>

<file path=customXml/itemProps3.xml><?xml version="1.0" encoding="utf-8"?>
<ds:datastoreItem xmlns:ds="http://schemas.openxmlformats.org/officeDocument/2006/customXml" ds:itemID="{54957523-1C86-4A40-9221-89AA845A0C0C}">
  <ds:schemaRefs>
    <ds:schemaRef ds:uri="http://purl.org/dc/elements/1.1/"/>
    <ds:schemaRef ds:uri="http://schemas.microsoft.com/office/2006/metadata/properties"/>
    <ds:schemaRef ds:uri="ec1552c1-bf62-4cca-b5c7-c62fb33418a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0ec70a-21b7-42aa-a7a0-24e61ed3154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TotalTime>
  <Words>2981</Words>
  <Application>Microsoft Office PowerPoint</Application>
  <PresentationFormat>On-screen Show (4:3)</PresentationFormat>
  <Paragraphs>349</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Adobe Arabic</vt:lpstr>
      <vt:lpstr>Arial</vt:lpstr>
      <vt:lpstr>Arial Narrow</vt:lpstr>
      <vt:lpstr>Calibri</vt:lpstr>
      <vt:lpstr>Calibri Light</vt:lpstr>
      <vt:lpstr>Tahoma</vt:lpstr>
      <vt:lpstr>Office Theme</vt:lpstr>
      <vt:lpstr>Watersports Participation Survey</vt:lpstr>
      <vt:lpstr>Introduction</vt:lpstr>
      <vt:lpstr>PowerPoint Presentation</vt:lpstr>
      <vt:lpstr>Glossary</vt:lpstr>
      <vt:lpstr>Headlines</vt:lpstr>
      <vt:lpstr>PowerPoint Presentation</vt:lpstr>
      <vt:lpstr>Participation 2013</vt:lpstr>
      <vt:lpstr>Participation 2012 vs 2013</vt:lpstr>
      <vt:lpstr>Participation by gender</vt:lpstr>
      <vt:lpstr>Participation by age group</vt:lpstr>
      <vt:lpstr>Participation by SEG</vt:lpstr>
      <vt:lpstr>Proportion of boating participants by frequency</vt:lpstr>
      <vt:lpstr>Trends in frequent boating participation</vt:lpstr>
      <vt:lpstr>Trends in casual boating participation</vt:lpstr>
      <vt:lpstr>Distribution of any boating activity</vt:lpstr>
      <vt:lpstr>Participation by region of residence</vt:lpstr>
      <vt:lpstr>Seasonal participation - overview</vt:lpstr>
      <vt:lpstr>Seasonal participation - detailed</vt:lpstr>
      <vt:lpstr>Participation distribution - overview</vt:lpstr>
      <vt:lpstr>Participation distribution - detailed</vt:lpstr>
      <vt:lpstr>Club or association membership</vt:lpstr>
      <vt:lpstr>Boat ownership by activity</vt:lpstr>
      <vt:lpstr>UK vs. abroad ownership</vt:lpstr>
      <vt:lpstr>PowerPoint Presentation</vt:lpstr>
      <vt:lpstr>Participation estimates</vt:lpstr>
      <vt:lpstr>Participation by postcode area (3 year average)</vt:lpstr>
      <vt:lpstr>This years report has been funded by: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Hamish Hossack</dc:creator>
  <cp:lastModifiedBy>Tristan Farron-Mahon</cp:lastModifiedBy>
  <cp:revision>559</cp:revision>
  <cp:lastPrinted>2014-01-08T09:24:20Z</cp:lastPrinted>
  <dcterms:created xsi:type="dcterms:W3CDTF">2013-09-09T09:22:45Z</dcterms:created>
  <dcterms:modified xsi:type="dcterms:W3CDTF">2016-03-21T15:11:07Z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0x010100729470F724B70A48916886C0D9B7B1F8</vt:lpwstr>
  </property>
</Properties>
</file>