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5.xml" ContentType="application/vnd.openxmlformats-officedocument.drawingml.chart+xml"/>
  <Override PartName="/ppt/notesSlides/notesSlide8.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notesSlides/notesSlide9.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notesSlides/notesSlide10.xml" ContentType="application/vnd.openxmlformats-officedocument.presentationml.notesSlide+xml"/>
  <Override PartName="/ppt/charts/chart16.xml" ContentType="application/vnd.openxmlformats-officedocument.drawingml.chart+xml"/>
  <Override PartName="/ppt/notesSlides/notesSlide11.xml" ContentType="application/vnd.openxmlformats-officedocument.presentationml.notesSlide+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notesSlides/notesSlide12.xml" ContentType="application/vnd.openxmlformats-officedocument.presentationml.notesSlide+xml"/>
  <Override PartName="/ppt/charts/chart21.xml" ContentType="application/vnd.openxmlformats-officedocument.drawingml.chart+xml"/>
  <Override PartName="/ppt/charts/chart22.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23.xml" ContentType="application/vnd.openxmlformats-officedocument.drawingml.chart+xml"/>
  <Override PartName="/ppt/drawings/drawing1.xml" ContentType="application/vnd.openxmlformats-officedocument.drawingml.chartshapes+xml"/>
  <Override PartName="/ppt/notesSlides/notesSlide16.xml" ContentType="application/vnd.openxmlformats-officedocument.presentationml.notesSlide+xml"/>
  <Override PartName="/ppt/charts/chart24.xml" ContentType="application/vnd.openxmlformats-officedocument.drawingml.chart+xml"/>
  <Override PartName="/ppt/charts/chart25.xml" ContentType="application/vnd.openxmlformats-officedocument.drawingml.chart+xml"/>
  <Override PartName="/ppt/drawings/drawing2.xml" ContentType="application/vnd.openxmlformats-officedocument.drawingml.chartshapes+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drawings/drawing3.xml" ContentType="application/vnd.openxmlformats-officedocument.drawingml.chartshapes+xml"/>
  <Override PartName="/ppt/notesSlides/notesSlide17.xml" ContentType="application/vnd.openxmlformats-officedocument.presentationml.notesSlide+xml"/>
  <Override PartName="/ppt/charts/chart30.xml" ContentType="application/vnd.openxmlformats-officedocument.drawingml.char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31.xml" ContentType="application/vnd.openxmlformats-officedocument.drawingml.chart+xml"/>
  <Override PartName="/ppt/theme/themeOverride5.xml" ContentType="application/vnd.openxmlformats-officedocument.themeOverride+xml"/>
  <Override PartName="/ppt/charts/chart32.xml" ContentType="application/vnd.openxmlformats-officedocument.drawingml.chart+xml"/>
  <Override PartName="/ppt/theme/themeOverride6.xml" ContentType="application/vnd.openxmlformats-officedocument.themeOverride+xml"/>
  <Override PartName="/ppt/charts/chart33.xml" ContentType="application/vnd.openxmlformats-officedocument.drawingml.chart+xml"/>
  <Override PartName="/ppt/theme/themeOverride7.xml" ContentType="application/vnd.openxmlformats-officedocument.themeOverride+xml"/>
  <Override PartName="/ppt/charts/chart34.xml" ContentType="application/vnd.openxmlformats-officedocument.drawingml.chart+xml"/>
  <Override PartName="/ppt/theme/themeOverride8.xml" ContentType="application/vnd.openxmlformats-officedocument.themeOverr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4"/>
  </p:sldMasterIdLst>
  <p:notesMasterIdLst>
    <p:notesMasterId r:id="rId46"/>
  </p:notesMasterIdLst>
  <p:sldIdLst>
    <p:sldId id="256" r:id="rId5"/>
    <p:sldId id="258" r:id="rId6"/>
    <p:sldId id="275" r:id="rId7"/>
    <p:sldId id="277" r:id="rId8"/>
    <p:sldId id="279" r:id="rId9"/>
    <p:sldId id="283" r:id="rId10"/>
    <p:sldId id="284" r:id="rId11"/>
    <p:sldId id="287" r:id="rId12"/>
    <p:sldId id="288" r:id="rId13"/>
    <p:sldId id="325" r:id="rId14"/>
    <p:sldId id="289" r:id="rId15"/>
    <p:sldId id="290" r:id="rId16"/>
    <p:sldId id="291" r:id="rId17"/>
    <p:sldId id="293" r:id="rId18"/>
    <p:sldId id="294" r:id="rId19"/>
    <p:sldId id="296" r:id="rId20"/>
    <p:sldId id="297" r:id="rId21"/>
    <p:sldId id="327" r:id="rId22"/>
    <p:sldId id="300" r:id="rId23"/>
    <p:sldId id="301" r:id="rId24"/>
    <p:sldId id="303" r:id="rId25"/>
    <p:sldId id="341" r:id="rId26"/>
    <p:sldId id="310" r:id="rId27"/>
    <p:sldId id="312" r:id="rId28"/>
    <p:sldId id="313" r:id="rId29"/>
    <p:sldId id="315" r:id="rId30"/>
    <p:sldId id="316" r:id="rId31"/>
    <p:sldId id="317" r:id="rId32"/>
    <p:sldId id="320" r:id="rId33"/>
    <p:sldId id="321" r:id="rId34"/>
    <p:sldId id="324" r:id="rId35"/>
    <p:sldId id="269" r:id="rId36"/>
    <p:sldId id="340" r:id="rId37"/>
    <p:sldId id="334" r:id="rId38"/>
    <p:sldId id="335" r:id="rId39"/>
    <p:sldId id="270" r:id="rId40"/>
    <p:sldId id="338" r:id="rId41"/>
    <p:sldId id="346" r:id="rId42"/>
    <p:sldId id="339" r:id="rId43"/>
    <p:sldId id="333" r:id="rId44"/>
    <p:sldId id="274" r:id="rId45"/>
  </p:sldIdLst>
  <p:sldSz cx="9144000" cy="5143500" type="screen16x9"/>
  <p:notesSz cx="6858000" cy="9144000"/>
  <p:custDataLst>
    <p:tags r:id="rId47"/>
  </p:custDataLst>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2" d="100"/>
          <a:sy n="112" d="100"/>
        </p:scale>
        <p:origin x="610" y="7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ags" Target="tags/tag1.xml"/><Relationship Id="rId50"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2.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2.xml"/></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9.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5.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21.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9.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25.xlsx"/></Relationships>
</file>

<file path=ppt/charts/_rels/chart3.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3.xml"/></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31.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5.xml"/></Relationships>
</file>

<file path=ppt/charts/_rels/chart32.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6.xml"/></Relationships>
</file>

<file path=ppt/charts/_rels/chart33.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7.xml"/></Relationships>
</file>

<file path=ppt/charts/_rels/chart34.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8.xml"/></Relationships>
</file>

<file path=ppt/charts/_rels/chart4.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Summary!$A$36</c:f>
              <c:strCache>
                <c:ptCount val="1"/>
                <c:pt idx="0">
                  <c:v>Market</c:v>
                </c:pt>
              </c:strCache>
            </c:strRef>
          </c:tx>
          <c:spPr>
            <a:ln w="57150" cap="rnd">
              <a:solidFill>
                <a:srgbClr val="00B0F0"/>
              </a:solidFill>
              <a:round/>
            </a:ln>
            <a:effectLst>
              <a:outerShdw blurRad="50800" dist="38100" dir="8100000" algn="tr" rotWithShape="0">
                <a:prstClr val="black">
                  <a:alpha val="40000"/>
                </a:prstClr>
              </a:outerShdw>
            </a:effectLst>
          </c:spPr>
          <c:marker>
            <c:symbol val="none"/>
          </c:marker>
          <c:dLbls>
            <c:dLbl>
              <c:idx val="3"/>
              <c:dLblPos val="t"/>
              <c:showLegendKey val="0"/>
              <c:showVal val="1"/>
              <c:showCatName val="0"/>
              <c:showSerName val="0"/>
              <c:showPercent val="0"/>
              <c:showBubbleSize val="0"/>
              <c:extLst>
                <c:ext xmlns:c15="http://schemas.microsoft.com/office/drawing/2012/chart" uri="{CE6537A1-D6FC-4f65-9D91-7224C49458BB}"/>
              </c:extLst>
            </c:dLbl>
            <c:dLbl>
              <c:idx val="4"/>
              <c:numFmt formatCode="0.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85000"/>
                          <a:lumOff val="15000"/>
                        </a:schemeClr>
                      </a:solidFill>
                      <a:latin typeface="+mn-lt"/>
                      <a:ea typeface="+mn-ea"/>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85000"/>
                        <a:lumOff val="15000"/>
                      </a:schemeClr>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Summary!$B$15:$F$15</c:f>
              <c:numCache>
                <c:formatCode>General</c:formatCode>
                <c:ptCount val="5"/>
                <c:pt idx="0">
                  <c:v>2011</c:v>
                </c:pt>
                <c:pt idx="1">
                  <c:v>2012</c:v>
                </c:pt>
                <c:pt idx="2">
                  <c:v>2013</c:v>
                </c:pt>
                <c:pt idx="3">
                  <c:v>2014</c:v>
                </c:pt>
                <c:pt idx="4">
                  <c:v>2015</c:v>
                </c:pt>
              </c:numCache>
            </c:numRef>
          </c:cat>
          <c:val>
            <c:numRef>
              <c:f>Summary!$B$36:$F$36</c:f>
              <c:numCache>
                <c:formatCode>0.0%</c:formatCode>
                <c:ptCount val="5"/>
                <c:pt idx="0">
                  <c:v>2.9762792779352499E-2</c:v>
                </c:pt>
                <c:pt idx="1">
                  <c:v>3.2818306278114599E-2</c:v>
                </c:pt>
                <c:pt idx="2">
                  <c:v>4.2347314201618802E-2</c:v>
                </c:pt>
                <c:pt idx="3">
                  <c:v>4.9925796263175899E-2</c:v>
                </c:pt>
                <c:pt idx="4">
                  <c:v>4.8891659199813003E-2</c:v>
                </c:pt>
              </c:numCache>
            </c:numRef>
          </c:val>
          <c:smooth val="0"/>
        </c:ser>
        <c:dLbls>
          <c:showLegendKey val="0"/>
          <c:showVal val="0"/>
          <c:showCatName val="0"/>
          <c:showSerName val="0"/>
          <c:showPercent val="0"/>
          <c:showBubbleSize val="0"/>
        </c:dLbls>
        <c:smooth val="0"/>
        <c:axId val="290034664"/>
        <c:axId val="290030352"/>
      </c:lineChart>
      <c:catAx>
        <c:axId val="2900346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290030352"/>
        <c:crosses val="autoZero"/>
        <c:auto val="1"/>
        <c:lblAlgn val="ctr"/>
        <c:lblOffset val="100"/>
        <c:noMultiLvlLbl val="0"/>
      </c:catAx>
      <c:valAx>
        <c:axId val="290030352"/>
        <c:scaling>
          <c:orientation val="minMax"/>
        </c:scaling>
        <c:delete val="1"/>
        <c:axPos val="l"/>
        <c:numFmt formatCode="0%" sourceLinked="0"/>
        <c:majorTickMark val="none"/>
        <c:minorTickMark val="none"/>
        <c:tickLblPos val="nextTo"/>
        <c:crossAx val="2900346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7568849247082E-2"/>
          <c:y val="5.0199480349736203E-2"/>
          <c:w val="0.91335504522345701"/>
          <c:h val="0.73680539817893997"/>
        </c:manualLayout>
      </c:layout>
      <c:barChart>
        <c:barDir val="col"/>
        <c:grouping val="clustered"/>
        <c:varyColors val="0"/>
        <c:ser>
          <c:idx val="0"/>
          <c:order val="0"/>
          <c:tx>
            <c:strRef>
              <c:f>Sheet1!$B$1</c:f>
              <c:strCache>
                <c:ptCount val="1"/>
                <c:pt idx="0">
                  <c:v>2015</c:v>
                </c:pt>
              </c:strCache>
            </c:strRef>
          </c:tx>
          <c:spPr>
            <a:solidFill>
              <a:srgbClr val="002C5B"/>
            </a:solidFill>
            <a:ln>
              <a:noFill/>
            </a:ln>
            <a:effectLst>
              <a:outerShdw blurRad="50800" dist="38100" dir="8100000" algn="tr" rotWithShape="0">
                <a:prstClr val="black">
                  <a:alpha val="40000"/>
                </a:prstClr>
              </a:outerShdw>
            </a:effectLst>
          </c:spPr>
          <c:invertIfNegative val="0"/>
          <c:dLbls>
            <c:dLbl>
              <c:idx val="0"/>
              <c:layout>
                <c:manualLayout>
                  <c:x val="-5.4259800195762499E-3"/>
                  <c:y val="0.160468125358083"/>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1"/>
              <c:layout>
                <c:manualLayout>
                  <c:x val="-5.4259800195762499E-3"/>
                  <c:y val="0.173441451325755"/>
                </c:manualLayout>
              </c:layout>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bg1"/>
                    </a:solidFill>
                    <a:latin typeface="+mn-lt"/>
                    <a:ea typeface="+mn-ea"/>
                    <a:cs typeface="+mn-cs"/>
                  </a:defRPr>
                </a:pPr>
                <a:endParaRPr lang="en-US"/>
              </a:p>
            </c:txPr>
            <c:dLblPos val="inEnd"/>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c:f>
              <c:strCache>
                <c:ptCount val="1"/>
                <c:pt idx="0">
                  <c:v>Core</c:v>
                </c:pt>
              </c:strCache>
            </c:strRef>
          </c:cat>
          <c:val>
            <c:numRef>
              <c:f>Sheet1!$B$2:$B$2</c:f>
              <c:numCache>
                <c:formatCode>0%</c:formatCode>
                <c:ptCount val="1"/>
                <c:pt idx="0">
                  <c:v>0.28000000000000003</c:v>
                </c:pt>
              </c:numCache>
            </c:numRef>
          </c:val>
        </c:ser>
        <c:ser>
          <c:idx val="1"/>
          <c:order val="1"/>
          <c:tx>
            <c:strRef>
              <c:f>Sheet1!$C$1</c:f>
              <c:strCache>
                <c:ptCount val="1"/>
                <c:pt idx="0">
                  <c:v>2014</c:v>
                </c:pt>
              </c:strCache>
            </c:strRef>
          </c:tx>
          <c:spPr>
            <a:solidFill>
              <a:srgbClr val="002C5B">
                <a:alpha val="69804"/>
              </a:srgbClr>
            </a:solidFill>
            <a:ln>
              <a:noFill/>
            </a:ln>
            <a:effectLst>
              <a:outerShdw blurRad="50800" dist="38100" dir="8100000" algn="tr" rotWithShape="0">
                <a:prstClr val="black">
                  <a:alpha val="40000"/>
                </a:prstClr>
              </a:outerShdw>
            </a:effectLst>
          </c:spPr>
          <c:invertIfNegative val="0"/>
          <c:dPt>
            <c:idx val="0"/>
            <c:invertIfNegative val="0"/>
            <c:bubble3D val="0"/>
          </c:dPt>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c:f>
              <c:strCache>
                <c:ptCount val="1"/>
                <c:pt idx="0">
                  <c:v>Core</c:v>
                </c:pt>
              </c:strCache>
            </c:strRef>
          </c:cat>
          <c:val>
            <c:numRef>
              <c:f>Sheet1!$C$2:$C$2</c:f>
              <c:numCache>
                <c:formatCode>0%</c:formatCode>
                <c:ptCount val="1"/>
                <c:pt idx="0">
                  <c:v>0.21</c:v>
                </c:pt>
              </c:numCache>
            </c:numRef>
          </c:val>
        </c:ser>
        <c:dLbls>
          <c:showLegendKey val="0"/>
          <c:showVal val="0"/>
          <c:showCatName val="0"/>
          <c:showSerName val="0"/>
          <c:showPercent val="0"/>
          <c:showBubbleSize val="0"/>
        </c:dLbls>
        <c:gapWidth val="146"/>
        <c:overlap val="-4"/>
        <c:axId val="363371592"/>
        <c:axId val="363376296"/>
      </c:barChart>
      <c:catAx>
        <c:axId val="3633715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63376296"/>
        <c:crosses val="autoZero"/>
        <c:auto val="1"/>
        <c:lblAlgn val="ctr"/>
        <c:lblOffset val="100"/>
        <c:noMultiLvlLbl val="0"/>
      </c:catAx>
      <c:valAx>
        <c:axId val="363376296"/>
        <c:scaling>
          <c:orientation val="minMax"/>
        </c:scaling>
        <c:delete val="1"/>
        <c:axPos val="l"/>
        <c:numFmt formatCode="0%" sourceLinked="1"/>
        <c:majorTickMark val="none"/>
        <c:minorTickMark val="none"/>
        <c:tickLblPos val="nextTo"/>
        <c:crossAx val="3633715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Sheet1!$B$1</c:f>
              <c:strCache>
                <c:ptCount val="1"/>
                <c:pt idx="0">
                  <c:v>Series 1</c:v>
                </c:pt>
              </c:strCache>
            </c:strRef>
          </c:tx>
          <c:spPr>
            <a:solidFill>
              <a:srgbClr val="3FB7E1"/>
            </a:solidFill>
            <a:ln>
              <a:noFill/>
            </a:ln>
            <a:effectLst>
              <a:outerShdw blurRad="50800" dist="38100" dir="8100000" algn="tr" rotWithShape="0">
                <a:prstClr val="black">
                  <a:alpha val="40000"/>
                </a:prstClr>
              </a:outerShdw>
            </a:effectLst>
          </c:spPr>
          <c:invertIfNegative val="0"/>
          <c:dPt>
            <c:idx val="0"/>
            <c:invertIfNegative val="0"/>
            <c:bubble3D val="0"/>
            <c:spPr>
              <a:solidFill>
                <a:srgbClr val="3FB7E1">
                  <a:alpha val="50196"/>
                </a:srgbClr>
              </a:solidFill>
              <a:ln>
                <a:noFill/>
              </a:ln>
              <a:effectLst>
                <a:outerShdw blurRad="50800" dist="38100" dir="8100000" algn="tr" rotWithShape="0">
                  <a:prstClr val="black">
                    <a:alpha val="40000"/>
                  </a:prstClr>
                </a:outerShdw>
              </a:effectLst>
            </c:spPr>
          </c:dPt>
          <c:dPt>
            <c:idx val="1"/>
            <c:invertIfNegative val="0"/>
            <c:bubble3D val="0"/>
            <c:spPr>
              <a:solidFill>
                <a:srgbClr val="FFA000">
                  <a:alpha val="50196"/>
                </a:srgbClr>
              </a:solidFill>
              <a:ln>
                <a:noFill/>
              </a:ln>
              <a:effectLst>
                <a:outerShdw blurRad="50800" dist="38100" dir="8100000" algn="tr" rotWithShape="0">
                  <a:prstClr val="black">
                    <a:alpha val="40000"/>
                  </a:prstClr>
                </a:outerShdw>
              </a:effectLst>
            </c:spPr>
          </c:dPt>
          <c:cat>
            <c:strRef>
              <c:f>Sheet1!$A$2:$A$3</c:f>
              <c:strCache>
                <c:ptCount val="2"/>
                <c:pt idx="0">
                  <c:v>Category 1</c:v>
                </c:pt>
                <c:pt idx="1">
                  <c:v>Category 2</c:v>
                </c:pt>
              </c:strCache>
            </c:strRef>
          </c:cat>
          <c:val>
            <c:numRef>
              <c:f>Sheet1!$B$2:$B$3</c:f>
              <c:numCache>
                <c:formatCode>General</c:formatCode>
                <c:ptCount val="2"/>
                <c:pt idx="0">
                  <c:v>66</c:v>
                </c:pt>
                <c:pt idx="1">
                  <c:v>73</c:v>
                </c:pt>
              </c:numCache>
            </c:numRef>
          </c:val>
        </c:ser>
        <c:ser>
          <c:idx val="1"/>
          <c:order val="1"/>
          <c:tx>
            <c:strRef>
              <c:f>Sheet1!$C$1</c:f>
              <c:strCache>
                <c:ptCount val="1"/>
                <c:pt idx="0">
                  <c:v>Series 2</c:v>
                </c:pt>
              </c:strCache>
            </c:strRef>
          </c:tx>
          <c:spPr>
            <a:solidFill>
              <a:srgbClr val="EC2718"/>
            </a:solidFill>
            <a:ln>
              <a:noFill/>
            </a:ln>
            <a:effectLst>
              <a:outerShdw blurRad="50800" dist="38100" dir="8100000" algn="tr" rotWithShape="0">
                <a:prstClr val="black">
                  <a:alpha val="40000"/>
                </a:prstClr>
              </a:outerShdw>
            </a:effectLst>
          </c:spPr>
          <c:invertIfNegative val="0"/>
          <c:dPt>
            <c:idx val="0"/>
            <c:invertIfNegative val="0"/>
            <c:bubble3D val="0"/>
            <c:spPr>
              <a:solidFill>
                <a:srgbClr val="3FB7E1"/>
              </a:solidFill>
              <a:ln>
                <a:noFill/>
              </a:ln>
              <a:effectLst>
                <a:outerShdw blurRad="50800" dist="38100" dir="8100000" algn="tr" rotWithShape="0">
                  <a:prstClr val="black">
                    <a:alpha val="40000"/>
                  </a:prstClr>
                </a:outerShdw>
              </a:effectLst>
            </c:spPr>
          </c:dPt>
          <c:dPt>
            <c:idx val="1"/>
            <c:invertIfNegative val="0"/>
            <c:bubble3D val="0"/>
            <c:spPr>
              <a:solidFill>
                <a:srgbClr val="FFA000"/>
              </a:solidFill>
              <a:ln>
                <a:noFill/>
              </a:ln>
              <a:effectLst>
                <a:outerShdw blurRad="50800" dist="38100" dir="8100000" algn="tr" rotWithShape="0">
                  <a:prstClr val="black">
                    <a:alpha val="40000"/>
                  </a:prstClr>
                </a:outerShdw>
              </a:effectLst>
            </c:spPr>
          </c:dPt>
          <c:cat>
            <c:strRef>
              <c:f>Sheet1!$A$2:$A$3</c:f>
              <c:strCache>
                <c:ptCount val="2"/>
                <c:pt idx="0">
                  <c:v>Category 1</c:v>
                </c:pt>
                <c:pt idx="1">
                  <c:v>Category 2</c:v>
                </c:pt>
              </c:strCache>
            </c:strRef>
          </c:cat>
          <c:val>
            <c:numRef>
              <c:f>Sheet1!$C$2:$C$3</c:f>
              <c:numCache>
                <c:formatCode>General</c:formatCode>
                <c:ptCount val="2"/>
                <c:pt idx="0">
                  <c:v>34</c:v>
                </c:pt>
                <c:pt idx="1">
                  <c:v>27</c:v>
                </c:pt>
              </c:numCache>
            </c:numRef>
          </c:val>
        </c:ser>
        <c:dLbls>
          <c:showLegendKey val="0"/>
          <c:showVal val="0"/>
          <c:showCatName val="0"/>
          <c:showSerName val="0"/>
          <c:showPercent val="0"/>
          <c:showBubbleSize val="0"/>
        </c:dLbls>
        <c:gapWidth val="20"/>
        <c:overlap val="100"/>
        <c:axId val="363373160"/>
        <c:axId val="363369240"/>
      </c:barChart>
      <c:catAx>
        <c:axId val="363373160"/>
        <c:scaling>
          <c:orientation val="minMax"/>
        </c:scaling>
        <c:delete val="1"/>
        <c:axPos val="b"/>
        <c:numFmt formatCode="General" sourceLinked="1"/>
        <c:majorTickMark val="none"/>
        <c:minorTickMark val="none"/>
        <c:tickLblPos val="nextTo"/>
        <c:crossAx val="363369240"/>
        <c:crosses val="autoZero"/>
        <c:auto val="1"/>
        <c:lblAlgn val="ctr"/>
        <c:lblOffset val="100"/>
        <c:noMultiLvlLbl val="0"/>
      </c:catAx>
      <c:valAx>
        <c:axId val="363369240"/>
        <c:scaling>
          <c:orientation val="minMax"/>
        </c:scaling>
        <c:delete val="1"/>
        <c:axPos val="l"/>
        <c:numFmt formatCode="0%" sourceLinked="1"/>
        <c:majorTickMark val="none"/>
        <c:minorTickMark val="none"/>
        <c:tickLblPos val="nextTo"/>
        <c:crossAx val="3633731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6577550888157701E-2"/>
          <c:y val="5.6001850069867597E-2"/>
          <c:w val="0.919529388046053"/>
          <c:h val="0.70638372095302104"/>
        </c:manualLayout>
      </c:layout>
      <c:barChart>
        <c:barDir val="col"/>
        <c:grouping val="clustered"/>
        <c:varyColors val="0"/>
        <c:ser>
          <c:idx val="0"/>
          <c:order val="0"/>
          <c:tx>
            <c:strRef>
              <c:f>Sheet1!$B$1</c:f>
              <c:strCache>
                <c:ptCount val="1"/>
                <c:pt idx="0">
                  <c:v>2015</c:v>
                </c:pt>
              </c:strCache>
            </c:strRef>
          </c:tx>
          <c:spPr>
            <a:solidFill>
              <a:srgbClr val="3FB7E1"/>
            </a:solidFill>
            <a:ln>
              <a:noFill/>
            </a:ln>
            <a:effectLst>
              <a:outerShdw blurRad="50800" dist="38100" dir="8100000" algn="tr" rotWithShape="0">
                <a:prstClr val="black">
                  <a:alpha val="40000"/>
                </a:prstClr>
              </a:outerShdw>
            </a:effectLst>
          </c:spPr>
          <c:invertIfNegative val="0"/>
          <c:dLbls>
            <c:dLbl>
              <c:idx val="0"/>
              <c:layout>
                <c:manualLayout>
                  <c:x val="-5.4259800195762499E-3"/>
                  <c:y val="0.160468125358083"/>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1"/>
              <c:layout>
                <c:manualLayout>
                  <c:x val="-5.4259800195762499E-3"/>
                  <c:y val="0.173441451325755"/>
                </c:manualLayout>
              </c:layout>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bg1"/>
                    </a:solidFill>
                    <a:latin typeface="+mn-lt"/>
                    <a:ea typeface="+mn-ea"/>
                    <a:cs typeface="+mn-cs"/>
                  </a:defRPr>
                </a:pPr>
                <a:endParaRPr lang="en-US"/>
              </a:p>
            </c:txPr>
            <c:dLblPos val="inEnd"/>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Saturday</c:v>
                </c:pt>
              </c:strCache>
            </c:strRef>
          </c:cat>
          <c:val>
            <c:numRef>
              <c:f>Sheet1!$B$2</c:f>
              <c:numCache>
                <c:formatCode>0%</c:formatCode>
                <c:ptCount val="1"/>
                <c:pt idx="0">
                  <c:v>0.37</c:v>
                </c:pt>
              </c:numCache>
            </c:numRef>
          </c:val>
        </c:ser>
        <c:ser>
          <c:idx val="1"/>
          <c:order val="1"/>
          <c:tx>
            <c:strRef>
              <c:f>Sheet1!$C$1</c:f>
              <c:strCache>
                <c:ptCount val="1"/>
                <c:pt idx="0">
                  <c:v>2014</c:v>
                </c:pt>
              </c:strCache>
            </c:strRef>
          </c:tx>
          <c:spPr>
            <a:solidFill>
              <a:srgbClr val="EC2718"/>
            </a:solidFill>
            <a:ln>
              <a:noFill/>
            </a:ln>
            <a:effectLst>
              <a:outerShdw blurRad="50800" dist="38100" dir="8100000" algn="tr" rotWithShape="0">
                <a:prstClr val="black">
                  <a:alpha val="40000"/>
                </a:prstClr>
              </a:outerShdw>
            </a:effectLst>
          </c:spPr>
          <c:invertIfNegative val="0"/>
          <c:dPt>
            <c:idx val="0"/>
            <c:invertIfNegative val="0"/>
            <c:bubble3D val="0"/>
            <c:spPr>
              <a:solidFill>
                <a:srgbClr val="FFA000"/>
              </a:solidFill>
              <a:ln>
                <a:noFill/>
              </a:ln>
              <a:effectLst>
                <a:outerShdw blurRad="50800" dist="38100" dir="8100000" algn="tr" rotWithShape="0">
                  <a:prstClr val="black">
                    <a:alpha val="40000"/>
                  </a:prstClr>
                </a:outerShdw>
              </a:effectLst>
            </c:spPr>
          </c:dPt>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Saturday</c:v>
                </c:pt>
              </c:strCache>
            </c:strRef>
          </c:cat>
          <c:val>
            <c:numRef>
              <c:f>Sheet1!$C$2</c:f>
              <c:numCache>
                <c:formatCode>0%</c:formatCode>
                <c:ptCount val="1"/>
                <c:pt idx="0">
                  <c:v>0.32</c:v>
                </c:pt>
              </c:numCache>
            </c:numRef>
          </c:val>
        </c:ser>
        <c:dLbls>
          <c:showLegendKey val="0"/>
          <c:showVal val="0"/>
          <c:showCatName val="0"/>
          <c:showSerName val="0"/>
          <c:showPercent val="0"/>
          <c:showBubbleSize val="0"/>
        </c:dLbls>
        <c:gapWidth val="146"/>
        <c:overlap val="-4"/>
        <c:axId val="359879440"/>
        <c:axId val="359880224"/>
      </c:barChart>
      <c:catAx>
        <c:axId val="3598794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59880224"/>
        <c:crosses val="autoZero"/>
        <c:auto val="1"/>
        <c:lblAlgn val="ctr"/>
        <c:lblOffset val="100"/>
        <c:noMultiLvlLbl val="0"/>
      </c:catAx>
      <c:valAx>
        <c:axId val="359880224"/>
        <c:scaling>
          <c:orientation val="minMax"/>
          <c:max val="0.38"/>
        </c:scaling>
        <c:delete val="1"/>
        <c:axPos val="l"/>
        <c:numFmt formatCode="0%" sourceLinked="1"/>
        <c:majorTickMark val="out"/>
        <c:minorTickMark val="none"/>
        <c:tickLblPos val="nextTo"/>
        <c:crossAx val="3598794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7568849247082E-2"/>
          <c:y val="5.0199480349736203E-2"/>
          <c:w val="0.91335504522345701"/>
          <c:h val="0.73680539817893997"/>
        </c:manualLayout>
      </c:layout>
      <c:barChart>
        <c:barDir val="col"/>
        <c:grouping val="clustered"/>
        <c:varyColors val="0"/>
        <c:ser>
          <c:idx val="0"/>
          <c:order val="0"/>
          <c:tx>
            <c:strRef>
              <c:f>Sheet1!$B$1</c:f>
              <c:strCache>
                <c:ptCount val="1"/>
                <c:pt idx="0">
                  <c:v>2015</c:v>
                </c:pt>
              </c:strCache>
            </c:strRef>
          </c:tx>
          <c:spPr>
            <a:solidFill>
              <a:srgbClr val="78C024"/>
            </a:solidFill>
            <a:ln>
              <a:noFill/>
            </a:ln>
            <a:effectLst>
              <a:outerShdw blurRad="50800" dist="38100" dir="8100000" algn="tr" rotWithShape="0">
                <a:prstClr val="black">
                  <a:alpha val="40000"/>
                </a:prstClr>
              </a:outerShdw>
            </a:effectLst>
          </c:spPr>
          <c:invertIfNegative val="0"/>
          <c:dLbls>
            <c:dLbl>
              <c:idx val="0"/>
              <c:layout>
                <c:manualLayout>
                  <c:x val="-2.5118043672282358E-2"/>
                  <c:y val="0.26458537190948928"/>
                </c:manualLayout>
              </c:layout>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dLbl>
              <c:idx val="1"/>
              <c:layout>
                <c:manualLayout>
                  <c:x val="-5.4259800195762499E-3"/>
                  <c:y val="0.173441451325755"/>
                </c:manualLayout>
              </c:layout>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bg1"/>
                    </a:solidFill>
                    <a:latin typeface="+mn-lt"/>
                    <a:ea typeface="+mn-ea"/>
                    <a:cs typeface="+mn-cs"/>
                  </a:defRPr>
                </a:pPr>
                <a:endParaRPr lang="en-US"/>
              </a:p>
            </c:txPr>
            <c:dLblPos val="inEnd"/>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c:f>
              <c:strCache>
                <c:ptCount val="1"/>
                <c:pt idx="0">
                  <c:v>Occasionals</c:v>
                </c:pt>
              </c:strCache>
            </c:strRef>
          </c:cat>
          <c:val>
            <c:numRef>
              <c:f>Sheet1!$B$2:$B$2</c:f>
              <c:numCache>
                <c:formatCode>0%</c:formatCode>
                <c:ptCount val="1"/>
                <c:pt idx="0">
                  <c:v>0.32</c:v>
                </c:pt>
              </c:numCache>
            </c:numRef>
          </c:val>
        </c:ser>
        <c:ser>
          <c:idx val="1"/>
          <c:order val="1"/>
          <c:tx>
            <c:strRef>
              <c:f>Sheet1!$C$1</c:f>
              <c:strCache>
                <c:ptCount val="1"/>
                <c:pt idx="0">
                  <c:v>2014</c:v>
                </c:pt>
              </c:strCache>
            </c:strRef>
          </c:tx>
          <c:spPr>
            <a:solidFill>
              <a:srgbClr val="EC2718"/>
            </a:solidFill>
            <a:ln>
              <a:noFill/>
            </a:ln>
            <a:effectLst>
              <a:outerShdw blurRad="50800" dist="38100" dir="8100000" algn="tr" rotWithShape="0">
                <a:prstClr val="black">
                  <a:alpha val="40000"/>
                </a:prstClr>
              </a:outerShdw>
            </a:effectLst>
          </c:spPr>
          <c:invertIfNegative val="0"/>
          <c:dPt>
            <c:idx val="0"/>
            <c:invertIfNegative val="0"/>
            <c:bubble3D val="0"/>
            <c:spPr>
              <a:solidFill>
                <a:srgbClr val="78C024">
                  <a:alpha val="60000"/>
                </a:srgbClr>
              </a:solidFill>
              <a:ln>
                <a:noFill/>
              </a:ln>
              <a:effectLst>
                <a:outerShdw blurRad="50800" dist="38100" dir="8100000" algn="tr" rotWithShape="0">
                  <a:prstClr val="black">
                    <a:alpha val="40000"/>
                  </a:prstClr>
                </a:outerShdw>
              </a:effectLst>
            </c:spPr>
          </c:dPt>
          <c:dLbls>
            <c:dLbl>
              <c:idx val="0"/>
              <c:layout>
                <c:manualLayout>
                  <c:x val="-3.9384070352974304E-3"/>
                  <c:y val="0.19198307418162697"/>
                </c:manualLayout>
              </c:layout>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c:f>
              <c:strCache>
                <c:ptCount val="1"/>
                <c:pt idx="0">
                  <c:v>Occasionals</c:v>
                </c:pt>
              </c:strCache>
            </c:strRef>
          </c:cat>
          <c:val>
            <c:numRef>
              <c:f>Sheet1!$C$2:$C$2</c:f>
              <c:numCache>
                <c:formatCode>0%</c:formatCode>
                <c:ptCount val="1"/>
                <c:pt idx="0">
                  <c:v>0.31</c:v>
                </c:pt>
              </c:numCache>
            </c:numRef>
          </c:val>
        </c:ser>
        <c:dLbls>
          <c:showLegendKey val="0"/>
          <c:showVal val="0"/>
          <c:showCatName val="0"/>
          <c:showSerName val="0"/>
          <c:showPercent val="0"/>
          <c:showBubbleSize val="0"/>
        </c:dLbls>
        <c:gapWidth val="146"/>
        <c:overlap val="-4"/>
        <c:axId val="362696752"/>
        <c:axId val="362695576"/>
      </c:barChart>
      <c:catAx>
        <c:axId val="36269675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62695576"/>
        <c:crosses val="autoZero"/>
        <c:auto val="1"/>
        <c:lblAlgn val="ctr"/>
        <c:lblOffset val="100"/>
        <c:noMultiLvlLbl val="0"/>
      </c:catAx>
      <c:valAx>
        <c:axId val="362695576"/>
        <c:scaling>
          <c:orientation val="minMax"/>
          <c:max val="0.35"/>
          <c:min val="0.3"/>
        </c:scaling>
        <c:delete val="1"/>
        <c:axPos val="l"/>
        <c:numFmt formatCode="0%" sourceLinked="1"/>
        <c:majorTickMark val="out"/>
        <c:minorTickMark val="none"/>
        <c:tickLblPos val="nextTo"/>
        <c:crossAx val="3626967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2015</c:v>
                </c:pt>
              </c:strCache>
            </c:strRef>
          </c:tx>
          <c:spPr>
            <a:solidFill>
              <a:srgbClr val="3FB7E1"/>
            </a:solidFill>
            <a:ln>
              <a:noFill/>
            </a:ln>
            <a:effectLst>
              <a:outerShdw blurRad="50800" dist="38100" dir="8100000" algn="tr" rotWithShape="0">
                <a:prstClr val="black">
                  <a:alpha val="40000"/>
                </a:prstClr>
              </a:outerShdw>
            </a:effectLst>
          </c:spPr>
          <c:invertIfNegative val="0"/>
          <c:dLbls>
            <c:dLbl>
              <c:idx val="0"/>
              <c:layout>
                <c:manualLayout>
                  <c:x val="-5.4259800195762499E-3"/>
                  <c:y val="0.160468125358083"/>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1"/>
              <c:layout>
                <c:manualLayout>
                  <c:x val="-5.4259800195762499E-3"/>
                  <c:y val="0.173441451325755"/>
                </c:manualLayout>
              </c:layout>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bg1"/>
                    </a:solidFill>
                    <a:latin typeface="+mn-lt"/>
                    <a:ea typeface="+mn-ea"/>
                    <a:cs typeface="+mn-cs"/>
                  </a:defRPr>
                </a:pPr>
                <a:endParaRPr lang="en-US"/>
              </a:p>
            </c:txPr>
            <c:dLblPos val="inEnd"/>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26-34</c:v>
                </c:pt>
              </c:strCache>
            </c:strRef>
          </c:cat>
          <c:val>
            <c:numRef>
              <c:f>Sheet1!$B$2</c:f>
              <c:numCache>
                <c:formatCode>0%</c:formatCode>
                <c:ptCount val="1"/>
                <c:pt idx="0">
                  <c:v>0.43</c:v>
                </c:pt>
              </c:numCache>
            </c:numRef>
          </c:val>
        </c:ser>
        <c:ser>
          <c:idx val="1"/>
          <c:order val="1"/>
          <c:tx>
            <c:strRef>
              <c:f>Sheet1!$C$1</c:f>
              <c:strCache>
                <c:ptCount val="1"/>
                <c:pt idx="0">
                  <c:v>2014</c:v>
                </c:pt>
              </c:strCache>
            </c:strRef>
          </c:tx>
          <c:spPr>
            <a:solidFill>
              <a:srgbClr val="EC2718"/>
            </a:solidFill>
            <a:ln>
              <a:noFill/>
            </a:ln>
            <a:effectLst>
              <a:outerShdw blurRad="50800" dist="38100" dir="8100000" algn="tr" rotWithShape="0">
                <a:prstClr val="black">
                  <a:alpha val="40000"/>
                </a:prstClr>
              </a:outerShdw>
            </a:effectLst>
          </c:spPr>
          <c:invertIfNegative val="0"/>
          <c:dPt>
            <c:idx val="0"/>
            <c:invertIfNegative val="0"/>
            <c:bubble3D val="0"/>
            <c:spPr>
              <a:solidFill>
                <a:srgbClr val="FFA000"/>
              </a:solidFill>
              <a:ln>
                <a:noFill/>
              </a:ln>
              <a:effectLst>
                <a:outerShdw blurRad="50800" dist="38100" dir="8100000" algn="tr" rotWithShape="0">
                  <a:prstClr val="black">
                    <a:alpha val="40000"/>
                  </a:prstClr>
                </a:outerShdw>
              </a:effectLst>
            </c:spPr>
          </c:dPt>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26-34</c:v>
                </c:pt>
              </c:strCache>
            </c:strRef>
          </c:cat>
          <c:val>
            <c:numRef>
              <c:f>Sheet1!$C$2</c:f>
              <c:numCache>
                <c:formatCode>0%</c:formatCode>
                <c:ptCount val="1"/>
                <c:pt idx="0">
                  <c:v>0.39</c:v>
                </c:pt>
              </c:numCache>
            </c:numRef>
          </c:val>
        </c:ser>
        <c:dLbls>
          <c:showLegendKey val="0"/>
          <c:showVal val="0"/>
          <c:showCatName val="0"/>
          <c:showSerName val="0"/>
          <c:showPercent val="0"/>
          <c:showBubbleSize val="0"/>
        </c:dLbls>
        <c:gapWidth val="146"/>
        <c:overlap val="-4"/>
        <c:axId val="362693616"/>
        <c:axId val="362697144"/>
      </c:barChart>
      <c:catAx>
        <c:axId val="3626936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62697144"/>
        <c:crosses val="autoZero"/>
        <c:auto val="1"/>
        <c:lblAlgn val="ctr"/>
        <c:lblOffset val="100"/>
        <c:noMultiLvlLbl val="0"/>
      </c:catAx>
      <c:valAx>
        <c:axId val="362697144"/>
        <c:scaling>
          <c:orientation val="minMax"/>
          <c:min val="0.3"/>
        </c:scaling>
        <c:delete val="1"/>
        <c:axPos val="l"/>
        <c:numFmt formatCode="0%" sourceLinked="1"/>
        <c:majorTickMark val="out"/>
        <c:minorTickMark val="none"/>
        <c:tickLblPos val="nextTo"/>
        <c:crossAx val="3626936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7568849247082E-2"/>
          <c:y val="5.0199480349736203E-2"/>
          <c:w val="0.91335504522345701"/>
          <c:h val="0.73680539817893997"/>
        </c:manualLayout>
      </c:layout>
      <c:barChart>
        <c:barDir val="col"/>
        <c:grouping val="clustered"/>
        <c:varyColors val="0"/>
        <c:ser>
          <c:idx val="0"/>
          <c:order val="0"/>
          <c:tx>
            <c:strRef>
              <c:f>Sheet1!$B$1</c:f>
              <c:strCache>
                <c:ptCount val="1"/>
                <c:pt idx="0">
                  <c:v>2015</c:v>
                </c:pt>
              </c:strCache>
            </c:strRef>
          </c:tx>
          <c:spPr>
            <a:solidFill>
              <a:srgbClr val="002C5B"/>
            </a:solidFill>
            <a:ln>
              <a:noFill/>
            </a:ln>
            <a:effectLst>
              <a:outerShdw blurRad="50800" dist="38100" dir="8100000" algn="tr" rotWithShape="0">
                <a:prstClr val="black">
                  <a:alpha val="40000"/>
                </a:prstClr>
              </a:outerShdw>
            </a:effectLst>
          </c:spPr>
          <c:invertIfNegative val="0"/>
          <c:dLbls>
            <c:dLbl>
              <c:idx val="0"/>
              <c:layout>
                <c:manualLayout>
                  <c:x val="-5.4259800195762499E-3"/>
                  <c:y val="0.160468125358083"/>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1"/>
              <c:layout>
                <c:manualLayout>
                  <c:x val="-5.4259800195762499E-3"/>
                  <c:y val="0.173441451325755"/>
                </c:manualLayout>
              </c:layout>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bg1"/>
                    </a:solidFill>
                    <a:latin typeface="+mn-lt"/>
                    <a:ea typeface="+mn-ea"/>
                    <a:cs typeface="+mn-cs"/>
                  </a:defRPr>
                </a:pPr>
                <a:endParaRPr lang="en-US"/>
              </a:p>
            </c:txPr>
            <c:dLblPos val="inEnd"/>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c:f>
              <c:strCache>
                <c:ptCount val="1"/>
                <c:pt idx="0">
                  <c:v>Core</c:v>
                </c:pt>
              </c:strCache>
            </c:strRef>
          </c:cat>
          <c:val>
            <c:numRef>
              <c:f>Sheet1!$B$2:$B$2</c:f>
              <c:numCache>
                <c:formatCode>0%</c:formatCode>
                <c:ptCount val="1"/>
                <c:pt idx="0">
                  <c:v>0.34</c:v>
                </c:pt>
              </c:numCache>
            </c:numRef>
          </c:val>
        </c:ser>
        <c:ser>
          <c:idx val="1"/>
          <c:order val="1"/>
          <c:tx>
            <c:strRef>
              <c:f>Sheet1!$C$1</c:f>
              <c:strCache>
                <c:ptCount val="1"/>
                <c:pt idx="0">
                  <c:v>2014</c:v>
                </c:pt>
              </c:strCache>
            </c:strRef>
          </c:tx>
          <c:spPr>
            <a:solidFill>
              <a:srgbClr val="002C5B">
                <a:alpha val="69804"/>
              </a:srgbClr>
            </a:solidFill>
            <a:ln>
              <a:noFill/>
            </a:ln>
            <a:effectLst>
              <a:outerShdw blurRad="50800" dist="38100" dir="8100000" algn="tr" rotWithShape="0">
                <a:prstClr val="black">
                  <a:alpha val="40000"/>
                </a:prstClr>
              </a:outerShdw>
            </a:effectLst>
          </c:spPr>
          <c:invertIfNegative val="0"/>
          <c:dPt>
            <c:idx val="0"/>
            <c:invertIfNegative val="0"/>
            <c:bubble3D val="0"/>
          </c:dPt>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c:f>
              <c:strCache>
                <c:ptCount val="1"/>
                <c:pt idx="0">
                  <c:v>Core</c:v>
                </c:pt>
              </c:strCache>
            </c:strRef>
          </c:cat>
          <c:val>
            <c:numRef>
              <c:f>Sheet1!$C$2:$C$2</c:f>
              <c:numCache>
                <c:formatCode>0%</c:formatCode>
                <c:ptCount val="1"/>
                <c:pt idx="0">
                  <c:v>0.26</c:v>
                </c:pt>
              </c:numCache>
            </c:numRef>
          </c:val>
        </c:ser>
        <c:dLbls>
          <c:showLegendKey val="0"/>
          <c:showVal val="0"/>
          <c:showCatName val="0"/>
          <c:showSerName val="0"/>
          <c:showPercent val="0"/>
          <c:showBubbleSize val="0"/>
        </c:dLbls>
        <c:gapWidth val="146"/>
        <c:overlap val="-4"/>
        <c:axId val="362695968"/>
        <c:axId val="362696360"/>
      </c:barChart>
      <c:catAx>
        <c:axId val="3626959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62696360"/>
        <c:crosses val="autoZero"/>
        <c:auto val="1"/>
        <c:lblAlgn val="ctr"/>
        <c:lblOffset val="100"/>
        <c:noMultiLvlLbl val="0"/>
      </c:catAx>
      <c:valAx>
        <c:axId val="362696360"/>
        <c:scaling>
          <c:orientation val="minMax"/>
        </c:scaling>
        <c:delete val="1"/>
        <c:axPos val="l"/>
        <c:numFmt formatCode="0%" sourceLinked="1"/>
        <c:majorTickMark val="none"/>
        <c:minorTickMark val="none"/>
        <c:tickLblPos val="nextTo"/>
        <c:crossAx val="3626959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Sheet1!$B$1</c:f>
              <c:strCache>
                <c:ptCount val="1"/>
                <c:pt idx="0">
                  <c:v>Series 1</c:v>
                </c:pt>
              </c:strCache>
            </c:strRef>
          </c:tx>
          <c:spPr>
            <a:solidFill>
              <a:srgbClr val="3FB7E1"/>
            </a:solidFill>
            <a:ln>
              <a:noFill/>
            </a:ln>
            <a:effectLst>
              <a:outerShdw blurRad="50800" dist="38100" dir="8100000" algn="tr" rotWithShape="0">
                <a:prstClr val="black">
                  <a:alpha val="40000"/>
                </a:prstClr>
              </a:outerShdw>
            </a:effectLst>
          </c:spPr>
          <c:invertIfNegative val="0"/>
          <c:dPt>
            <c:idx val="0"/>
            <c:invertIfNegative val="0"/>
            <c:bubble3D val="0"/>
            <c:spPr>
              <a:solidFill>
                <a:srgbClr val="3FB7E1">
                  <a:alpha val="50196"/>
                </a:srgbClr>
              </a:solidFill>
              <a:ln>
                <a:noFill/>
              </a:ln>
              <a:effectLst>
                <a:outerShdw blurRad="50800" dist="38100" dir="8100000" algn="tr" rotWithShape="0">
                  <a:prstClr val="black">
                    <a:alpha val="40000"/>
                  </a:prstClr>
                </a:outerShdw>
              </a:effectLst>
            </c:spPr>
          </c:dPt>
          <c:dPt>
            <c:idx val="1"/>
            <c:invertIfNegative val="0"/>
            <c:bubble3D val="0"/>
            <c:spPr>
              <a:solidFill>
                <a:srgbClr val="FFA000">
                  <a:alpha val="50196"/>
                </a:srgbClr>
              </a:solidFill>
              <a:ln>
                <a:noFill/>
              </a:ln>
              <a:effectLst>
                <a:outerShdw blurRad="50800" dist="38100" dir="8100000" algn="tr" rotWithShape="0">
                  <a:prstClr val="black">
                    <a:alpha val="40000"/>
                  </a:prstClr>
                </a:outerShdw>
              </a:effectLst>
            </c:spPr>
          </c:dPt>
          <c:cat>
            <c:strRef>
              <c:f>Sheet1!$A$2:$A$3</c:f>
              <c:strCache>
                <c:ptCount val="2"/>
                <c:pt idx="0">
                  <c:v>Category 1</c:v>
                </c:pt>
                <c:pt idx="1">
                  <c:v>Category 2</c:v>
                </c:pt>
              </c:strCache>
            </c:strRef>
          </c:cat>
          <c:val>
            <c:numRef>
              <c:f>Sheet1!$B$2:$B$3</c:f>
              <c:numCache>
                <c:formatCode>General</c:formatCode>
                <c:ptCount val="2"/>
                <c:pt idx="0">
                  <c:v>78</c:v>
                </c:pt>
                <c:pt idx="1">
                  <c:v>73</c:v>
                </c:pt>
              </c:numCache>
            </c:numRef>
          </c:val>
        </c:ser>
        <c:ser>
          <c:idx val="1"/>
          <c:order val="1"/>
          <c:tx>
            <c:strRef>
              <c:f>Sheet1!$C$1</c:f>
              <c:strCache>
                <c:ptCount val="1"/>
                <c:pt idx="0">
                  <c:v>Series 2</c:v>
                </c:pt>
              </c:strCache>
            </c:strRef>
          </c:tx>
          <c:spPr>
            <a:solidFill>
              <a:srgbClr val="EC2718"/>
            </a:solidFill>
            <a:ln>
              <a:noFill/>
            </a:ln>
            <a:effectLst>
              <a:outerShdw blurRad="50800" dist="38100" dir="8100000" algn="tr" rotWithShape="0">
                <a:prstClr val="black">
                  <a:alpha val="40000"/>
                </a:prstClr>
              </a:outerShdw>
            </a:effectLst>
          </c:spPr>
          <c:invertIfNegative val="0"/>
          <c:dPt>
            <c:idx val="0"/>
            <c:invertIfNegative val="0"/>
            <c:bubble3D val="0"/>
            <c:spPr>
              <a:solidFill>
                <a:srgbClr val="3FB7E1"/>
              </a:solidFill>
              <a:ln>
                <a:noFill/>
              </a:ln>
              <a:effectLst>
                <a:outerShdw blurRad="50800" dist="38100" dir="8100000" algn="tr" rotWithShape="0">
                  <a:prstClr val="black">
                    <a:alpha val="40000"/>
                  </a:prstClr>
                </a:outerShdw>
              </a:effectLst>
            </c:spPr>
          </c:dPt>
          <c:dPt>
            <c:idx val="1"/>
            <c:invertIfNegative val="0"/>
            <c:bubble3D val="0"/>
            <c:spPr>
              <a:solidFill>
                <a:srgbClr val="FFA000"/>
              </a:solidFill>
              <a:ln>
                <a:noFill/>
              </a:ln>
              <a:effectLst>
                <a:outerShdw blurRad="50800" dist="38100" dir="8100000" algn="tr" rotWithShape="0">
                  <a:prstClr val="black">
                    <a:alpha val="40000"/>
                  </a:prstClr>
                </a:outerShdw>
              </a:effectLst>
            </c:spPr>
          </c:dPt>
          <c:cat>
            <c:strRef>
              <c:f>Sheet1!$A$2:$A$3</c:f>
              <c:strCache>
                <c:ptCount val="2"/>
                <c:pt idx="0">
                  <c:v>Category 1</c:v>
                </c:pt>
                <c:pt idx="1">
                  <c:v>Category 2</c:v>
                </c:pt>
              </c:strCache>
            </c:strRef>
          </c:cat>
          <c:val>
            <c:numRef>
              <c:f>Sheet1!$C$2:$C$3</c:f>
              <c:numCache>
                <c:formatCode>General</c:formatCode>
                <c:ptCount val="2"/>
                <c:pt idx="0">
                  <c:v>22</c:v>
                </c:pt>
                <c:pt idx="1">
                  <c:v>17</c:v>
                </c:pt>
              </c:numCache>
            </c:numRef>
          </c:val>
        </c:ser>
        <c:dLbls>
          <c:showLegendKey val="0"/>
          <c:showVal val="0"/>
          <c:showCatName val="0"/>
          <c:showSerName val="0"/>
          <c:showPercent val="0"/>
          <c:showBubbleSize val="0"/>
        </c:dLbls>
        <c:gapWidth val="20"/>
        <c:overlap val="100"/>
        <c:axId val="362694792"/>
        <c:axId val="362695184"/>
      </c:barChart>
      <c:catAx>
        <c:axId val="362694792"/>
        <c:scaling>
          <c:orientation val="minMax"/>
        </c:scaling>
        <c:delete val="1"/>
        <c:axPos val="b"/>
        <c:numFmt formatCode="General" sourceLinked="1"/>
        <c:majorTickMark val="none"/>
        <c:minorTickMark val="none"/>
        <c:tickLblPos val="nextTo"/>
        <c:crossAx val="362695184"/>
        <c:crosses val="autoZero"/>
        <c:auto val="1"/>
        <c:lblAlgn val="ctr"/>
        <c:lblOffset val="100"/>
        <c:noMultiLvlLbl val="0"/>
      </c:catAx>
      <c:valAx>
        <c:axId val="362695184"/>
        <c:scaling>
          <c:orientation val="minMax"/>
        </c:scaling>
        <c:delete val="1"/>
        <c:axPos val="l"/>
        <c:numFmt formatCode="0%" sourceLinked="1"/>
        <c:majorTickMark val="none"/>
        <c:minorTickMark val="none"/>
        <c:tickLblPos val="nextTo"/>
        <c:crossAx val="3626947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6577550888157701E-2"/>
          <c:y val="5.6001850069867597E-2"/>
          <c:w val="0.919529388046053"/>
          <c:h val="0.70638372095302104"/>
        </c:manualLayout>
      </c:layout>
      <c:barChart>
        <c:barDir val="col"/>
        <c:grouping val="clustered"/>
        <c:varyColors val="0"/>
        <c:ser>
          <c:idx val="0"/>
          <c:order val="0"/>
          <c:tx>
            <c:strRef>
              <c:f>Sheet1!$B$1</c:f>
              <c:strCache>
                <c:ptCount val="1"/>
                <c:pt idx="0">
                  <c:v>2015</c:v>
                </c:pt>
              </c:strCache>
            </c:strRef>
          </c:tx>
          <c:spPr>
            <a:solidFill>
              <a:srgbClr val="3FB7E1"/>
            </a:solidFill>
            <a:ln>
              <a:noFill/>
            </a:ln>
            <a:effectLst>
              <a:outerShdw blurRad="50800" dist="38100" dir="8100000" algn="tr" rotWithShape="0">
                <a:prstClr val="black">
                  <a:alpha val="40000"/>
                </a:prstClr>
              </a:outerShdw>
            </a:effectLst>
          </c:spPr>
          <c:invertIfNegative val="0"/>
          <c:dLbls>
            <c:dLbl>
              <c:idx val="0"/>
              <c:layout>
                <c:manualLayout>
                  <c:x val="-5.4259800195762499E-3"/>
                  <c:y val="0.160468125358083"/>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1"/>
              <c:layout>
                <c:manualLayout>
                  <c:x val="-5.4259800195762499E-3"/>
                  <c:y val="0.173441451325755"/>
                </c:manualLayout>
              </c:layout>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bg1"/>
                    </a:solidFill>
                    <a:latin typeface="+mn-lt"/>
                    <a:ea typeface="+mn-ea"/>
                    <a:cs typeface="+mn-cs"/>
                  </a:defRPr>
                </a:pPr>
                <a:endParaRPr lang="en-US"/>
              </a:p>
            </c:txPr>
            <c:dLblPos val="inEnd"/>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Saturday</c:v>
                </c:pt>
              </c:strCache>
            </c:strRef>
          </c:cat>
          <c:val>
            <c:numRef>
              <c:f>Sheet1!$B$2</c:f>
              <c:numCache>
                <c:formatCode>0%</c:formatCode>
                <c:ptCount val="1"/>
                <c:pt idx="0">
                  <c:v>0.22</c:v>
                </c:pt>
              </c:numCache>
            </c:numRef>
          </c:val>
        </c:ser>
        <c:ser>
          <c:idx val="1"/>
          <c:order val="1"/>
          <c:tx>
            <c:strRef>
              <c:f>Sheet1!$C$1</c:f>
              <c:strCache>
                <c:ptCount val="1"/>
                <c:pt idx="0">
                  <c:v>2014</c:v>
                </c:pt>
              </c:strCache>
            </c:strRef>
          </c:tx>
          <c:spPr>
            <a:solidFill>
              <a:srgbClr val="EC2718"/>
            </a:solidFill>
            <a:ln>
              <a:noFill/>
            </a:ln>
            <a:effectLst>
              <a:outerShdw blurRad="50800" dist="38100" dir="8100000" algn="tr" rotWithShape="0">
                <a:prstClr val="black">
                  <a:alpha val="40000"/>
                </a:prstClr>
              </a:outerShdw>
            </a:effectLst>
          </c:spPr>
          <c:invertIfNegative val="0"/>
          <c:dPt>
            <c:idx val="0"/>
            <c:invertIfNegative val="0"/>
            <c:bubble3D val="0"/>
            <c:spPr>
              <a:solidFill>
                <a:srgbClr val="FFA000"/>
              </a:solidFill>
              <a:ln>
                <a:noFill/>
              </a:ln>
              <a:effectLst>
                <a:outerShdw blurRad="50800" dist="38100" dir="8100000" algn="tr" rotWithShape="0">
                  <a:prstClr val="black">
                    <a:alpha val="40000"/>
                  </a:prstClr>
                </a:outerShdw>
              </a:effectLst>
            </c:spPr>
          </c:dPt>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Saturday</c:v>
                </c:pt>
              </c:strCache>
            </c:strRef>
          </c:cat>
          <c:val>
            <c:numRef>
              <c:f>Sheet1!$C$2</c:f>
              <c:numCache>
                <c:formatCode>0%</c:formatCode>
                <c:ptCount val="1"/>
                <c:pt idx="0">
                  <c:v>0.19</c:v>
                </c:pt>
              </c:numCache>
            </c:numRef>
          </c:val>
        </c:ser>
        <c:dLbls>
          <c:showLegendKey val="0"/>
          <c:showVal val="0"/>
          <c:showCatName val="0"/>
          <c:showSerName val="0"/>
          <c:showPercent val="0"/>
          <c:showBubbleSize val="0"/>
        </c:dLbls>
        <c:gapWidth val="146"/>
        <c:overlap val="-4"/>
        <c:axId val="362698320"/>
        <c:axId val="362691656"/>
      </c:barChart>
      <c:catAx>
        <c:axId val="36269832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62691656"/>
        <c:crosses val="autoZero"/>
        <c:auto val="1"/>
        <c:lblAlgn val="ctr"/>
        <c:lblOffset val="100"/>
        <c:noMultiLvlLbl val="0"/>
      </c:catAx>
      <c:valAx>
        <c:axId val="362691656"/>
        <c:scaling>
          <c:orientation val="minMax"/>
          <c:max val="0.25"/>
          <c:min val="0"/>
        </c:scaling>
        <c:delete val="1"/>
        <c:axPos val="l"/>
        <c:numFmt formatCode="0%" sourceLinked="1"/>
        <c:majorTickMark val="out"/>
        <c:minorTickMark val="none"/>
        <c:tickLblPos val="nextTo"/>
        <c:crossAx val="3626983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9692035176487099E-2"/>
          <c:y val="5.0199480349736203E-2"/>
          <c:w val="0.91335504522345701"/>
          <c:h val="0.73680539817893997"/>
        </c:manualLayout>
      </c:layout>
      <c:barChart>
        <c:barDir val="col"/>
        <c:grouping val="clustered"/>
        <c:varyColors val="0"/>
        <c:ser>
          <c:idx val="0"/>
          <c:order val="0"/>
          <c:tx>
            <c:strRef>
              <c:f>Sheet1!$B$1</c:f>
              <c:strCache>
                <c:ptCount val="1"/>
                <c:pt idx="0">
                  <c:v>2015</c:v>
                </c:pt>
              </c:strCache>
            </c:strRef>
          </c:tx>
          <c:spPr>
            <a:solidFill>
              <a:srgbClr val="78C024"/>
            </a:solidFill>
            <a:ln>
              <a:noFill/>
            </a:ln>
            <a:effectLst>
              <a:outerShdw blurRad="50800" dist="38100" dir="8100000" algn="tr" rotWithShape="0">
                <a:prstClr val="black">
                  <a:alpha val="40000"/>
                </a:prstClr>
              </a:outerShdw>
            </a:effectLst>
          </c:spPr>
          <c:invertIfNegative val="0"/>
          <c:dLbls>
            <c:dLbl>
              <c:idx val="0"/>
              <c:layout>
                <c:manualLayout>
                  <c:x val="-1.4879115712879583E-3"/>
                  <c:y val="0.21252665154679987"/>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1"/>
              <c:layout>
                <c:manualLayout>
                  <c:x val="-5.4259800195762499E-3"/>
                  <c:y val="0.173441451325755"/>
                </c:manualLayout>
              </c:layout>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dLblPos val="inEnd"/>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c:f>
              <c:strCache>
                <c:ptCount val="1"/>
                <c:pt idx="0">
                  <c:v>Occasionals</c:v>
                </c:pt>
              </c:strCache>
            </c:strRef>
          </c:cat>
          <c:val>
            <c:numRef>
              <c:f>Sheet1!$B$2:$B$2</c:f>
              <c:numCache>
                <c:formatCode>0%</c:formatCode>
                <c:ptCount val="1"/>
                <c:pt idx="0">
                  <c:v>0.26</c:v>
                </c:pt>
              </c:numCache>
            </c:numRef>
          </c:val>
        </c:ser>
        <c:ser>
          <c:idx val="1"/>
          <c:order val="1"/>
          <c:tx>
            <c:strRef>
              <c:f>Sheet1!$C$1</c:f>
              <c:strCache>
                <c:ptCount val="1"/>
                <c:pt idx="0">
                  <c:v>2014</c:v>
                </c:pt>
              </c:strCache>
            </c:strRef>
          </c:tx>
          <c:spPr>
            <a:solidFill>
              <a:srgbClr val="EC2718"/>
            </a:solidFill>
            <a:ln>
              <a:noFill/>
            </a:ln>
            <a:effectLst>
              <a:outerShdw blurRad="50800" dist="38100" dir="8100000" algn="tr" rotWithShape="0">
                <a:prstClr val="black">
                  <a:alpha val="40000"/>
                </a:prstClr>
              </a:outerShdw>
            </a:effectLst>
          </c:spPr>
          <c:invertIfNegative val="0"/>
          <c:dPt>
            <c:idx val="0"/>
            <c:invertIfNegative val="0"/>
            <c:bubble3D val="0"/>
            <c:spPr>
              <a:solidFill>
                <a:srgbClr val="78C024">
                  <a:alpha val="60000"/>
                </a:srgbClr>
              </a:solidFill>
              <a:ln>
                <a:noFill/>
              </a:ln>
              <a:effectLst>
                <a:outerShdw blurRad="50800" dist="38100" dir="8100000" algn="tr" rotWithShape="0">
                  <a:prstClr val="black">
                    <a:alpha val="40000"/>
                  </a:prstClr>
                </a:outerShdw>
              </a:effectLst>
            </c:spPr>
          </c:dPt>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c:f>
              <c:strCache>
                <c:ptCount val="1"/>
                <c:pt idx="0">
                  <c:v>Occasionals</c:v>
                </c:pt>
              </c:strCache>
            </c:strRef>
          </c:cat>
          <c:val>
            <c:numRef>
              <c:f>Sheet1!$C$2:$C$2</c:f>
              <c:numCache>
                <c:formatCode>0%</c:formatCode>
                <c:ptCount val="1"/>
                <c:pt idx="0">
                  <c:v>0.2</c:v>
                </c:pt>
              </c:numCache>
            </c:numRef>
          </c:val>
        </c:ser>
        <c:dLbls>
          <c:showLegendKey val="0"/>
          <c:showVal val="0"/>
          <c:showCatName val="0"/>
          <c:showSerName val="0"/>
          <c:showPercent val="0"/>
          <c:showBubbleSize val="0"/>
        </c:dLbls>
        <c:gapWidth val="146"/>
        <c:overlap val="-4"/>
        <c:axId val="362699104"/>
        <c:axId val="362692048"/>
      </c:barChart>
      <c:catAx>
        <c:axId val="36269910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62692048"/>
        <c:crosses val="autoZero"/>
        <c:auto val="1"/>
        <c:lblAlgn val="ctr"/>
        <c:lblOffset val="100"/>
        <c:noMultiLvlLbl val="0"/>
      </c:catAx>
      <c:valAx>
        <c:axId val="362692048"/>
        <c:scaling>
          <c:orientation val="minMax"/>
          <c:max val="0.35"/>
          <c:min val="0"/>
        </c:scaling>
        <c:delete val="1"/>
        <c:axPos val="l"/>
        <c:numFmt formatCode="0%" sourceLinked="1"/>
        <c:majorTickMark val="out"/>
        <c:minorTickMark val="none"/>
        <c:tickLblPos val="nextTo"/>
        <c:crossAx val="3626991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2015</c:v>
                </c:pt>
              </c:strCache>
            </c:strRef>
          </c:tx>
          <c:spPr>
            <a:solidFill>
              <a:srgbClr val="3FB7E1"/>
            </a:solidFill>
            <a:ln>
              <a:noFill/>
            </a:ln>
            <a:effectLst>
              <a:outerShdw blurRad="50800" dist="38100" dir="8100000" algn="tr" rotWithShape="0">
                <a:prstClr val="black">
                  <a:alpha val="40000"/>
                </a:prstClr>
              </a:outerShdw>
            </a:effectLst>
          </c:spPr>
          <c:invertIfNegative val="0"/>
          <c:dLbls>
            <c:dLbl>
              <c:idx val="0"/>
              <c:layout>
                <c:manualLayout>
                  <c:x val="-5.4259800195762499E-3"/>
                  <c:y val="0.160468125358083"/>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1"/>
              <c:layout>
                <c:manualLayout>
                  <c:x val="-5.4259800195762499E-3"/>
                  <c:y val="0.173441451325755"/>
                </c:manualLayout>
              </c:layout>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bg1"/>
                    </a:solidFill>
                    <a:latin typeface="+mn-lt"/>
                    <a:ea typeface="+mn-ea"/>
                    <a:cs typeface="+mn-cs"/>
                  </a:defRPr>
                </a:pPr>
                <a:endParaRPr lang="en-US"/>
              </a:p>
            </c:txPr>
            <c:dLblPos val="inEnd"/>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26-34</c:v>
                </c:pt>
              </c:strCache>
            </c:strRef>
          </c:cat>
          <c:val>
            <c:numRef>
              <c:f>Sheet1!$B$2</c:f>
              <c:numCache>
                <c:formatCode>0%</c:formatCode>
                <c:ptCount val="1"/>
                <c:pt idx="0">
                  <c:v>0.22</c:v>
                </c:pt>
              </c:numCache>
            </c:numRef>
          </c:val>
        </c:ser>
        <c:ser>
          <c:idx val="1"/>
          <c:order val="1"/>
          <c:tx>
            <c:strRef>
              <c:f>Sheet1!$C$1</c:f>
              <c:strCache>
                <c:ptCount val="1"/>
                <c:pt idx="0">
                  <c:v>2014</c:v>
                </c:pt>
              </c:strCache>
            </c:strRef>
          </c:tx>
          <c:spPr>
            <a:solidFill>
              <a:srgbClr val="EC2718"/>
            </a:solidFill>
            <a:ln>
              <a:noFill/>
            </a:ln>
            <a:effectLst>
              <a:outerShdw blurRad="50800" dist="38100" dir="8100000" algn="tr" rotWithShape="0">
                <a:prstClr val="black">
                  <a:alpha val="40000"/>
                </a:prstClr>
              </a:outerShdw>
            </a:effectLst>
          </c:spPr>
          <c:invertIfNegative val="0"/>
          <c:dPt>
            <c:idx val="0"/>
            <c:invertIfNegative val="0"/>
            <c:bubble3D val="0"/>
            <c:spPr>
              <a:solidFill>
                <a:srgbClr val="FFA000"/>
              </a:solidFill>
              <a:ln>
                <a:noFill/>
              </a:ln>
              <a:effectLst>
                <a:outerShdw blurRad="50800" dist="38100" dir="8100000" algn="tr" rotWithShape="0">
                  <a:prstClr val="black">
                    <a:alpha val="40000"/>
                  </a:prstClr>
                </a:outerShdw>
              </a:effectLst>
            </c:spPr>
          </c:dPt>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26-34</c:v>
                </c:pt>
              </c:strCache>
            </c:strRef>
          </c:cat>
          <c:val>
            <c:numRef>
              <c:f>Sheet1!$C$2</c:f>
              <c:numCache>
                <c:formatCode>0%</c:formatCode>
                <c:ptCount val="1"/>
                <c:pt idx="0">
                  <c:v>0.2</c:v>
                </c:pt>
              </c:numCache>
            </c:numRef>
          </c:val>
        </c:ser>
        <c:dLbls>
          <c:showLegendKey val="0"/>
          <c:showVal val="0"/>
          <c:showCatName val="0"/>
          <c:showSerName val="0"/>
          <c:showPercent val="0"/>
          <c:showBubbleSize val="0"/>
        </c:dLbls>
        <c:gapWidth val="146"/>
        <c:overlap val="-4"/>
        <c:axId val="362692832"/>
        <c:axId val="365105792"/>
      </c:barChart>
      <c:catAx>
        <c:axId val="3626928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65105792"/>
        <c:crosses val="autoZero"/>
        <c:auto val="1"/>
        <c:lblAlgn val="ctr"/>
        <c:lblOffset val="100"/>
        <c:noMultiLvlLbl val="0"/>
      </c:catAx>
      <c:valAx>
        <c:axId val="365105792"/>
        <c:scaling>
          <c:orientation val="minMax"/>
          <c:min val="0"/>
        </c:scaling>
        <c:delete val="1"/>
        <c:axPos val="l"/>
        <c:numFmt formatCode="0%" sourceLinked="1"/>
        <c:majorTickMark val="out"/>
        <c:minorTickMark val="none"/>
        <c:tickLblPos val="nextTo"/>
        <c:crossAx val="3626928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Summary!$A$16</c:f>
              <c:strCache>
                <c:ptCount val="1"/>
                <c:pt idx="0">
                  <c:v>Market</c:v>
                </c:pt>
              </c:strCache>
            </c:strRef>
          </c:tx>
          <c:spPr>
            <a:ln w="57150" cap="rnd">
              <a:solidFill>
                <a:srgbClr val="00B0F0"/>
              </a:solidFill>
              <a:prstDash val="sysDash"/>
              <a:round/>
            </a:ln>
            <a:effectLst>
              <a:outerShdw blurRad="50800" dist="38100" dir="8100000" algn="tr" rotWithShape="0">
                <a:prstClr val="black">
                  <a:alpha val="40000"/>
                </a:prstClr>
              </a:outerShdw>
            </a:effectLst>
          </c:spPr>
          <c:marker>
            <c:symbol val="none"/>
          </c:marker>
          <c:cat>
            <c:numRef>
              <c:f>Summary!$B$15:$F$15</c:f>
              <c:numCache>
                <c:formatCode>General</c:formatCode>
                <c:ptCount val="5"/>
                <c:pt idx="0">
                  <c:v>2011</c:v>
                </c:pt>
                <c:pt idx="1">
                  <c:v>2012</c:v>
                </c:pt>
                <c:pt idx="2">
                  <c:v>2013</c:v>
                </c:pt>
                <c:pt idx="3">
                  <c:v>2014</c:v>
                </c:pt>
                <c:pt idx="4">
                  <c:v>2015</c:v>
                </c:pt>
              </c:numCache>
            </c:numRef>
          </c:cat>
          <c:val>
            <c:numRef>
              <c:f>Summary!$B$16:$F$16</c:f>
              <c:numCache>
                <c:formatCode>General</c:formatCode>
                <c:ptCount val="5"/>
                <c:pt idx="0">
                  <c:v>26812</c:v>
                </c:pt>
                <c:pt idx="1">
                  <c:v>25565</c:v>
                </c:pt>
                <c:pt idx="2">
                  <c:v>27180</c:v>
                </c:pt>
                <c:pt idx="3">
                  <c:v>26279</c:v>
                </c:pt>
                <c:pt idx="4">
                  <c:v>25669</c:v>
                </c:pt>
              </c:numCache>
            </c:numRef>
          </c:val>
          <c:smooth val="0"/>
        </c:ser>
        <c:ser>
          <c:idx val="3"/>
          <c:order val="1"/>
          <c:tx>
            <c:v>Market P</c:v>
          </c:tx>
          <c:spPr>
            <a:ln w="57150" cap="rnd">
              <a:solidFill>
                <a:srgbClr val="00B0F0"/>
              </a:solidFill>
              <a:round/>
            </a:ln>
            <a:effectLst>
              <a:outerShdw blurRad="50800" dist="38100" dir="8100000" algn="tr" rotWithShape="0">
                <a:prstClr val="black">
                  <a:alpha val="40000"/>
                </a:prstClr>
              </a:outerShdw>
            </a:effectLst>
          </c:spPr>
          <c:marker>
            <c:symbol val="none"/>
          </c:marker>
          <c:cat>
            <c:numRef>
              <c:f>Summary!$B$15:$F$15</c:f>
              <c:numCache>
                <c:formatCode>General</c:formatCode>
                <c:ptCount val="5"/>
                <c:pt idx="0">
                  <c:v>2011</c:v>
                </c:pt>
                <c:pt idx="1">
                  <c:v>2012</c:v>
                </c:pt>
                <c:pt idx="2">
                  <c:v>2013</c:v>
                </c:pt>
                <c:pt idx="3">
                  <c:v>2014</c:v>
                </c:pt>
                <c:pt idx="4">
                  <c:v>2015</c:v>
                </c:pt>
              </c:numCache>
            </c:numRef>
          </c:cat>
          <c:val>
            <c:numRef>
              <c:f>Summary!$Q$16:$U$16</c:f>
              <c:numCache>
                <c:formatCode>General</c:formatCode>
                <c:ptCount val="5"/>
                <c:pt idx="0">
                  <c:v>23476</c:v>
                </c:pt>
                <c:pt idx="1">
                  <c:v>17783</c:v>
                </c:pt>
                <c:pt idx="2">
                  <c:v>23758</c:v>
                </c:pt>
                <c:pt idx="3">
                  <c:v>20990</c:v>
                </c:pt>
                <c:pt idx="4">
                  <c:v>22230</c:v>
                </c:pt>
              </c:numCache>
            </c:numRef>
          </c:val>
          <c:smooth val="0"/>
        </c:ser>
        <c:dLbls>
          <c:showLegendKey val="0"/>
          <c:showVal val="0"/>
          <c:showCatName val="0"/>
          <c:showSerName val="0"/>
          <c:showPercent val="0"/>
          <c:showBubbleSize val="0"/>
        </c:dLbls>
        <c:smooth val="0"/>
        <c:axId val="290032312"/>
        <c:axId val="290034272"/>
      </c:lineChart>
      <c:catAx>
        <c:axId val="2900323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290034272"/>
        <c:crosses val="autoZero"/>
        <c:auto val="1"/>
        <c:lblAlgn val="ctr"/>
        <c:lblOffset val="100"/>
        <c:noMultiLvlLbl val="0"/>
      </c:catAx>
      <c:valAx>
        <c:axId val="290034272"/>
        <c:scaling>
          <c:orientation val="minMax"/>
        </c:scaling>
        <c:delete val="1"/>
        <c:axPos val="l"/>
        <c:numFmt formatCode="General" sourceLinked="1"/>
        <c:majorTickMark val="none"/>
        <c:minorTickMark val="none"/>
        <c:tickLblPos val="nextTo"/>
        <c:crossAx val="2900323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7568849247082E-2"/>
          <c:y val="5.0199480349736203E-2"/>
          <c:w val="0.91335504522345701"/>
          <c:h val="0.73680539817893997"/>
        </c:manualLayout>
      </c:layout>
      <c:barChart>
        <c:barDir val="col"/>
        <c:grouping val="clustered"/>
        <c:varyColors val="0"/>
        <c:ser>
          <c:idx val="0"/>
          <c:order val="0"/>
          <c:tx>
            <c:strRef>
              <c:f>Sheet1!$B$1</c:f>
              <c:strCache>
                <c:ptCount val="1"/>
                <c:pt idx="0">
                  <c:v>2015</c:v>
                </c:pt>
              </c:strCache>
            </c:strRef>
          </c:tx>
          <c:spPr>
            <a:solidFill>
              <a:srgbClr val="002C5B"/>
            </a:solidFill>
            <a:ln>
              <a:noFill/>
            </a:ln>
            <a:effectLst>
              <a:outerShdw blurRad="50800" dist="38100" dir="8100000" algn="tr" rotWithShape="0">
                <a:prstClr val="black">
                  <a:alpha val="40000"/>
                </a:prstClr>
              </a:outerShdw>
            </a:effectLst>
          </c:spPr>
          <c:invertIfNegative val="0"/>
          <c:dLbls>
            <c:dLbl>
              <c:idx val="0"/>
              <c:layout>
                <c:manualLayout>
                  <c:x val="-5.4259800195762499E-3"/>
                  <c:y val="0.160468125358083"/>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1"/>
              <c:layout>
                <c:manualLayout>
                  <c:x val="-5.4259800195762499E-3"/>
                  <c:y val="0.173441451325755"/>
                </c:manualLayout>
              </c:layout>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dLblPos val="inEnd"/>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c:f>
              <c:strCache>
                <c:ptCount val="1"/>
                <c:pt idx="0">
                  <c:v>Core</c:v>
                </c:pt>
              </c:strCache>
            </c:strRef>
          </c:cat>
          <c:val>
            <c:numRef>
              <c:f>Sheet1!$B$2:$B$2</c:f>
              <c:numCache>
                <c:formatCode>0%</c:formatCode>
                <c:ptCount val="1"/>
                <c:pt idx="0">
                  <c:v>0.19</c:v>
                </c:pt>
              </c:numCache>
            </c:numRef>
          </c:val>
        </c:ser>
        <c:ser>
          <c:idx val="1"/>
          <c:order val="1"/>
          <c:tx>
            <c:strRef>
              <c:f>Sheet1!$C$1</c:f>
              <c:strCache>
                <c:ptCount val="1"/>
                <c:pt idx="0">
                  <c:v>2014</c:v>
                </c:pt>
              </c:strCache>
            </c:strRef>
          </c:tx>
          <c:spPr>
            <a:solidFill>
              <a:srgbClr val="002C5B">
                <a:alpha val="69804"/>
              </a:srgbClr>
            </a:solidFill>
            <a:ln>
              <a:noFill/>
            </a:ln>
            <a:effectLst>
              <a:outerShdw blurRad="50800" dist="38100" dir="8100000" algn="tr" rotWithShape="0">
                <a:prstClr val="black">
                  <a:alpha val="40000"/>
                </a:prstClr>
              </a:outerShdw>
            </a:effectLst>
          </c:spPr>
          <c:invertIfNegative val="0"/>
          <c:dPt>
            <c:idx val="0"/>
            <c:invertIfNegative val="0"/>
            <c:bubble3D val="0"/>
          </c:dPt>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c:f>
              <c:strCache>
                <c:ptCount val="1"/>
                <c:pt idx="0">
                  <c:v>Core</c:v>
                </c:pt>
              </c:strCache>
            </c:strRef>
          </c:cat>
          <c:val>
            <c:numRef>
              <c:f>Sheet1!$C$2:$C$2</c:f>
              <c:numCache>
                <c:formatCode>0%</c:formatCode>
                <c:ptCount val="1"/>
                <c:pt idx="0">
                  <c:v>0.16</c:v>
                </c:pt>
              </c:numCache>
            </c:numRef>
          </c:val>
        </c:ser>
        <c:dLbls>
          <c:showLegendKey val="0"/>
          <c:showVal val="0"/>
          <c:showCatName val="0"/>
          <c:showSerName val="0"/>
          <c:showPercent val="0"/>
          <c:showBubbleSize val="0"/>
        </c:dLbls>
        <c:gapWidth val="146"/>
        <c:overlap val="-4"/>
        <c:axId val="365111672"/>
        <c:axId val="365106968"/>
      </c:barChart>
      <c:catAx>
        <c:axId val="3651116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65106968"/>
        <c:crosses val="autoZero"/>
        <c:auto val="1"/>
        <c:lblAlgn val="ctr"/>
        <c:lblOffset val="100"/>
        <c:noMultiLvlLbl val="0"/>
      </c:catAx>
      <c:valAx>
        <c:axId val="365106968"/>
        <c:scaling>
          <c:orientation val="minMax"/>
        </c:scaling>
        <c:delete val="1"/>
        <c:axPos val="l"/>
        <c:numFmt formatCode="0%" sourceLinked="1"/>
        <c:majorTickMark val="none"/>
        <c:minorTickMark val="none"/>
        <c:tickLblPos val="nextTo"/>
        <c:crossAx val="3651116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 want fewer</c:v>
                </c:pt>
              </c:strCache>
            </c:strRef>
          </c:tx>
          <c:spPr>
            <a:solidFill>
              <a:srgbClr val="3FB7E1"/>
            </a:solidFill>
            <a:ln>
              <a:noFill/>
            </a:ln>
            <a:effectLst>
              <a:outerShdw blurRad="50800" dist="38100" dir="8100000" algn="tr" rotWithShape="0">
                <a:prstClr val="black">
                  <a:alpha val="40000"/>
                </a:prstClr>
              </a:outerShdw>
            </a:effectLst>
          </c:spPr>
          <c:invertIfNegative val="0"/>
          <c:cat>
            <c:strRef>
              <c:f>Sheet1!$A$2:$A$6</c:f>
              <c:strCache>
                <c:ptCount val="5"/>
                <c:pt idx="0">
                  <c:v>45 overs</c:v>
                </c:pt>
                <c:pt idx="1">
                  <c:v>50 overs</c:v>
                </c:pt>
                <c:pt idx="2">
                  <c:v>55 overs</c:v>
                </c:pt>
                <c:pt idx="3">
                  <c:v>60 overs</c:v>
                </c:pt>
                <c:pt idx="4">
                  <c:v>Unlimited</c:v>
                </c:pt>
              </c:strCache>
            </c:strRef>
          </c:cat>
          <c:val>
            <c:numRef>
              <c:f>Sheet1!$B$2:$B$6</c:f>
              <c:numCache>
                <c:formatCode>0%</c:formatCode>
                <c:ptCount val="5"/>
                <c:pt idx="0">
                  <c:v>0.25412690988627501</c:v>
                </c:pt>
                <c:pt idx="1">
                  <c:v>0.253770830698613</c:v>
                </c:pt>
                <c:pt idx="2">
                  <c:v>0.37019230550582399</c:v>
                </c:pt>
                <c:pt idx="3">
                  <c:v>0.42709374458674598</c:v>
                </c:pt>
                <c:pt idx="4">
                  <c:v>0.37277486572691698</c:v>
                </c:pt>
              </c:numCache>
            </c:numRef>
          </c:val>
        </c:ser>
        <c:dLbls>
          <c:showLegendKey val="0"/>
          <c:showVal val="0"/>
          <c:showCatName val="0"/>
          <c:showSerName val="0"/>
          <c:showPercent val="0"/>
          <c:showBubbleSize val="0"/>
        </c:dLbls>
        <c:gapWidth val="40"/>
        <c:axId val="365106576"/>
        <c:axId val="365107360"/>
      </c:barChart>
      <c:catAx>
        <c:axId val="365106576"/>
        <c:scaling>
          <c:orientation val="minMax"/>
        </c:scaling>
        <c:delete val="1"/>
        <c:axPos val="l"/>
        <c:numFmt formatCode="General" sourceLinked="1"/>
        <c:majorTickMark val="none"/>
        <c:minorTickMark val="none"/>
        <c:tickLblPos val="nextTo"/>
        <c:crossAx val="365107360"/>
        <c:crosses val="autoZero"/>
        <c:auto val="1"/>
        <c:lblAlgn val="ctr"/>
        <c:lblOffset val="100"/>
        <c:noMultiLvlLbl val="0"/>
      </c:catAx>
      <c:valAx>
        <c:axId val="365107360"/>
        <c:scaling>
          <c:orientation val="minMax"/>
          <c:max val="0.45"/>
          <c:min val="0.2"/>
        </c:scaling>
        <c:delete val="0"/>
        <c:axPos val="b"/>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mn-cs"/>
                  </a:defRPr>
                </a:pPr>
                <a:r>
                  <a:rPr lang="en-GB" dirty="0" smtClean="0"/>
                  <a:t>Want fewer overs</a:t>
                </a:r>
                <a:endParaRPr lang="en-GB" dirty="0"/>
              </a:p>
            </c:rich>
          </c:tx>
          <c:overlay val="0"/>
          <c:spPr>
            <a:noFill/>
            <a:ln>
              <a:noFill/>
            </a:ln>
            <a:effectLst/>
          </c:sp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crossAx val="365106576"/>
        <c:crosses val="autoZero"/>
        <c:crossBetween val="between"/>
      </c:valAx>
      <c:spPr>
        <a:noFill/>
        <a:ln>
          <a:noFill/>
        </a:ln>
        <a:effectLst/>
      </c:spPr>
    </c:plotArea>
    <c:plotVisOnly val="1"/>
    <c:dispBlanksAs val="gap"/>
    <c:showDLblsOverMax val="0"/>
  </c:chart>
  <c:spPr>
    <a:noFill/>
    <a:ln>
      <a:noFill/>
    </a:ln>
    <a:effectLst/>
  </c:spPr>
  <c:txPr>
    <a:bodyPr/>
    <a:lstStyle/>
    <a:p>
      <a:pPr>
        <a:defRPr sz="1600" baseline="0">
          <a:latin typeface="Arial" panose="020B0604020202020204" pitchFamily="34" charset="0"/>
        </a:defRPr>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Sheet1!$B$1</c:f>
              <c:strCache>
                <c:ptCount val="1"/>
                <c:pt idx="0">
                  <c:v>Series 1</c:v>
                </c:pt>
              </c:strCache>
            </c:strRef>
          </c:tx>
          <c:spPr>
            <a:solidFill>
              <a:srgbClr val="3FB7E1"/>
            </a:solidFill>
            <a:ln>
              <a:noFill/>
            </a:ln>
            <a:effectLst>
              <a:outerShdw blurRad="50800" dist="38100" dir="8100000" algn="tr" rotWithShape="0">
                <a:prstClr val="black">
                  <a:alpha val="40000"/>
                </a:prstClr>
              </a:outerShdw>
            </a:effectLst>
          </c:spPr>
          <c:invertIfNegative val="0"/>
          <c:dPt>
            <c:idx val="0"/>
            <c:invertIfNegative val="0"/>
            <c:bubble3D val="0"/>
            <c:spPr>
              <a:solidFill>
                <a:srgbClr val="3FB7E1">
                  <a:alpha val="50196"/>
                </a:srgbClr>
              </a:solidFill>
              <a:ln>
                <a:noFill/>
              </a:ln>
              <a:effectLst>
                <a:outerShdw blurRad="50800" dist="38100" dir="8100000" algn="tr" rotWithShape="0">
                  <a:prstClr val="black">
                    <a:alpha val="40000"/>
                  </a:prstClr>
                </a:outerShdw>
              </a:effectLst>
            </c:spPr>
          </c:dPt>
          <c:dPt>
            <c:idx val="1"/>
            <c:invertIfNegative val="0"/>
            <c:bubble3D val="0"/>
            <c:spPr>
              <a:solidFill>
                <a:srgbClr val="FFA000">
                  <a:alpha val="50196"/>
                </a:srgbClr>
              </a:solidFill>
              <a:ln>
                <a:noFill/>
              </a:ln>
              <a:effectLst>
                <a:outerShdw blurRad="50800" dist="38100" dir="8100000" algn="tr" rotWithShape="0">
                  <a:prstClr val="black">
                    <a:alpha val="40000"/>
                  </a:prstClr>
                </a:outerShdw>
              </a:effectLst>
            </c:spPr>
          </c:dPt>
          <c:cat>
            <c:strRef>
              <c:f>Sheet1!$A$2</c:f>
              <c:strCache>
                <c:ptCount val="1"/>
                <c:pt idx="0">
                  <c:v>Category 1</c:v>
                </c:pt>
              </c:strCache>
            </c:strRef>
          </c:cat>
          <c:val>
            <c:numRef>
              <c:f>Sheet1!$B$2</c:f>
              <c:numCache>
                <c:formatCode>General</c:formatCode>
                <c:ptCount val="1"/>
                <c:pt idx="0">
                  <c:v>48</c:v>
                </c:pt>
              </c:numCache>
            </c:numRef>
          </c:val>
        </c:ser>
        <c:ser>
          <c:idx val="1"/>
          <c:order val="1"/>
          <c:tx>
            <c:strRef>
              <c:f>Sheet1!$C$1</c:f>
              <c:strCache>
                <c:ptCount val="1"/>
                <c:pt idx="0">
                  <c:v>Series 2</c:v>
                </c:pt>
              </c:strCache>
            </c:strRef>
          </c:tx>
          <c:spPr>
            <a:solidFill>
              <a:srgbClr val="EC2718"/>
            </a:solidFill>
            <a:ln>
              <a:noFill/>
            </a:ln>
            <a:effectLst>
              <a:outerShdw blurRad="50800" dist="38100" dir="8100000" algn="tr" rotWithShape="0">
                <a:prstClr val="black">
                  <a:alpha val="40000"/>
                </a:prstClr>
              </a:outerShdw>
            </a:effectLst>
          </c:spPr>
          <c:invertIfNegative val="0"/>
          <c:dPt>
            <c:idx val="0"/>
            <c:invertIfNegative val="0"/>
            <c:bubble3D val="0"/>
            <c:spPr>
              <a:solidFill>
                <a:srgbClr val="3FB7E1"/>
              </a:solidFill>
              <a:ln>
                <a:noFill/>
              </a:ln>
              <a:effectLst>
                <a:outerShdw blurRad="50800" dist="38100" dir="8100000" algn="tr" rotWithShape="0">
                  <a:prstClr val="black">
                    <a:alpha val="40000"/>
                  </a:prstClr>
                </a:outerShdw>
              </a:effectLst>
            </c:spPr>
          </c:dPt>
          <c:dPt>
            <c:idx val="1"/>
            <c:invertIfNegative val="0"/>
            <c:bubble3D val="0"/>
            <c:spPr>
              <a:solidFill>
                <a:srgbClr val="FFA000"/>
              </a:solidFill>
              <a:ln>
                <a:noFill/>
              </a:ln>
              <a:effectLst>
                <a:outerShdw blurRad="50800" dist="38100" dir="8100000" algn="tr" rotWithShape="0">
                  <a:prstClr val="black">
                    <a:alpha val="40000"/>
                  </a:prstClr>
                </a:outerShdw>
              </a:effectLst>
            </c:spPr>
          </c:dPt>
          <c:cat>
            <c:strRef>
              <c:f>Sheet1!$A$2</c:f>
              <c:strCache>
                <c:ptCount val="1"/>
                <c:pt idx="0">
                  <c:v>Category 1</c:v>
                </c:pt>
              </c:strCache>
            </c:strRef>
          </c:cat>
          <c:val>
            <c:numRef>
              <c:f>Sheet1!$C$2</c:f>
              <c:numCache>
                <c:formatCode>General</c:formatCode>
                <c:ptCount val="1"/>
                <c:pt idx="0">
                  <c:v>52</c:v>
                </c:pt>
              </c:numCache>
            </c:numRef>
          </c:val>
        </c:ser>
        <c:dLbls>
          <c:showLegendKey val="0"/>
          <c:showVal val="0"/>
          <c:showCatName val="0"/>
          <c:showSerName val="0"/>
          <c:showPercent val="0"/>
          <c:showBubbleSize val="0"/>
        </c:dLbls>
        <c:gapWidth val="20"/>
        <c:overlap val="100"/>
        <c:axId val="365112064"/>
        <c:axId val="365109712"/>
      </c:barChart>
      <c:catAx>
        <c:axId val="365112064"/>
        <c:scaling>
          <c:orientation val="minMax"/>
        </c:scaling>
        <c:delete val="1"/>
        <c:axPos val="b"/>
        <c:numFmt formatCode="General" sourceLinked="1"/>
        <c:majorTickMark val="none"/>
        <c:minorTickMark val="none"/>
        <c:tickLblPos val="nextTo"/>
        <c:crossAx val="365109712"/>
        <c:crosses val="autoZero"/>
        <c:auto val="1"/>
        <c:lblAlgn val="ctr"/>
        <c:lblOffset val="100"/>
        <c:noMultiLvlLbl val="0"/>
      </c:catAx>
      <c:valAx>
        <c:axId val="365109712"/>
        <c:scaling>
          <c:orientation val="minMax"/>
        </c:scaling>
        <c:delete val="1"/>
        <c:axPos val="l"/>
        <c:numFmt formatCode="0%" sourceLinked="1"/>
        <c:majorTickMark val="none"/>
        <c:minorTickMark val="none"/>
        <c:tickLblPos val="nextTo"/>
        <c:crossAx val="3651120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5555793179482901E-2"/>
          <c:y val="4.2501319799842202E-2"/>
          <c:w val="0.965777255005138"/>
          <c:h val="0.89452561248334095"/>
        </c:manualLayout>
      </c:layout>
      <c:lineChart>
        <c:grouping val="standard"/>
        <c:varyColors val="0"/>
        <c:ser>
          <c:idx val="0"/>
          <c:order val="0"/>
          <c:tx>
            <c:strRef>
              <c:f>Sheet1!$B$1</c:f>
              <c:strCache>
                <c:ptCount val="1"/>
                <c:pt idx="0">
                  <c:v>Series 1</c:v>
                </c:pt>
              </c:strCache>
            </c:strRef>
          </c:tx>
          <c:spPr>
            <a:ln w="38100" cap="rnd">
              <a:solidFill>
                <a:srgbClr val="3FB7E1"/>
              </a:solidFill>
              <a:round/>
            </a:ln>
            <a:effectLst>
              <a:outerShdw blurRad="50800" dist="38100" dir="2700000" algn="tl" rotWithShape="0">
                <a:prstClr val="black">
                  <a:alpha val="40000"/>
                </a:prstClr>
              </a:outerShdw>
            </a:effectLst>
          </c:spPr>
          <c:marker>
            <c:symbol val="none"/>
          </c:marker>
          <c:cat>
            <c:numRef>
              <c:f>Sheet1!$A$2:$A$16</c:f>
              <c:numCache>
                <c:formatCode>General</c:formatCode>
                <c:ptCount val="15"/>
                <c:pt idx="0">
                  <c:v>1000</c:v>
                </c:pt>
                <c:pt idx="1">
                  <c:v>1030</c:v>
                </c:pt>
                <c:pt idx="2">
                  <c:v>1100</c:v>
                </c:pt>
                <c:pt idx="3">
                  <c:v>1130</c:v>
                </c:pt>
                <c:pt idx="4">
                  <c:v>1200</c:v>
                </c:pt>
                <c:pt idx="5">
                  <c:v>1230</c:v>
                </c:pt>
                <c:pt idx="6">
                  <c:v>1300</c:v>
                </c:pt>
                <c:pt idx="7">
                  <c:v>1330</c:v>
                </c:pt>
                <c:pt idx="8">
                  <c:v>1400</c:v>
                </c:pt>
                <c:pt idx="9">
                  <c:v>1430</c:v>
                </c:pt>
                <c:pt idx="10">
                  <c:v>1500</c:v>
                </c:pt>
                <c:pt idx="11">
                  <c:v>1530</c:v>
                </c:pt>
                <c:pt idx="12">
                  <c:v>1600</c:v>
                </c:pt>
                <c:pt idx="13">
                  <c:v>1630</c:v>
                </c:pt>
                <c:pt idx="14">
                  <c:v>1700</c:v>
                </c:pt>
              </c:numCache>
            </c:numRef>
          </c:cat>
          <c:val>
            <c:numRef>
              <c:f>Sheet1!$B$2:$B$16</c:f>
              <c:numCache>
                <c:formatCode>0%</c:formatCode>
                <c:ptCount val="15"/>
                <c:pt idx="0">
                  <c:v>6.7666989351403695E-2</c:v>
                </c:pt>
                <c:pt idx="1">
                  <c:v>0.108615682478219</c:v>
                </c:pt>
                <c:pt idx="2">
                  <c:v>0.29641819941916703</c:v>
                </c:pt>
                <c:pt idx="3">
                  <c:v>0.33998063891577901</c:v>
                </c:pt>
                <c:pt idx="4">
                  <c:v>0.55275895450145196</c:v>
                </c:pt>
                <c:pt idx="5">
                  <c:v>0.60600193610842201</c:v>
                </c:pt>
                <c:pt idx="6">
                  <c:v>0.76534365924491798</c:v>
                </c:pt>
                <c:pt idx="7">
                  <c:v>0.62507260406582799</c:v>
                </c:pt>
                <c:pt idx="8">
                  <c:v>0.420232333010649</c:v>
                </c:pt>
                <c:pt idx="9">
                  <c:v>0.119845111326234</c:v>
                </c:pt>
                <c:pt idx="10">
                  <c:v>6.9409486931268194E-2</c:v>
                </c:pt>
                <c:pt idx="11">
                  <c:v>4.9467570183930297E-2</c:v>
                </c:pt>
                <c:pt idx="12">
                  <c:v>4.78218780251694E-2</c:v>
                </c:pt>
                <c:pt idx="13">
                  <c:v>4.4143272023233301E-2</c:v>
                </c:pt>
                <c:pt idx="14">
                  <c:v>4.4143272023233301E-2</c:v>
                </c:pt>
              </c:numCache>
            </c:numRef>
          </c:val>
          <c:smooth val="0"/>
        </c:ser>
        <c:ser>
          <c:idx val="1"/>
          <c:order val="1"/>
          <c:tx>
            <c:strRef>
              <c:f>Sheet1!$C$1</c:f>
              <c:strCache>
                <c:ptCount val="1"/>
                <c:pt idx="0">
                  <c:v>Series 2</c:v>
                </c:pt>
              </c:strCache>
            </c:strRef>
          </c:tx>
          <c:spPr>
            <a:ln w="28575" cap="rnd">
              <a:solidFill>
                <a:srgbClr val="00B050"/>
              </a:solidFill>
              <a:prstDash val="dash"/>
              <a:round/>
            </a:ln>
            <a:effectLst/>
          </c:spPr>
          <c:marker>
            <c:symbol val="none"/>
          </c:marker>
          <c:cat>
            <c:numRef>
              <c:f>Sheet1!$A$2:$A$16</c:f>
              <c:numCache>
                <c:formatCode>General</c:formatCode>
                <c:ptCount val="15"/>
                <c:pt idx="0">
                  <c:v>1000</c:v>
                </c:pt>
                <c:pt idx="1">
                  <c:v>1030</c:v>
                </c:pt>
                <c:pt idx="2">
                  <c:v>1100</c:v>
                </c:pt>
                <c:pt idx="3">
                  <c:v>1130</c:v>
                </c:pt>
                <c:pt idx="4">
                  <c:v>1200</c:v>
                </c:pt>
                <c:pt idx="5">
                  <c:v>1230</c:v>
                </c:pt>
                <c:pt idx="6">
                  <c:v>1300</c:v>
                </c:pt>
                <c:pt idx="7">
                  <c:v>1330</c:v>
                </c:pt>
                <c:pt idx="8">
                  <c:v>1400</c:v>
                </c:pt>
                <c:pt idx="9">
                  <c:v>1430</c:v>
                </c:pt>
                <c:pt idx="10">
                  <c:v>1500</c:v>
                </c:pt>
                <c:pt idx="11">
                  <c:v>1530</c:v>
                </c:pt>
                <c:pt idx="12">
                  <c:v>1600</c:v>
                </c:pt>
                <c:pt idx="13">
                  <c:v>1630</c:v>
                </c:pt>
                <c:pt idx="14">
                  <c:v>1700</c:v>
                </c:pt>
              </c:numCache>
            </c:numRef>
          </c:cat>
          <c:val>
            <c:numRef>
              <c:f>Sheet1!$C$2:$C$16</c:f>
              <c:numCache>
                <c:formatCode>0%</c:formatCode>
                <c:ptCount val="15"/>
                <c:pt idx="0">
                  <c:v>0.101272534464475</c:v>
                </c:pt>
                <c:pt idx="1">
                  <c:v>0.14475079533404001</c:v>
                </c:pt>
                <c:pt idx="2">
                  <c:v>0.31813361611877</c:v>
                </c:pt>
                <c:pt idx="3">
                  <c:v>0.33934252386002101</c:v>
                </c:pt>
                <c:pt idx="4">
                  <c:v>0.50954400848356296</c:v>
                </c:pt>
                <c:pt idx="5">
                  <c:v>0.54294803817603399</c:v>
                </c:pt>
                <c:pt idx="6">
                  <c:v>0.70307529162248195</c:v>
                </c:pt>
                <c:pt idx="7">
                  <c:v>0.59703075291622498</c:v>
                </c:pt>
                <c:pt idx="8">
                  <c:v>0.46924708377518598</c:v>
                </c:pt>
                <c:pt idx="9">
                  <c:v>0.17709437963944899</c:v>
                </c:pt>
                <c:pt idx="10">
                  <c:v>0.110816542948038</c:v>
                </c:pt>
                <c:pt idx="11">
                  <c:v>7.9003181336161202E-2</c:v>
                </c:pt>
                <c:pt idx="12">
                  <c:v>7.7942735949098604E-2</c:v>
                </c:pt>
                <c:pt idx="13">
                  <c:v>7.4231177094379597E-2</c:v>
                </c:pt>
                <c:pt idx="14">
                  <c:v>7.95334040296925E-2</c:v>
                </c:pt>
              </c:numCache>
            </c:numRef>
          </c:val>
          <c:smooth val="0"/>
        </c:ser>
        <c:dLbls>
          <c:showLegendKey val="0"/>
          <c:showVal val="0"/>
          <c:showCatName val="0"/>
          <c:showSerName val="0"/>
          <c:showPercent val="0"/>
          <c:showBubbleSize val="0"/>
        </c:dLbls>
        <c:smooth val="0"/>
        <c:axId val="409469904"/>
        <c:axId val="409470296"/>
      </c:lineChart>
      <c:catAx>
        <c:axId val="4094699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09470296"/>
        <c:crosses val="autoZero"/>
        <c:auto val="1"/>
        <c:lblAlgn val="ctr"/>
        <c:lblOffset val="100"/>
        <c:noMultiLvlLbl val="0"/>
      </c:catAx>
      <c:valAx>
        <c:axId val="409470296"/>
        <c:scaling>
          <c:orientation val="minMax"/>
        </c:scaling>
        <c:delete val="1"/>
        <c:axPos val="l"/>
        <c:numFmt formatCode="0%" sourceLinked="1"/>
        <c:majorTickMark val="none"/>
        <c:minorTickMark val="none"/>
        <c:tickLblPos val="nextTo"/>
        <c:crossAx val="4094699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userShapes r:id="rId2"/>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Sheet1!$B$1</c:f>
              <c:strCache>
                <c:ptCount val="1"/>
                <c:pt idx="0">
                  <c:v>Series 1</c:v>
                </c:pt>
              </c:strCache>
            </c:strRef>
          </c:tx>
          <c:spPr>
            <a:solidFill>
              <a:srgbClr val="3FB7E1"/>
            </a:solidFill>
            <a:ln>
              <a:noFill/>
            </a:ln>
            <a:effectLst>
              <a:outerShdw blurRad="50800" dist="38100" dir="8100000" algn="tr" rotWithShape="0">
                <a:prstClr val="black">
                  <a:alpha val="40000"/>
                </a:prstClr>
              </a:outerShdw>
            </a:effectLst>
          </c:spPr>
          <c:invertIfNegative val="0"/>
          <c:dPt>
            <c:idx val="0"/>
            <c:invertIfNegative val="0"/>
            <c:bubble3D val="0"/>
            <c:spPr>
              <a:solidFill>
                <a:srgbClr val="3FB7E1">
                  <a:alpha val="50196"/>
                </a:srgbClr>
              </a:solidFill>
              <a:ln>
                <a:noFill/>
              </a:ln>
              <a:effectLst>
                <a:outerShdw blurRad="50800" dist="38100" dir="8100000" algn="tr" rotWithShape="0">
                  <a:prstClr val="black">
                    <a:alpha val="40000"/>
                  </a:prstClr>
                </a:outerShdw>
              </a:effectLst>
            </c:spPr>
          </c:dPt>
          <c:dPt>
            <c:idx val="1"/>
            <c:invertIfNegative val="0"/>
            <c:bubble3D val="0"/>
            <c:spPr>
              <a:solidFill>
                <a:srgbClr val="FFA000">
                  <a:alpha val="50196"/>
                </a:srgbClr>
              </a:solidFill>
              <a:ln>
                <a:noFill/>
              </a:ln>
              <a:effectLst>
                <a:outerShdw blurRad="50800" dist="38100" dir="8100000" algn="tr" rotWithShape="0">
                  <a:prstClr val="black">
                    <a:alpha val="40000"/>
                  </a:prstClr>
                </a:outerShdw>
              </a:effectLst>
            </c:spPr>
          </c:dPt>
          <c:cat>
            <c:strRef>
              <c:f>Sheet1!$A$2</c:f>
              <c:strCache>
                <c:ptCount val="1"/>
                <c:pt idx="0">
                  <c:v>Category 1</c:v>
                </c:pt>
              </c:strCache>
            </c:strRef>
          </c:cat>
          <c:val>
            <c:numRef>
              <c:f>Sheet1!$B$2</c:f>
              <c:numCache>
                <c:formatCode>General</c:formatCode>
                <c:ptCount val="1"/>
                <c:pt idx="0">
                  <c:v>70</c:v>
                </c:pt>
              </c:numCache>
            </c:numRef>
          </c:val>
        </c:ser>
        <c:ser>
          <c:idx val="1"/>
          <c:order val="1"/>
          <c:tx>
            <c:strRef>
              <c:f>Sheet1!$C$1</c:f>
              <c:strCache>
                <c:ptCount val="1"/>
                <c:pt idx="0">
                  <c:v>Series 2</c:v>
                </c:pt>
              </c:strCache>
            </c:strRef>
          </c:tx>
          <c:spPr>
            <a:solidFill>
              <a:srgbClr val="3FB7E1"/>
            </a:solidFill>
            <a:ln>
              <a:noFill/>
            </a:ln>
            <a:effectLst/>
          </c:spPr>
          <c:invertIfNegative val="0"/>
          <c:cat>
            <c:strRef>
              <c:f>Sheet1!$A$2</c:f>
              <c:strCache>
                <c:ptCount val="1"/>
                <c:pt idx="0">
                  <c:v>Category 1</c:v>
                </c:pt>
              </c:strCache>
            </c:strRef>
          </c:cat>
          <c:val>
            <c:numRef>
              <c:f>Sheet1!$C$2</c:f>
              <c:numCache>
                <c:formatCode>General</c:formatCode>
                <c:ptCount val="1"/>
                <c:pt idx="0">
                  <c:v>30</c:v>
                </c:pt>
              </c:numCache>
            </c:numRef>
          </c:val>
        </c:ser>
        <c:dLbls>
          <c:showLegendKey val="0"/>
          <c:showVal val="0"/>
          <c:showCatName val="0"/>
          <c:showSerName val="0"/>
          <c:showPercent val="0"/>
          <c:showBubbleSize val="0"/>
        </c:dLbls>
        <c:gapWidth val="20"/>
        <c:overlap val="100"/>
        <c:axId val="409470688"/>
        <c:axId val="409467552"/>
      </c:barChart>
      <c:catAx>
        <c:axId val="409470688"/>
        <c:scaling>
          <c:orientation val="minMax"/>
        </c:scaling>
        <c:delete val="1"/>
        <c:axPos val="b"/>
        <c:numFmt formatCode="General" sourceLinked="1"/>
        <c:majorTickMark val="none"/>
        <c:minorTickMark val="none"/>
        <c:tickLblPos val="nextTo"/>
        <c:crossAx val="409467552"/>
        <c:crosses val="autoZero"/>
        <c:auto val="1"/>
        <c:lblAlgn val="ctr"/>
        <c:lblOffset val="100"/>
        <c:noMultiLvlLbl val="0"/>
      </c:catAx>
      <c:valAx>
        <c:axId val="409467552"/>
        <c:scaling>
          <c:orientation val="minMax"/>
        </c:scaling>
        <c:delete val="1"/>
        <c:axPos val="l"/>
        <c:numFmt formatCode="0%" sourceLinked="1"/>
        <c:majorTickMark val="none"/>
        <c:minorTickMark val="none"/>
        <c:tickLblPos val="nextTo"/>
        <c:crossAx val="4094706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888103950281199E-2"/>
          <c:y val="0"/>
          <c:w val="0.86505477772171102"/>
          <c:h val="0.89452561248334095"/>
        </c:manualLayout>
      </c:layout>
      <c:lineChart>
        <c:grouping val="standard"/>
        <c:varyColors val="0"/>
        <c:ser>
          <c:idx val="0"/>
          <c:order val="0"/>
          <c:tx>
            <c:strRef>
              <c:f>Sheet1!$B$1</c:f>
              <c:strCache>
                <c:ptCount val="1"/>
                <c:pt idx="0">
                  <c:v>Series 1</c:v>
                </c:pt>
              </c:strCache>
            </c:strRef>
          </c:tx>
          <c:spPr>
            <a:ln w="38100" cap="rnd">
              <a:solidFill>
                <a:srgbClr val="3FB7E1"/>
              </a:solidFill>
              <a:round/>
            </a:ln>
            <a:effectLst>
              <a:outerShdw blurRad="50800" dist="38100" dir="2700000" algn="tl" rotWithShape="0">
                <a:prstClr val="black">
                  <a:alpha val="40000"/>
                </a:prstClr>
              </a:outerShdw>
            </a:effectLst>
          </c:spPr>
          <c:marker>
            <c:symbol val="none"/>
          </c:marker>
          <c:cat>
            <c:strRef>
              <c:f>Sheet1!$A$2:$A$16</c:f>
              <c:strCache>
                <c:ptCount val="9"/>
                <c:pt idx="0">
                  <c:v>11pm</c:v>
                </c:pt>
                <c:pt idx="1">
                  <c:v> </c:v>
                </c:pt>
                <c:pt idx="2">
                  <c:v>12pm</c:v>
                </c:pt>
                <c:pt idx="4">
                  <c:v>1pm</c:v>
                </c:pt>
                <c:pt idx="6">
                  <c:v>2pm</c:v>
                </c:pt>
                <c:pt idx="8">
                  <c:v>3pm</c:v>
                </c:pt>
              </c:strCache>
            </c:strRef>
          </c:cat>
          <c:val>
            <c:numRef>
              <c:f>Sheet1!$B$2:$B$16</c:f>
              <c:numCache>
                <c:formatCode>0%</c:formatCode>
                <c:ptCount val="9"/>
                <c:pt idx="0">
                  <c:v>0.29641819941916703</c:v>
                </c:pt>
                <c:pt idx="1">
                  <c:v>0.33998063891577901</c:v>
                </c:pt>
                <c:pt idx="2">
                  <c:v>0.55275895450145196</c:v>
                </c:pt>
                <c:pt idx="3">
                  <c:v>0.60600193610842201</c:v>
                </c:pt>
                <c:pt idx="4">
                  <c:v>0.76534365924491798</c:v>
                </c:pt>
                <c:pt idx="5">
                  <c:v>0.62507260406582799</c:v>
                </c:pt>
                <c:pt idx="6">
                  <c:v>0.420232333010649</c:v>
                </c:pt>
                <c:pt idx="7">
                  <c:v>0.119845111326234</c:v>
                </c:pt>
                <c:pt idx="8">
                  <c:v>6.9409486931268194E-2</c:v>
                </c:pt>
              </c:numCache>
            </c:numRef>
          </c:val>
          <c:smooth val="0"/>
        </c:ser>
        <c:dLbls>
          <c:showLegendKey val="0"/>
          <c:showVal val="0"/>
          <c:showCatName val="0"/>
          <c:showSerName val="0"/>
          <c:showPercent val="0"/>
          <c:showBubbleSize val="0"/>
        </c:dLbls>
        <c:smooth val="0"/>
        <c:axId val="409469120"/>
        <c:axId val="409469512"/>
      </c:lineChart>
      <c:catAx>
        <c:axId val="409469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09469512"/>
        <c:crosses val="autoZero"/>
        <c:auto val="1"/>
        <c:lblAlgn val="ctr"/>
        <c:lblOffset val="100"/>
        <c:noMultiLvlLbl val="0"/>
      </c:catAx>
      <c:valAx>
        <c:axId val="409469512"/>
        <c:scaling>
          <c:orientation val="minMax"/>
        </c:scaling>
        <c:delete val="1"/>
        <c:axPos val="l"/>
        <c:numFmt formatCode="0%" sourceLinked="1"/>
        <c:majorTickMark val="none"/>
        <c:minorTickMark val="none"/>
        <c:tickLblPos val="nextTo"/>
        <c:crossAx val="4094691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userShapes r:id="rId2"/>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Sat league</c:v>
                </c:pt>
              </c:strCache>
            </c:strRef>
          </c:tx>
          <c:spPr>
            <a:ln w="38100" cap="rnd">
              <a:solidFill>
                <a:srgbClr val="3FB7E1"/>
              </a:solidFill>
              <a:round/>
            </a:ln>
            <a:effectLst>
              <a:outerShdw blurRad="50800" dist="38100" dir="5400000" algn="t" rotWithShape="0">
                <a:prstClr val="black">
                  <a:alpha val="40000"/>
                </a:prstClr>
              </a:outerShdw>
            </a:effectLst>
          </c:spPr>
          <c:marker>
            <c:symbol val="none"/>
          </c:marker>
          <c:cat>
            <c:numRef>
              <c:f>Sheet1!$A$2:$A$21</c:f>
              <c:numCache>
                <c:formatCode>General</c:formatCode>
                <c:ptCount val="20"/>
                <c:pt idx="0">
                  <c:v>1200</c:v>
                </c:pt>
                <c:pt idx="1">
                  <c:v>1230</c:v>
                </c:pt>
                <c:pt idx="2">
                  <c:v>1300</c:v>
                </c:pt>
                <c:pt idx="3">
                  <c:v>1330</c:v>
                </c:pt>
                <c:pt idx="4">
                  <c:v>1400</c:v>
                </c:pt>
                <c:pt idx="5">
                  <c:v>1430</c:v>
                </c:pt>
                <c:pt idx="6">
                  <c:v>1500</c:v>
                </c:pt>
                <c:pt idx="7">
                  <c:v>1530</c:v>
                </c:pt>
                <c:pt idx="8">
                  <c:v>1600</c:v>
                </c:pt>
                <c:pt idx="9">
                  <c:v>1630</c:v>
                </c:pt>
                <c:pt idx="10">
                  <c:v>1700</c:v>
                </c:pt>
                <c:pt idx="11">
                  <c:v>1730</c:v>
                </c:pt>
                <c:pt idx="12">
                  <c:v>1800</c:v>
                </c:pt>
                <c:pt idx="13">
                  <c:v>1830</c:v>
                </c:pt>
                <c:pt idx="14">
                  <c:v>1900</c:v>
                </c:pt>
                <c:pt idx="15">
                  <c:v>1930</c:v>
                </c:pt>
                <c:pt idx="16">
                  <c:v>2000</c:v>
                </c:pt>
                <c:pt idx="17">
                  <c:v>2030</c:v>
                </c:pt>
                <c:pt idx="18">
                  <c:v>2100</c:v>
                </c:pt>
                <c:pt idx="19">
                  <c:v>2130</c:v>
                </c:pt>
              </c:numCache>
            </c:numRef>
          </c:cat>
          <c:val>
            <c:numRef>
              <c:f>Sheet1!$B$2:$B$21</c:f>
              <c:numCache>
                <c:formatCode>0%</c:formatCode>
                <c:ptCount val="20"/>
                <c:pt idx="0">
                  <c:v>1.7231364956437598E-2</c:v>
                </c:pt>
                <c:pt idx="1">
                  <c:v>2.09099709583737E-2</c:v>
                </c:pt>
                <c:pt idx="2">
                  <c:v>3.3010648596321399E-2</c:v>
                </c:pt>
                <c:pt idx="3">
                  <c:v>3.7366892545982598E-2</c:v>
                </c:pt>
                <c:pt idx="4">
                  <c:v>4.3562439496611802E-2</c:v>
                </c:pt>
                <c:pt idx="5">
                  <c:v>4.3078412391093897E-2</c:v>
                </c:pt>
                <c:pt idx="6">
                  <c:v>6.32139399806389E-2</c:v>
                </c:pt>
                <c:pt idx="7">
                  <c:v>6.9796708615682504E-2</c:v>
                </c:pt>
                <c:pt idx="8">
                  <c:v>0.13601161665053199</c:v>
                </c:pt>
                <c:pt idx="9">
                  <c:v>0.15450145208131699</c:v>
                </c:pt>
                <c:pt idx="10">
                  <c:v>0.311713455953533</c:v>
                </c:pt>
                <c:pt idx="11">
                  <c:v>0.36766698935140402</c:v>
                </c:pt>
                <c:pt idx="12">
                  <c:v>0.65324298160697003</c:v>
                </c:pt>
                <c:pt idx="13">
                  <c:v>0.72429816069699904</c:v>
                </c:pt>
                <c:pt idx="14">
                  <c:v>0.79080348499515996</c:v>
                </c:pt>
                <c:pt idx="15">
                  <c:v>0.637366892545983</c:v>
                </c:pt>
                <c:pt idx="16">
                  <c:v>0.42584704743465601</c:v>
                </c:pt>
                <c:pt idx="17">
                  <c:v>0.1648596321394</c:v>
                </c:pt>
                <c:pt idx="18">
                  <c:v>7.01839303000968E-2</c:v>
                </c:pt>
                <c:pt idx="19">
                  <c:v>2.46853823814134E-2</c:v>
                </c:pt>
              </c:numCache>
            </c:numRef>
          </c:val>
          <c:smooth val="0"/>
        </c:ser>
        <c:ser>
          <c:idx val="1"/>
          <c:order val="1"/>
          <c:tx>
            <c:strRef>
              <c:f>Sheet1!$C$1</c:f>
              <c:strCache>
                <c:ptCount val="1"/>
                <c:pt idx="0">
                  <c:v>Occ&amp;Cam</c:v>
                </c:pt>
              </c:strCache>
            </c:strRef>
          </c:tx>
          <c:spPr>
            <a:ln w="38100" cap="rnd">
              <a:solidFill>
                <a:srgbClr val="00B050"/>
              </a:solidFill>
              <a:prstDash val="dash"/>
              <a:round/>
            </a:ln>
            <a:effectLst/>
          </c:spPr>
          <c:marker>
            <c:symbol val="none"/>
          </c:marker>
          <c:cat>
            <c:numRef>
              <c:f>Sheet1!$A$2:$A$21</c:f>
              <c:numCache>
                <c:formatCode>General</c:formatCode>
                <c:ptCount val="20"/>
                <c:pt idx="0">
                  <c:v>1200</c:v>
                </c:pt>
                <c:pt idx="1">
                  <c:v>1230</c:v>
                </c:pt>
                <c:pt idx="2">
                  <c:v>1300</c:v>
                </c:pt>
                <c:pt idx="3">
                  <c:v>1330</c:v>
                </c:pt>
                <c:pt idx="4">
                  <c:v>1400</c:v>
                </c:pt>
                <c:pt idx="5">
                  <c:v>1430</c:v>
                </c:pt>
                <c:pt idx="6">
                  <c:v>1500</c:v>
                </c:pt>
                <c:pt idx="7">
                  <c:v>1530</c:v>
                </c:pt>
                <c:pt idx="8">
                  <c:v>1600</c:v>
                </c:pt>
                <c:pt idx="9">
                  <c:v>1630</c:v>
                </c:pt>
                <c:pt idx="10">
                  <c:v>1700</c:v>
                </c:pt>
                <c:pt idx="11">
                  <c:v>1730</c:v>
                </c:pt>
                <c:pt idx="12">
                  <c:v>1800</c:v>
                </c:pt>
                <c:pt idx="13">
                  <c:v>1830</c:v>
                </c:pt>
                <c:pt idx="14">
                  <c:v>1900</c:v>
                </c:pt>
                <c:pt idx="15">
                  <c:v>1930</c:v>
                </c:pt>
                <c:pt idx="16">
                  <c:v>2000</c:v>
                </c:pt>
                <c:pt idx="17">
                  <c:v>2030</c:v>
                </c:pt>
                <c:pt idx="18">
                  <c:v>2100</c:v>
                </c:pt>
                <c:pt idx="19">
                  <c:v>2130</c:v>
                </c:pt>
              </c:numCache>
            </c:numRef>
          </c:cat>
          <c:val>
            <c:numRef>
              <c:f>Sheet1!$C$2:$C$21</c:f>
              <c:numCache>
                <c:formatCode>0%</c:formatCode>
                <c:ptCount val="20"/>
                <c:pt idx="0">
                  <c:v>3.0752916224814401E-2</c:v>
                </c:pt>
                <c:pt idx="1">
                  <c:v>4.02969247083775E-2</c:v>
                </c:pt>
                <c:pt idx="2">
                  <c:v>6.2036055143160101E-2</c:v>
                </c:pt>
                <c:pt idx="3">
                  <c:v>6.6808059384941706E-2</c:v>
                </c:pt>
                <c:pt idx="4">
                  <c:v>9.1728525980911996E-2</c:v>
                </c:pt>
                <c:pt idx="5">
                  <c:v>9.3319194061505698E-2</c:v>
                </c:pt>
                <c:pt idx="6">
                  <c:v>0.12672322375397699</c:v>
                </c:pt>
                <c:pt idx="7">
                  <c:v>0.13626723223754</c:v>
                </c:pt>
                <c:pt idx="8">
                  <c:v>0.22534464475079499</c:v>
                </c:pt>
                <c:pt idx="9">
                  <c:v>0.249204665959703</c:v>
                </c:pt>
                <c:pt idx="10">
                  <c:v>0.39554612937433697</c:v>
                </c:pt>
                <c:pt idx="11">
                  <c:v>0.43266171792152702</c:v>
                </c:pt>
                <c:pt idx="12">
                  <c:v>0.64581124072110296</c:v>
                </c:pt>
                <c:pt idx="13">
                  <c:v>0.65694591728525997</c:v>
                </c:pt>
                <c:pt idx="14">
                  <c:v>0.66383881230116704</c:v>
                </c:pt>
                <c:pt idx="15">
                  <c:v>0.49522799575821802</c:v>
                </c:pt>
                <c:pt idx="16">
                  <c:v>0.34782608695652201</c:v>
                </c:pt>
                <c:pt idx="17">
                  <c:v>0.17709437963944899</c:v>
                </c:pt>
                <c:pt idx="18">
                  <c:v>0.115058324496288</c:v>
                </c:pt>
                <c:pt idx="19">
                  <c:v>4.9310710498409301E-2</c:v>
                </c:pt>
              </c:numCache>
            </c:numRef>
          </c:val>
          <c:smooth val="0"/>
        </c:ser>
        <c:dLbls>
          <c:showLegendKey val="0"/>
          <c:showVal val="0"/>
          <c:showCatName val="0"/>
          <c:showSerName val="0"/>
          <c:showPercent val="0"/>
          <c:showBubbleSize val="0"/>
        </c:dLbls>
        <c:smooth val="0"/>
        <c:axId val="413194608"/>
        <c:axId val="413195392"/>
      </c:lineChart>
      <c:catAx>
        <c:axId val="413194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13195392"/>
        <c:crosses val="autoZero"/>
        <c:auto val="1"/>
        <c:lblAlgn val="ctr"/>
        <c:lblOffset val="100"/>
        <c:noMultiLvlLbl val="0"/>
      </c:catAx>
      <c:valAx>
        <c:axId val="413195392"/>
        <c:scaling>
          <c:orientation val="minMax"/>
        </c:scaling>
        <c:delete val="1"/>
        <c:axPos val="l"/>
        <c:numFmt formatCode="0%" sourceLinked="1"/>
        <c:majorTickMark val="none"/>
        <c:minorTickMark val="none"/>
        <c:tickLblPos val="nextTo"/>
        <c:crossAx val="4131946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Sat league</c:v>
                </c:pt>
              </c:strCache>
            </c:strRef>
          </c:tx>
          <c:spPr>
            <a:ln w="38100" cap="rnd">
              <a:solidFill>
                <a:srgbClr val="00A1D4"/>
              </a:solidFill>
              <a:round/>
            </a:ln>
            <a:effectLst>
              <a:outerShdw blurRad="50800" dist="38100" dir="5400000" algn="t" rotWithShape="0">
                <a:prstClr val="black">
                  <a:alpha val="40000"/>
                </a:prstClr>
              </a:outerShdw>
            </a:effectLst>
          </c:spPr>
          <c:marker>
            <c:symbol val="none"/>
          </c:marker>
          <c:cat>
            <c:strRef>
              <c:f>Sheet1!$A$2:$A$12</c:f>
              <c:strCache>
                <c:ptCount val="11"/>
                <c:pt idx="0">
                  <c:v>10</c:v>
                </c:pt>
                <c:pt idx="1">
                  <c:v>15</c:v>
                </c:pt>
                <c:pt idx="2">
                  <c:v>20</c:v>
                </c:pt>
                <c:pt idx="3">
                  <c:v>25</c:v>
                </c:pt>
                <c:pt idx="4">
                  <c:v>30</c:v>
                </c:pt>
                <c:pt idx="5">
                  <c:v>35</c:v>
                </c:pt>
                <c:pt idx="6">
                  <c:v>40</c:v>
                </c:pt>
                <c:pt idx="7">
                  <c:v>45</c:v>
                </c:pt>
                <c:pt idx="8">
                  <c:v>50</c:v>
                </c:pt>
                <c:pt idx="9">
                  <c:v>55</c:v>
                </c:pt>
                <c:pt idx="10">
                  <c:v>55+</c:v>
                </c:pt>
              </c:strCache>
            </c:strRef>
          </c:cat>
          <c:val>
            <c:numRef>
              <c:f>Sheet1!$B$2:$B$12</c:f>
              <c:numCache>
                <c:formatCode>0%</c:formatCode>
                <c:ptCount val="11"/>
                <c:pt idx="0">
                  <c:v>0.01</c:v>
                </c:pt>
                <c:pt idx="1">
                  <c:v>0.01</c:v>
                </c:pt>
                <c:pt idx="2">
                  <c:v>0.11</c:v>
                </c:pt>
                <c:pt idx="3">
                  <c:v>0.12</c:v>
                </c:pt>
                <c:pt idx="4">
                  <c:v>0.2</c:v>
                </c:pt>
                <c:pt idx="5">
                  <c:v>0.28999999999999998</c:v>
                </c:pt>
                <c:pt idx="6">
                  <c:v>0.75</c:v>
                </c:pt>
                <c:pt idx="7">
                  <c:v>0.74</c:v>
                </c:pt>
                <c:pt idx="8">
                  <c:v>0.57999999999999996</c:v>
                </c:pt>
                <c:pt idx="9">
                  <c:v>0.15</c:v>
                </c:pt>
                <c:pt idx="10">
                  <c:v>7.0000000000000007E-2</c:v>
                </c:pt>
              </c:numCache>
            </c:numRef>
          </c:val>
          <c:smooth val="0"/>
        </c:ser>
        <c:ser>
          <c:idx val="1"/>
          <c:order val="1"/>
          <c:tx>
            <c:strRef>
              <c:f>Sheet1!$C$1</c:f>
              <c:strCache>
                <c:ptCount val="1"/>
                <c:pt idx="0">
                  <c:v>Occ&amp;Cam</c:v>
                </c:pt>
              </c:strCache>
            </c:strRef>
          </c:tx>
          <c:spPr>
            <a:ln w="38100" cap="rnd">
              <a:solidFill>
                <a:srgbClr val="00B050"/>
              </a:solidFill>
              <a:prstDash val="dash"/>
              <a:round/>
            </a:ln>
            <a:effectLst/>
          </c:spPr>
          <c:marker>
            <c:symbol val="none"/>
          </c:marker>
          <c:cat>
            <c:strRef>
              <c:f>Sheet1!$A$2:$A$12</c:f>
              <c:strCache>
                <c:ptCount val="11"/>
                <c:pt idx="0">
                  <c:v>10</c:v>
                </c:pt>
                <c:pt idx="1">
                  <c:v>15</c:v>
                </c:pt>
                <c:pt idx="2">
                  <c:v>20</c:v>
                </c:pt>
                <c:pt idx="3">
                  <c:v>25</c:v>
                </c:pt>
                <c:pt idx="4">
                  <c:v>30</c:v>
                </c:pt>
                <c:pt idx="5">
                  <c:v>35</c:v>
                </c:pt>
                <c:pt idx="6">
                  <c:v>40</c:v>
                </c:pt>
                <c:pt idx="7">
                  <c:v>45</c:v>
                </c:pt>
                <c:pt idx="8">
                  <c:v>50</c:v>
                </c:pt>
                <c:pt idx="9">
                  <c:v>55</c:v>
                </c:pt>
                <c:pt idx="10">
                  <c:v>55+</c:v>
                </c:pt>
              </c:strCache>
            </c:strRef>
          </c:cat>
          <c:val>
            <c:numRef>
              <c:f>Sheet1!$C$2:$C$12</c:f>
              <c:numCache>
                <c:formatCode>0%</c:formatCode>
                <c:ptCount val="11"/>
                <c:pt idx="0">
                  <c:v>0.02</c:v>
                </c:pt>
                <c:pt idx="1">
                  <c:v>7.0000000000000007E-2</c:v>
                </c:pt>
                <c:pt idx="2">
                  <c:v>0.28999999999999998</c:v>
                </c:pt>
                <c:pt idx="3">
                  <c:v>0.28000000000000003</c:v>
                </c:pt>
                <c:pt idx="4">
                  <c:v>0.39</c:v>
                </c:pt>
                <c:pt idx="5">
                  <c:v>0.47</c:v>
                </c:pt>
                <c:pt idx="6">
                  <c:v>0.75</c:v>
                </c:pt>
                <c:pt idx="7">
                  <c:v>0.56999999999999995</c:v>
                </c:pt>
                <c:pt idx="8">
                  <c:v>0.34</c:v>
                </c:pt>
                <c:pt idx="9">
                  <c:v>7.0000000000000007E-2</c:v>
                </c:pt>
                <c:pt idx="10">
                  <c:v>0.03</c:v>
                </c:pt>
              </c:numCache>
            </c:numRef>
          </c:val>
          <c:smooth val="0"/>
        </c:ser>
        <c:dLbls>
          <c:showLegendKey val="0"/>
          <c:showVal val="0"/>
          <c:showCatName val="0"/>
          <c:showSerName val="0"/>
          <c:showPercent val="0"/>
          <c:showBubbleSize val="0"/>
        </c:dLbls>
        <c:smooth val="0"/>
        <c:axId val="413193040"/>
        <c:axId val="413197352"/>
      </c:lineChart>
      <c:catAx>
        <c:axId val="4131930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413197352"/>
        <c:crosses val="autoZero"/>
        <c:auto val="1"/>
        <c:lblAlgn val="ctr"/>
        <c:lblOffset val="100"/>
        <c:noMultiLvlLbl val="0"/>
      </c:catAx>
      <c:valAx>
        <c:axId val="413197352"/>
        <c:scaling>
          <c:orientation val="minMax"/>
        </c:scaling>
        <c:delete val="1"/>
        <c:axPos val="l"/>
        <c:numFmt formatCode="0%" sourceLinked="1"/>
        <c:majorTickMark val="none"/>
        <c:minorTickMark val="none"/>
        <c:tickLblPos val="nextTo"/>
        <c:crossAx val="4131930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9209805523030405"/>
        </c:manualLayout>
      </c:layout>
      <c:barChart>
        <c:barDir val="col"/>
        <c:grouping val="clustered"/>
        <c:varyColors val="0"/>
        <c:ser>
          <c:idx val="0"/>
          <c:order val="0"/>
          <c:tx>
            <c:strRef>
              <c:f>Sheet1!$B$1</c:f>
              <c:strCache>
                <c:ptCount val="1"/>
                <c:pt idx="0">
                  <c:v>Ideal finish time</c:v>
                </c:pt>
              </c:strCache>
            </c:strRef>
          </c:tx>
          <c:spPr>
            <a:solidFill>
              <a:schemeClr val="accent1"/>
            </a:solidFill>
            <a:ln>
              <a:noFill/>
            </a:ln>
            <a:effectLst>
              <a:outerShdw blurRad="50800" dist="38100" dir="8100000" algn="tr" rotWithShape="0">
                <a:prstClr val="black">
                  <a:alpha val="40000"/>
                </a:prstClr>
              </a:outerShdw>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35</c:v>
                </c:pt>
                <c:pt idx="1">
                  <c:v>40</c:v>
                </c:pt>
                <c:pt idx="2">
                  <c:v>45</c:v>
                </c:pt>
                <c:pt idx="3">
                  <c:v>50</c:v>
                </c:pt>
              </c:numCache>
            </c:numRef>
          </c:cat>
          <c:val>
            <c:numRef>
              <c:f>Sheet1!$B$2:$B$5</c:f>
              <c:numCache>
                <c:formatCode>0.00%</c:formatCode>
                <c:ptCount val="4"/>
                <c:pt idx="0">
                  <c:v>8.3599999999999994E-2</c:v>
                </c:pt>
                <c:pt idx="1">
                  <c:v>0.42220000000000002</c:v>
                </c:pt>
                <c:pt idx="2">
                  <c:v>0.2389</c:v>
                </c:pt>
                <c:pt idx="3">
                  <c:v>0.1275</c:v>
                </c:pt>
              </c:numCache>
            </c:numRef>
          </c:val>
        </c:ser>
        <c:dLbls>
          <c:showLegendKey val="0"/>
          <c:showVal val="0"/>
          <c:showCatName val="0"/>
          <c:showSerName val="0"/>
          <c:showPercent val="0"/>
          <c:showBubbleSize val="0"/>
        </c:dLbls>
        <c:gapWidth val="59"/>
        <c:overlap val="-27"/>
        <c:axId val="413196176"/>
        <c:axId val="413198528"/>
      </c:barChart>
      <c:catAx>
        <c:axId val="4131961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413198528"/>
        <c:crosses val="autoZero"/>
        <c:auto val="1"/>
        <c:lblAlgn val="ctr"/>
        <c:lblOffset val="100"/>
        <c:noMultiLvlLbl val="0"/>
      </c:catAx>
      <c:valAx>
        <c:axId val="413198528"/>
        <c:scaling>
          <c:orientation val="minMax"/>
        </c:scaling>
        <c:delete val="1"/>
        <c:axPos val="l"/>
        <c:numFmt formatCode="0.00%" sourceLinked="1"/>
        <c:majorTickMark val="none"/>
        <c:minorTickMark val="none"/>
        <c:tickLblPos val="nextTo"/>
        <c:crossAx val="4131961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469548728763501"/>
          <c:y val="3.0540939725258301E-2"/>
          <c:w val="0.77442726456955802"/>
          <c:h val="0.86898833191814595"/>
        </c:manualLayout>
      </c:layout>
      <c:lineChart>
        <c:grouping val="standard"/>
        <c:varyColors val="0"/>
        <c:ser>
          <c:idx val="0"/>
          <c:order val="0"/>
          <c:tx>
            <c:strRef>
              <c:f>Sheet1!$B$1</c:f>
              <c:strCache>
                <c:ptCount val="1"/>
                <c:pt idx="0">
                  <c:v>Sat league</c:v>
                </c:pt>
              </c:strCache>
            </c:strRef>
          </c:tx>
          <c:spPr>
            <a:ln w="38100" cap="rnd">
              <a:solidFill>
                <a:srgbClr val="00A1D4"/>
              </a:solidFill>
              <a:round/>
            </a:ln>
            <a:effectLst>
              <a:outerShdw blurRad="50800" dist="38100" dir="5400000" algn="t" rotWithShape="0">
                <a:prstClr val="black">
                  <a:alpha val="40000"/>
                </a:prstClr>
              </a:outerShdw>
            </a:effectLst>
          </c:spPr>
          <c:marker>
            <c:symbol val="none"/>
          </c:marker>
          <c:cat>
            <c:numRef>
              <c:f>Sheet1!$A$2:$A$6</c:f>
              <c:numCache>
                <c:formatCode>General</c:formatCode>
                <c:ptCount val="5"/>
                <c:pt idx="0">
                  <c:v>15</c:v>
                </c:pt>
                <c:pt idx="1">
                  <c:v>30</c:v>
                </c:pt>
                <c:pt idx="2">
                  <c:v>45</c:v>
                </c:pt>
                <c:pt idx="3">
                  <c:v>60</c:v>
                </c:pt>
                <c:pt idx="4">
                  <c:v>90</c:v>
                </c:pt>
              </c:numCache>
            </c:numRef>
          </c:cat>
          <c:val>
            <c:numRef>
              <c:f>Sheet1!$B$2:$B$6</c:f>
              <c:numCache>
                <c:formatCode>0%</c:formatCode>
                <c:ptCount val="5"/>
                <c:pt idx="0">
                  <c:v>0.97999618767207797</c:v>
                </c:pt>
                <c:pt idx="1">
                  <c:v>0.66887676784628303</c:v>
                </c:pt>
                <c:pt idx="2">
                  <c:v>0.33275954619585202</c:v>
                </c:pt>
                <c:pt idx="3">
                  <c:v>9.6100671862409101E-2</c:v>
                </c:pt>
                <c:pt idx="4">
                  <c:v>5.0966213017708303E-2</c:v>
                </c:pt>
              </c:numCache>
            </c:numRef>
          </c:val>
          <c:smooth val="0"/>
        </c:ser>
        <c:ser>
          <c:idx val="1"/>
          <c:order val="1"/>
          <c:tx>
            <c:strRef>
              <c:f>Sheet1!$C$1</c:f>
              <c:strCache>
                <c:ptCount val="1"/>
                <c:pt idx="0">
                  <c:v>Occ&amp;Cam</c:v>
                </c:pt>
              </c:strCache>
            </c:strRef>
          </c:tx>
          <c:spPr>
            <a:ln w="38100" cap="rnd">
              <a:solidFill>
                <a:srgbClr val="00B050"/>
              </a:solidFill>
              <a:prstDash val="dash"/>
              <a:round/>
            </a:ln>
            <a:effectLst/>
          </c:spPr>
          <c:marker>
            <c:symbol val="none"/>
          </c:marker>
          <c:cat>
            <c:numRef>
              <c:f>Sheet1!$A$2:$A$6</c:f>
              <c:numCache>
                <c:formatCode>General</c:formatCode>
                <c:ptCount val="5"/>
                <c:pt idx="0">
                  <c:v>15</c:v>
                </c:pt>
                <c:pt idx="1">
                  <c:v>30</c:v>
                </c:pt>
                <c:pt idx="2">
                  <c:v>45</c:v>
                </c:pt>
                <c:pt idx="3">
                  <c:v>60</c:v>
                </c:pt>
                <c:pt idx="4">
                  <c:v>90</c:v>
                </c:pt>
              </c:numCache>
            </c:numRef>
          </c:cat>
          <c:val>
            <c:numRef>
              <c:f>Sheet1!$C$2:$C$6</c:f>
              <c:numCache>
                <c:formatCode>0%</c:formatCode>
                <c:ptCount val="5"/>
                <c:pt idx="0">
                  <c:v>0.97490934886081004</c:v>
                </c:pt>
                <c:pt idx="1">
                  <c:v>0.59490934886081004</c:v>
                </c:pt>
                <c:pt idx="2">
                  <c:v>0.22490934886080999</c:v>
                </c:pt>
                <c:pt idx="3">
                  <c:v>4.4909348860809703E-2</c:v>
                </c:pt>
                <c:pt idx="4">
                  <c:v>1.4909348860809701E-2</c:v>
                </c:pt>
              </c:numCache>
            </c:numRef>
          </c:val>
          <c:smooth val="0"/>
        </c:ser>
        <c:dLbls>
          <c:showLegendKey val="0"/>
          <c:showVal val="0"/>
          <c:showCatName val="0"/>
          <c:showSerName val="0"/>
          <c:showPercent val="0"/>
          <c:showBubbleSize val="0"/>
        </c:dLbls>
        <c:smooth val="0"/>
        <c:axId val="413199704"/>
        <c:axId val="413195000"/>
      </c:lineChart>
      <c:catAx>
        <c:axId val="4131997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crossAx val="413195000"/>
        <c:crosses val="autoZero"/>
        <c:auto val="1"/>
        <c:lblAlgn val="ctr"/>
        <c:lblOffset val="100"/>
        <c:noMultiLvlLbl val="0"/>
      </c:catAx>
      <c:valAx>
        <c:axId val="413195000"/>
        <c:scaling>
          <c:orientation val="minMax"/>
        </c:scaling>
        <c:delete val="1"/>
        <c:axPos val="l"/>
        <c:numFmt formatCode="0%" sourceLinked="1"/>
        <c:majorTickMark val="none"/>
        <c:minorTickMark val="none"/>
        <c:tickLblPos val="nextTo"/>
        <c:crossAx val="413199704"/>
        <c:crosses val="autoZero"/>
        <c:crossBetween val="between"/>
      </c:valAx>
      <c:spPr>
        <a:noFill/>
        <a:ln>
          <a:noFill/>
        </a:ln>
        <a:effectLst/>
      </c:spPr>
    </c:plotArea>
    <c:plotVisOnly val="1"/>
    <c:dispBlanksAs val="gap"/>
    <c:showDLblsOverMax val="0"/>
  </c:chart>
  <c:spPr>
    <a:noFill/>
    <a:ln>
      <a:noFill/>
    </a:ln>
    <a:effectLst/>
  </c:spPr>
  <c:txPr>
    <a:bodyPr/>
    <a:lstStyle/>
    <a:p>
      <a:pPr>
        <a:defRPr sz="2000" baseline="0">
          <a:latin typeface="Arial" panose="020B0604020202020204" pitchFamily="34" charset="0"/>
        </a:defRPr>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Summary!$A$31</c:f>
              <c:strCache>
                <c:ptCount val="1"/>
                <c:pt idx="0">
                  <c:v>Market</c:v>
                </c:pt>
              </c:strCache>
            </c:strRef>
          </c:tx>
          <c:spPr>
            <a:ln w="57150" cap="rnd">
              <a:solidFill>
                <a:srgbClr val="00B0F0"/>
              </a:solidFill>
              <a:round/>
            </a:ln>
            <a:effectLst>
              <a:outerShdw blurRad="50800" dist="38100" dir="8100000" algn="tr" rotWithShape="0">
                <a:prstClr val="black">
                  <a:alpha val="40000"/>
                </a:prstClr>
              </a:outerShdw>
            </a:effectLst>
          </c:spPr>
          <c:marker>
            <c:symbol val="none"/>
          </c:marker>
          <c:dLbls>
            <c:dLbl>
              <c:idx val="0"/>
              <c:delete val="1"/>
              <c:extLst>
                <c:ext xmlns:c15="http://schemas.microsoft.com/office/drawing/2012/chart" uri="{CE6537A1-D6FC-4f65-9D91-7224C49458BB}"/>
              </c:extLst>
            </c:dLbl>
            <c:dLbl>
              <c:idx val="1"/>
              <c:delete val="1"/>
              <c:extLst>
                <c:ext xmlns:c15="http://schemas.microsoft.com/office/drawing/2012/chart" uri="{CE6537A1-D6FC-4f65-9D91-7224C49458BB}"/>
              </c:extLst>
            </c:dLbl>
            <c:dLbl>
              <c:idx val="2"/>
              <c:delete val="1"/>
              <c:extLst>
                <c:ext xmlns:c15="http://schemas.microsoft.com/office/drawing/2012/chart" uri="{CE6537A1-D6FC-4f65-9D91-7224C49458BB}"/>
              </c:extLst>
            </c:dLbl>
            <c:dLbl>
              <c:idx val="3"/>
              <c:layout>
                <c:manualLayout>
                  <c:x val="-3.7543842581382401E-2"/>
                  <c:y val="-5.4634204166539302E-2"/>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85000"/>
                          <a:lumOff val="1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dLbl>
              <c:idx val="4"/>
              <c:layout>
                <c:manualLayout>
                  <c:x val="-3.4130765983074901E-3"/>
                  <c:y val="1.8211401388846301E-2"/>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85000"/>
                          <a:lumOff val="1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85000"/>
                        <a:lumOff val="1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Summary!$B$15:$F$15</c:f>
              <c:numCache>
                <c:formatCode>General</c:formatCode>
                <c:ptCount val="5"/>
                <c:pt idx="0">
                  <c:v>2011</c:v>
                </c:pt>
                <c:pt idx="1">
                  <c:v>2012</c:v>
                </c:pt>
                <c:pt idx="2">
                  <c:v>2013</c:v>
                </c:pt>
                <c:pt idx="3">
                  <c:v>2014</c:v>
                </c:pt>
                <c:pt idx="4">
                  <c:v>2015</c:v>
                </c:pt>
              </c:numCache>
            </c:numRef>
          </c:cat>
          <c:val>
            <c:numRef>
              <c:f>Summary!$B$31:$F$31</c:f>
              <c:numCache>
                <c:formatCode>0.0%</c:formatCode>
                <c:ptCount val="5"/>
                <c:pt idx="0">
                  <c:v>5.8816947635387098E-2</c:v>
                </c:pt>
                <c:pt idx="1">
                  <c:v>0.11621357324466999</c:v>
                </c:pt>
                <c:pt idx="2">
                  <c:v>4.8859455481972E-2</c:v>
                </c:pt>
                <c:pt idx="3">
                  <c:v>7.16161193348301E-2</c:v>
                </c:pt>
                <c:pt idx="4">
                  <c:v>3.45942576648876E-2</c:v>
                </c:pt>
              </c:numCache>
            </c:numRef>
          </c:val>
          <c:smooth val="0"/>
        </c:ser>
        <c:dLbls>
          <c:showLegendKey val="0"/>
          <c:showVal val="0"/>
          <c:showCatName val="0"/>
          <c:showSerName val="0"/>
          <c:showPercent val="0"/>
          <c:showBubbleSize val="0"/>
        </c:dLbls>
        <c:smooth val="0"/>
        <c:axId val="290035056"/>
        <c:axId val="290035840"/>
      </c:lineChart>
      <c:catAx>
        <c:axId val="2900350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290035840"/>
        <c:crosses val="autoZero"/>
        <c:auto val="1"/>
        <c:lblAlgn val="ctr"/>
        <c:lblOffset val="100"/>
        <c:noMultiLvlLbl val="0"/>
      </c:catAx>
      <c:valAx>
        <c:axId val="290035840"/>
        <c:scaling>
          <c:orientation val="minMax"/>
        </c:scaling>
        <c:delete val="1"/>
        <c:axPos val="l"/>
        <c:numFmt formatCode="0%" sourceLinked="0"/>
        <c:majorTickMark val="none"/>
        <c:minorTickMark val="none"/>
        <c:tickLblPos val="nextTo"/>
        <c:crossAx val="2900350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All</c:v>
                </c:pt>
              </c:strCache>
            </c:strRef>
          </c:tx>
          <c:spPr>
            <a:solidFill>
              <a:srgbClr val="00AFA8"/>
            </a:solidFill>
            <a:ln>
              <a:noFill/>
            </a:ln>
            <a:effectLst>
              <a:outerShdw blurRad="50800" dist="38100" dir="8100000" algn="tr" rotWithShape="0">
                <a:prstClr val="black">
                  <a:alpha val="40000"/>
                </a:prstClr>
              </a:outerShdw>
            </a:effectLst>
          </c:spPr>
          <c:invertIfNegative val="0"/>
          <c:dPt>
            <c:idx val="0"/>
            <c:invertIfNegative val="0"/>
            <c:bubble3D val="0"/>
          </c:dPt>
          <c:dPt>
            <c:idx val="1"/>
            <c:invertIfNegative val="0"/>
            <c:bubble3D val="0"/>
          </c:dPt>
          <c:dPt>
            <c:idx val="2"/>
            <c:invertIfNegative val="0"/>
            <c:bubble3D val="0"/>
            <c:spPr>
              <a:solidFill>
                <a:srgbClr val="00AFA8">
                  <a:alpha val="40000"/>
                </a:srgbClr>
              </a:solidFill>
              <a:ln>
                <a:noFill/>
              </a:ln>
              <a:effectLst>
                <a:outerShdw blurRad="50800" dist="38100" dir="8100000" algn="tr" rotWithShape="0">
                  <a:prstClr val="black">
                    <a:alpha val="40000"/>
                  </a:prstClr>
                </a:outerShdw>
              </a:effectLst>
            </c:spPr>
          </c:dPt>
          <c:dPt>
            <c:idx val="3"/>
            <c:invertIfNegative val="0"/>
            <c:bubble3D val="0"/>
            <c:spPr>
              <a:solidFill>
                <a:srgbClr val="00AFA8">
                  <a:alpha val="40000"/>
                </a:srgbClr>
              </a:solidFill>
              <a:ln>
                <a:noFill/>
              </a:ln>
              <a:effectLst>
                <a:outerShdw blurRad="50800" dist="38100" dir="8100000" algn="tr" rotWithShape="0">
                  <a:prstClr val="black">
                    <a:alpha val="40000"/>
                  </a:prstClr>
                </a:outerShdw>
              </a:effectLst>
            </c:spPr>
          </c:dPt>
          <c:dPt>
            <c:idx val="4"/>
            <c:invertIfNegative val="0"/>
            <c:bubble3D val="0"/>
            <c:spPr>
              <a:solidFill>
                <a:srgbClr val="00AFA8">
                  <a:alpha val="20000"/>
                </a:srgbClr>
              </a:solidFill>
              <a:ln>
                <a:noFill/>
              </a:ln>
              <a:effectLst>
                <a:outerShdw blurRad="50800" dist="38100" dir="8100000" algn="tr" rotWithShape="0">
                  <a:prstClr val="black">
                    <a:alpha val="40000"/>
                  </a:prstClr>
                </a:outerShdw>
              </a:effectLst>
            </c:spPr>
          </c:dPt>
          <c:dPt>
            <c:idx val="5"/>
            <c:invertIfNegative val="0"/>
            <c:bubble3D val="0"/>
            <c:spPr>
              <a:solidFill>
                <a:srgbClr val="00AFA8">
                  <a:alpha val="20000"/>
                </a:srgbClr>
              </a:solidFill>
              <a:ln>
                <a:noFill/>
              </a:ln>
              <a:effectLst>
                <a:outerShdw blurRad="50800" dist="38100" dir="8100000" algn="tr" rotWithShape="0">
                  <a:prstClr val="black">
                    <a:alpha val="40000"/>
                  </a:prstClr>
                </a:outerShdw>
              </a:effectLst>
            </c:spPr>
          </c:dPt>
          <c:dLbls>
            <c:dLbl>
              <c:idx val="4"/>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lumMod val="50000"/>
                        </a:schemeClr>
                      </a:solidFill>
                      <a:latin typeface="+mn-lt"/>
                      <a:ea typeface="+mn-ea"/>
                      <a:cs typeface="+mn-cs"/>
                    </a:defRPr>
                  </a:pPr>
                  <a:endParaRPr lang="en-US"/>
                </a:p>
              </c:txPr>
              <c:dLblPos val="inEnd"/>
              <c:showLegendKey val="0"/>
              <c:showVal val="1"/>
              <c:showCatName val="0"/>
              <c:showSerName val="0"/>
              <c:showPercent val="0"/>
              <c:showBubbleSize val="0"/>
            </c:dLbl>
            <c:dLbl>
              <c:idx val="5"/>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lumMod val="50000"/>
                        </a:schemeClr>
                      </a:solidFill>
                      <a:latin typeface="+mn-lt"/>
                      <a:ea typeface="+mn-ea"/>
                      <a:cs typeface="+mn-cs"/>
                    </a:defRPr>
                  </a:pPr>
                  <a:endParaRPr lang="en-US"/>
                </a:p>
              </c:txPr>
              <c:dLblPos val="inEnd"/>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Last year</c:v>
                </c:pt>
                <c:pt idx="1">
                  <c:v>2 years ago</c:v>
                </c:pt>
                <c:pt idx="2">
                  <c:v>3 years ago</c:v>
                </c:pt>
                <c:pt idx="3">
                  <c:v>4 years ago</c:v>
                </c:pt>
                <c:pt idx="4">
                  <c:v>5-9 years ago</c:v>
                </c:pt>
                <c:pt idx="5">
                  <c:v>10+ years ago</c:v>
                </c:pt>
              </c:strCache>
            </c:strRef>
          </c:cat>
          <c:val>
            <c:numRef>
              <c:f>Sheet1!$B$2:$B$7</c:f>
              <c:numCache>
                <c:formatCode>0%</c:formatCode>
                <c:ptCount val="6"/>
                <c:pt idx="0">
                  <c:v>0.50479233226837095</c:v>
                </c:pt>
                <c:pt idx="1">
                  <c:v>0.496153846153846</c:v>
                </c:pt>
                <c:pt idx="2">
                  <c:v>0.33082706766917302</c:v>
                </c:pt>
                <c:pt idx="3">
                  <c:v>0.38636363636363602</c:v>
                </c:pt>
                <c:pt idx="4">
                  <c:v>0.18586387434554999</c:v>
                </c:pt>
                <c:pt idx="5">
                  <c:v>9.3229744728079905E-2</c:v>
                </c:pt>
              </c:numCache>
            </c:numRef>
          </c:val>
        </c:ser>
        <c:dLbls>
          <c:showLegendKey val="0"/>
          <c:showVal val="0"/>
          <c:showCatName val="0"/>
          <c:showSerName val="0"/>
          <c:showPercent val="0"/>
          <c:showBubbleSize val="0"/>
        </c:dLbls>
        <c:gapWidth val="50"/>
        <c:overlap val="100"/>
        <c:axId val="365104616"/>
        <c:axId val="365108928"/>
      </c:barChart>
      <c:catAx>
        <c:axId val="365104616"/>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smtClean="0"/>
                  <a:t>Last played</a:t>
                </a:r>
                <a:endParaRPr lang="en-US" dirty="0"/>
              </a:p>
            </c:rich>
          </c:tx>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65108928"/>
        <c:crosses val="autoZero"/>
        <c:auto val="1"/>
        <c:lblAlgn val="ctr"/>
        <c:lblOffset val="100"/>
        <c:noMultiLvlLbl val="0"/>
      </c:catAx>
      <c:valAx>
        <c:axId val="365108928"/>
        <c:scaling>
          <c:orientation val="minMax"/>
        </c:scaling>
        <c:delete val="0"/>
        <c:axPos val="l"/>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smtClean="0"/>
                  <a:t>%</a:t>
                </a:r>
                <a:r>
                  <a:rPr lang="en-US" baseline="0" dirty="0" smtClean="0"/>
                  <a:t> who would consider return</a:t>
                </a:r>
                <a:endParaRPr lang="en-US" dirty="0"/>
              </a:p>
            </c:rich>
          </c:tx>
          <c:overlay val="0"/>
          <c:spPr>
            <a:noFill/>
            <a:ln>
              <a:noFill/>
            </a:ln>
            <a:effectLst/>
          </c:sp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651046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Summary!$A$36</c:f>
              <c:strCache>
                <c:ptCount val="1"/>
                <c:pt idx="0">
                  <c:v>Market</c:v>
                </c:pt>
              </c:strCache>
            </c:strRef>
          </c:tx>
          <c:spPr>
            <a:ln w="57150" cap="rnd">
              <a:solidFill>
                <a:srgbClr val="00B0F0"/>
              </a:solidFill>
              <a:round/>
            </a:ln>
            <a:effectLst>
              <a:outerShdw blurRad="50800" dist="38100" dir="8100000" algn="tr" rotWithShape="0">
                <a:prstClr val="black">
                  <a:alpha val="40000"/>
                </a:prstClr>
              </a:outerShdw>
            </a:effectLst>
          </c:spPr>
          <c:marker>
            <c:symbol val="none"/>
          </c:marker>
          <c:dLbls>
            <c:dLbl>
              <c:idx val="3"/>
              <c:dLblPos val="t"/>
              <c:showLegendKey val="0"/>
              <c:showVal val="1"/>
              <c:showCatName val="0"/>
              <c:showSerName val="0"/>
              <c:showPercent val="0"/>
              <c:showBubbleSize val="0"/>
              <c:extLst>
                <c:ext xmlns:c15="http://schemas.microsoft.com/office/drawing/2012/chart" uri="{CE6537A1-D6FC-4f65-9D91-7224C49458BB}"/>
              </c:extLst>
            </c:dLbl>
            <c:dLbl>
              <c:idx val="4"/>
              <c:numFmt formatCode="0.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85000"/>
                          <a:lumOff val="15000"/>
                        </a:schemeClr>
                      </a:solidFill>
                      <a:latin typeface="+mn-lt"/>
                      <a:ea typeface="+mn-ea"/>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85000"/>
                        <a:lumOff val="15000"/>
                      </a:schemeClr>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Summary!$B$15:$F$15</c:f>
              <c:numCache>
                <c:formatCode>General</c:formatCode>
                <c:ptCount val="5"/>
                <c:pt idx="0">
                  <c:v>2011</c:v>
                </c:pt>
                <c:pt idx="1">
                  <c:v>2012</c:v>
                </c:pt>
                <c:pt idx="2">
                  <c:v>2013</c:v>
                </c:pt>
                <c:pt idx="3">
                  <c:v>2014</c:v>
                </c:pt>
                <c:pt idx="4">
                  <c:v>2015</c:v>
                </c:pt>
              </c:numCache>
            </c:numRef>
          </c:cat>
          <c:val>
            <c:numRef>
              <c:f>Summary!$B$36:$F$36</c:f>
              <c:numCache>
                <c:formatCode>0.0%</c:formatCode>
                <c:ptCount val="5"/>
                <c:pt idx="0">
                  <c:v>2.9762792779352499E-2</c:v>
                </c:pt>
                <c:pt idx="1">
                  <c:v>3.2818306278114599E-2</c:v>
                </c:pt>
                <c:pt idx="2">
                  <c:v>4.2347314201618802E-2</c:v>
                </c:pt>
                <c:pt idx="3">
                  <c:v>4.9925796263175899E-2</c:v>
                </c:pt>
                <c:pt idx="4">
                  <c:v>4.8891659199813003E-2</c:v>
                </c:pt>
              </c:numCache>
            </c:numRef>
          </c:val>
          <c:smooth val="0"/>
        </c:ser>
        <c:dLbls>
          <c:showLegendKey val="0"/>
          <c:showVal val="0"/>
          <c:showCatName val="0"/>
          <c:showSerName val="0"/>
          <c:showPercent val="0"/>
          <c:showBubbleSize val="0"/>
        </c:dLbls>
        <c:smooth val="0"/>
        <c:axId val="290031528"/>
        <c:axId val="290033488"/>
      </c:lineChart>
      <c:catAx>
        <c:axId val="290031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290033488"/>
        <c:crosses val="autoZero"/>
        <c:auto val="1"/>
        <c:lblAlgn val="ctr"/>
        <c:lblOffset val="100"/>
        <c:noMultiLvlLbl val="0"/>
      </c:catAx>
      <c:valAx>
        <c:axId val="290033488"/>
        <c:scaling>
          <c:orientation val="minMax"/>
        </c:scaling>
        <c:delete val="1"/>
        <c:axPos val="l"/>
        <c:numFmt formatCode="0%" sourceLinked="0"/>
        <c:majorTickMark val="none"/>
        <c:minorTickMark val="none"/>
        <c:tickLblPos val="nextTo"/>
        <c:crossAx val="2900315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Summary!$A$16</c:f>
              <c:strCache>
                <c:ptCount val="1"/>
                <c:pt idx="0">
                  <c:v>Market</c:v>
                </c:pt>
              </c:strCache>
            </c:strRef>
          </c:tx>
          <c:spPr>
            <a:ln w="57150" cap="rnd">
              <a:solidFill>
                <a:srgbClr val="00B0F0"/>
              </a:solidFill>
              <a:prstDash val="sysDash"/>
              <a:round/>
            </a:ln>
            <a:effectLst>
              <a:outerShdw blurRad="50800" dist="38100" dir="8100000" algn="tr" rotWithShape="0">
                <a:prstClr val="black">
                  <a:alpha val="40000"/>
                </a:prstClr>
              </a:outerShdw>
            </a:effectLst>
          </c:spPr>
          <c:marker>
            <c:symbol val="none"/>
          </c:marker>
          <c:cat>
            <c:numRef>
              <c:f>Summary!$B$15:$F$15</c:f>
              <c:numCache>
                <c:formatCode>General</c:formatCode>
                <c:ptCount val="5"/>
                <c:pt idx="0">
                  <c:v>2011</c:v>
                </c:pt>
                <c:pt idx="1">
                  <c:v>2012</c:v>
                </c:pt>
                <c:pt idx="2">
                  <c:v>2013</c:v>
                </c:pt>
                <c:pt idx="3">
                  <c:v>2014</c:v>
                </c:pt>
                <c:pt idx="4">
                  <c:v>2015</c:v>
                </c:pt>
              </c:numCache>
            </c:numRef>
          </c:cat>
          <c:val>
            <c:numRef>
              <c:f>Summary!$B$16:$F$16</c:f>
              <c:numCache>
                <c:formatCode>General</c:formatCode>
                <c:ptCount val="5"/>
                <c:pt idx="0">
                  <c:v>26812</c:v>
                </c:pt>
                <c:pt idx="1">
                  <c:v>25565</c:v>
                </c:pt>
                <c:pt idx="2">
                  <c:v>27180</c:v>
                </c:pt>
                <c:pt idx="3">
                  <c:v>26279</c:v>
                </c:pt>
                <c:pt idx="4">
                  <c:v>25669</c:v>
                </c:pt>
              </c:numCache>
            </c:numRef>
          </c:val>
          <c:smooth val="0"/>
        </c:ser>
        <c:ser>
          <c:idx val="3"/>
          <c:order val="1"/>
          <c:tx>
            <c:v>Market P</c:v>
          </c:tx>
          <c:spPr>
            <a:ln w="57150" cap="rnd">
              <a:solidFill>
                <a:srgbClr val="00B0F0"/>
              </a:solidFill>
              <a:round/>
            </a:ln>
            <a:effectLst>
              <a:outerShdw blurRad="50800" dist="38100" dir="8100000" algn="tr" rotWithShape="0">
                <a:prstClr val="black">
                  <a:alpha val="40000"/>
                </a:prstClr>
              </a:outerShdw>
            </a:effectLst>
          </c:spPr>
          <c:marker>
            <c:symbol val="none"/>
          </c:marker>
          <c:cat>
            <c:numRef>
              <c:f>Summary!$B$15:$F$15</c:f>
              <c:numCache>
                <c:formatCode>General</c:formatCode>
                <c:ptCount val="5"/>
                <c:pt idx="0">
                  <c:v>2011</c:v>
                </c:pt>
                <c:pt idx="1">
                  <c:v>2012</c:v>
                </c:pt>
                <c:pt idx="2">
                  <c:v>2013</c:v>
                </c:pt>
                <c:pt idx="3">
                  <c:v>2014</c:v>
                </c:pt>
                <c:pt idx="4">
                  <c:v>2015</c:v>
                </c:pt>
              </c:numCache>
            </c:numRef>
          </c:cat>
          <c:val>
            <c:numRef>
              <c:f>Summary!$Q$16:$U$16</c:f>
              <c:numCache>
                <c:formatCode>General</c:formatCode>
                <c:ptCount val="5"/>
                <c:pt idx="0">
                  <c:v>23476</c:v>
                </c:pt>
                <c:pt idx="1">
                  <c:v>17783</c:v>
                </c:pt>
                <c:pt idx="2">
                  <c:v>23758</c:v>
                </c:pt>
                <c:pt idx="3">
                  <c:v>20990</c:v>
                </c:pt>
                <c:pt idx="4">
                  <c:v>22230</c:v>
                </c:pt>
              </c:numCache>
            </c:numRef>
          </c:val>
          <c:smooth val="0"/>
        </c:ser>
        <c:dLbls>
          <c:showLegendKey val="0"/>
          <c:showVal val="0"/>
          <c:showCatName val="0"/>
          <c:showSerName val="0"/>
          <c:showPercent val="0"/>
          <c:showBubbleSize val="0"/>
        </c:dLbls>
        <c:smooth val="0"/>
        <c:axId val="239172712"/>
        <c:axId val="291791712"/>
      </c:lineChart>
      <c:catAx>
        <c:axId val="2391727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291791712"/>
        <c:crosses val="autoZero"/>
        <c:auto val="1"/>
        <c:lblAlgn val="ctr"/>
        <c:lblOffset val="100"/>
        <c:noMultiLvlLbl val="0"/>
      </c:catAx>
      <c:valAx>
        <c:axId val="291791712"/>
        <c:scaling>
          <c:orientation val="minMax"/>
        </c:scaling>
        <c:delete val="1"/>
        <c:axPos val="l"/>
        <c:numFmt formatCode="General" sourceLinked="1"/>
        <c:majorTickMark val="none"/>
        <c:minorTickMark val="none"/>
        <c:tickLblPos val="nextTo"/>
        <c:crossAx val="2391727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Summary!$A$31</c:f>
              <c:strCache>
                <c:ptCount val="1"/>
                <c:pt idx="0">
                  <c:v>Market</c:v>
                </c:pt>
              </c:strCache>
            </c:strRef>
          </c:tx>
          <c:spPr>
            <a:ln w="57150" cap="rnd">
              <a:solidFill>
                <a:srgbClr val="00B0F0"/>
              </a:solidFill>
              <a:round/>
            </a:ln>
            <a:effectLst>
              <a:outerShdw blurRad="50800" dist="38100" dir="8100000" algn="tr" rotWithShape="0">
                <a:prstClr val="black">
                  <a:alpha val="40000"/>
                </a:prstClr>
              </a:outerShdw>
            </a:effectLst>
          </c:spPr>
          <c:marker>
            <c:symbol val="none"/>
          </c:marker>
          <c:dLbls>
            <c:dLbl>
              <c:idx val="0"/>
              <c:delete val="1"/>
              <c:extLst>
                <c:ext xmlns:c15="http://schemas.microsoft.com/office/drawing/2012/chart" uri="{CE6537A1-D6FC-4f65-9D91-7224C49458BB}"/>
              </c:extLst>
            </c:dLbl>
            <c:dLbl>
              <c:idx val="1"/>
              <c:delete val="1"/>
              <c:extLst>
                <c:ext xmlns:c15="http://schemas.microsoft.com/office/drawing/2012/chart" uri="{CE6537A1-D6FC-4f65-9D91-7224C49458BB}"/>
              </c:extLst>
            </c:dLbl>
            <c:dLbl>
              <c:idx val="2"/>
              <c:delete val="1"/>
              <c:extLst>
                <c:ext xmlns:c15="http://schemas.microsoft.com/office/drawing/2012/chart" uri="{CE6537A1-D6FC-4f65-9D91-7224C49458BB}"/>
              </c:extLst>
            </c:dLbl>
            <c:dLbl>
              <c:idx val="3"/>
              <c:layout>
                <c:manualLayout>
                  <c:x val="-3.7543842581382401E-2"/>
                  <c:y val="-5.4634204166539302E-2"/>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85000"/>
                          <a:lumOff val="1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dLbl>
              <c:idx val="4"/>
              <c:layout>
                <c:manualLayout>
                  <c:x val="-3.4130765983074901E-3"/>
                  <c:y val="1.8211401388846301E-2"/>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85000"/>
                          <a:lumOff val="1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85000"/>
                        <a:lumOff val="1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Summary!$B$15:$F$15</c:f>
              <c:numCache>
                <c:formatCode>General</c:formatCode>
                <c:ptCount val="5"/>
                <c:pt idx="0">
                  <c:v>2011</c:v>
                </c:pt>
                <c:pt idx="1">
                  <c:v>2012</c:v>
                </c:pt>
                <c:pt idx="2">
                  <c:v>2013</c:v>
                </c:pt>
                <c:pt idx="3">
                  <c:v>2014</c:v>
                </c:pt>
                <c:pt idx="4">
                  <c:v>2015</c:v>
                </c:pt>
              </c:numCache>
            </c:numRef>
          </c:cat>
          <c:val>
            <c:numRef>
              <c:f>Summary!$B$31:$F$31</c:f>
              <c:numCache>
                <c:formatCode>0.0%</c:formatCode>
                <c:ptCount val="5"/>
                <c:pt idx="0">
                  <c:v>5.8816947635387098E-2</c:v>
                </c:pt>
                <c:pt idx="1">
                  <c:v>0.11621357324466999</c:v>
                </c:pt>
                <c:pt idx="2">
                  <c:v>4.8859455481972E-2</c:v>
                </c:pt>
                <c:pt idx="3">
                  <c:v>7.16161193348301E-2</c:v>
                </c:pt>
                <c:pt idx="4">
                  <c:v>3.45942576648876E-2</c:v>
                </c:pt>
              </c:numCache>
            </c:numRef>
          </c:val>
          <c:smooth val="0"/>
        </c:ser>
        <c:dLbls>
          <c:showLegendKey val="0"/>
          <c:showVal val="0"/>
          <c:showCatName val="0"/>
          <c:showSerName val="0"/>
          <c:showPercent val="0"/>
          <c:showBubbleSize val="0"/>
        </c:dLbls>
        <c:smooth val="0"/>
        <c:axId val="291797200"/>
        <c:axId val="291792104"/>
      </c:lineChart>
      <c:catAx>
        <c:axId val="2917972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291792104"/>
        <c:crosses val="autoZero"/>
        <c:auto val="1"/>
        <c:lblAlgn val="ctr"/>
        <c:lblOffset val="100"/>
        <c:noMultiLvlLbl val="0"/>
      </c:catAx>
      <c:valAx>
        <c:axId val="291792104"/>
        <c:scaling>
          <c:orientation val="minMax"/>
        </c:scaling>
        <c:delete val="1"/>
        <c:axPos val="l"/>
        <c:numFmt formatCode="0%" sourceLinked="0"/>
        <c:majorTickMark val="none"/>
        <c:minorTickMark val="none"/>
        <c:tickLblPos val="nextTo"/>
        <c:crossAx val="2917972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Summary!$A$26</c:f>
              <c:strCache>
                <c:ptCount val="1"/>
                <c:pt idx="0">
                  <c:v>Market</c:v>
                </c:pt>
              </c:strCache>
            </c:strRef>
          </c:tx>
          <c:spPr>
            <a:ln w="57150" cap="rnd">
              <a:solidFill>
                <a:srgbClr val="00B0F0"/>
              </a:solidFill>
              <a:round/>
            </a:ln>
            <a:effectLst>
              <a:outerShdw blurRad="50800" dist="38100" dir="8100000" algn="tr" rotWithShape="0">
                <a:prstClr val="black">
                  <a:alpha val="40000"/>
                </a:prstClr>
              </a:outerShdw>
            </a:effectLst>
          </c:spPr>
          <c:marker>
            <c:symbol val="none"/>
          </c:marker>
          <c:dLbls>
            <c:dLbl>
              <c:idx val="0"/>
              <c:delete val="1"/>
              <c:extLst>
                <c:ext xmlns:c15="http://schemas.microsoft.com/office/drawing/2012/chart" uri="{CE6537A1-D6FC-4f65-9D91-7224C49458BB}"/>
              </c:extLst>
            </c:dLbl>
            <c:dLbl>
              <c:idx val="1"/>
              <c:delete val="1"/>
              <c:extLst>
                <c:ext xmlns:c15="http://schemas.microsoft.com/office/drawing/2012/chart" uri="{CE6537A1-D6FC-4f65-9D91-7224C49458BB}"/>
              </c:extLst>
            </c:dLbl>
            <c:dLbl>
              <c:idx val="2"/>
              <c:delete val="1"/>
              <c:extLst>
                <c:ext xmlns:c15="http://schemas.microsoft.com/office/drawing/2012/chart" uri="{CE6537A1-D6FC-4f65-9D91-7224C49458BB}"/>
              </c:extLst>
            </c:dLbl>
            <c:dLbl>
              <c:idx val="3"/>
              <c:layout>
                <c:manualLayout>
                  <c:x val="-5.5793688558642002E-2"/>
                  <c:y val="-5.4037341079158301E-2"/>
                </c:manualLayout>
              </c:layout>
              <c:showLegendKey val="0"/>
              <c:showVal val="1"/>
              <c:showCatName val="0"/>
              <c:showSerName val="0"/>
              <c:showPercent val="0"/>
              <c:showBubbleSize val="0"/>
              <c:extLst>
                <c:ext xmlns:c15="http://schemas.microsoft.com/office/drawing/2012/chart" uri="{CE6537A1-D6FC-4f65-9D91-7224C49458BB}"/>
              </c:extLst>
            </c:dLbl>
            <c:dLbl>
              <c:idx val="4"/>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85000"/>
                          <a:lumOff val="15000"/>
                        </a:schemeClr>
                      </a:solidFill>
                      <a:latin typeface="+mn-lt"/>
                      <a:ea typeface="+mn-ea"/>
                      <a:cs typeface="+mn-cs"/>
                    </a:defRPr>
                  </a:pPr>
                  <a:endParaRPr lang="en-US"/>
                </a:p>
              </c:txPr>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85000"/>
                        <a:lumOff val="1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Summary!$B$15:$F$15</c:f>
              <c:numCache>
                <c:formatCode>General</c:formatCode>
                <c:ptCount val="5"/>
                <c:pt idx="0">
                  <c:v>2011</c:v>
                </c:pt>
                <c:pt idx="1">
                  <c:v>2012</c:v>
                </c:pt>
                <c:pt idx="2">
                  <c:v>2013</c:v>
                </c:pt>
                <c:pt idx="3">
                  <c:v>2014</c:v>
                </c:pt>
                <c:pt idx="4">
                  <c:v>2015</c:v>
                </c:pt>
              </c:numCache>
            </c:numRef>
          </c:cat>
          <c:val>
            <c:numRef>
              <c:f>Summary!$B$26:$F$26</c:f>
              <c:numCache>
                <c:formatCode>0.0%</c:formatCode>
                <c:ptCount val="5"/>
                <c:pt idx="0">
                  <c:v>3.5842160226764098E-2</c:v>
                </c:pt>
                <c:pt idx="1">
                  <c:v>0.15536866810091901</c:v>
                </c:pt>
                <c:pt idx="2">
                  <c:v>3.4694628403237698E-2</c:v>
                </c:pt>
                <c:pt idx="3">
                  <c:v>7.9721450587921905E-2</c:v>
                </c:pt>
                <c:pt idx="4">
                  <c:v>5.0488916591998098E-2</c:v>
                </c:pt>
              </c:numCache>
            </c:numRef>
          </c:val>
          <c:smooth val="0"/>
        </c:ser>
        <c:dLbls>
          <c:showLegendKey val="0"/>
          <c:showVal val="0"/>
          <c:showCatName val="0"/>
          <c:showSerName val="0"/>
          <c:showPercent val="0"/>
          <c:showBubbleSize val="0"/>
        </c:dLbls>
        <c:smooth val="0"/>
        <c:axId val="291796024"/>
        <c:axId val="291792888"/>
      </c:lineChart>
      <c:catAx>
        <c:axId val="2917960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291792888"/>
        <c:crosses val="autoZero"/>
        <c:auto val="1"/>
        <c:lblAlgn val="ctr"/>
        <c:lblOffset val="100"/>
        <c:noMultiLvlLbl val="0"/>
      </c:catAx>
      <c:valAx>
        <c:axId val="291792888"/>
        <c:scaling>
          <c:orientation val="minMax"/>
        </c:scaling>
        <c:delete val="1"/>
        <c:axPos val="l"/>
        <c:numFmt formatCode="0%" sourceLinked="0"/>
        <c:majorTickMark val="none"/>
        <c:minorTickMark val="none"/>
        <c:tickLblPos val="nextTo"/>
        <c:crossAx val="2917960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Summary!$A$26</c:f>
              <c:strCache>
                <c:ptCount val="1"/>
                <c:pt idx="0">
                  <c:v>Market</c:v>
                </c:pt>
              </c:strCache>
            </c:strRef>
          </c:tx>
          <c:spPr>
            <a:ln w="57150" cap="rnd">
              <a:solidFill>
                <a:srgbClr val="00B0F0"/>
              </a:solidFill>
              <a:round/>
            </a:ln>
            <a:effectLst>
              <a:outerShdw blurRad="50800" dist="38100" dir="8100000" algn="tr" rotWithShape="0">
                <a:prstClr val="black">
                  <a:alpha val="40000"/>
                </a:prstClr>
              </a:outerShdw>
            </a:effectLst>
          </c:spPr>
          <c:marker>
            <c:symbol val="none"/>
          </c:marker>
          <c:dLbls>
            <c:dLbl>
              <c:idx val="0"/>
              <c:delete val="1"/>
              <c:extLst>
                <c:ext xmlns:c15="http://schemas.microsoft.com/office/drawing/2012/chart" uri="{CE6537A1-D6FC-4f65-9D91-7224C49458BB}"/>
              </c:extLst>
            </c:dLbl>
            <c:dLbl>
              <c:idx val="1"/>
              <c:delete val="1"/>
              <c:extLst>
                <c:ext xmlns:c15="http://schemas.microsoft.com/office/drawing/2012/chart" uri="{CE6537A1-D6FC-4f65-9D91-7224C49458BB}"/>
              </c:extLst>
            </c:dLbl>
            <c:dLbl>
              <c:idx val="2"/>
              <c:delete val="1"/>
              <c:extLst>
                <c:ext xmlns:c15="http://schemas.microsoft.com/office/drawing/2012/chart" uri="{CE6537A1-D6FC-4f65-9D91-7224C49458BB}"/>
              </c:extLst>
            </c:dLbl>
            <c:dLbl>
              <c:idx val="3"/>
              <c:layout>
                <c:manualLayout>
                  <c:x val="-5.5793688558642002E-2"/>
                  <c:y val="-5.4037341079158301E-2"/>
                </c:manualLayout>
              </c:layout>
              <c:showLegendKey val="0"/>
              <c:showVal val="1"/>
              <c:showCatName val="0"/>
              <c:showSerName val="0"/>
              <c:showPercent val="0"/>
              <c:showBubbleSize val="0"/>
              <c:extLst>
                <c:ext xmlns:c15="http://schemas.microsoft.com/office/drawing/2012/chart" uri="{CE6537A1-D6FC-4f65-9D91-7224C49458BB}"/>
              </c:extLst>
            </c:dLbl>
            <c:dLbl>
              <c:idx val="4"/>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85000"/>
                          <a:lumOff val="15000"/>
                        </a:schemeClr>
                      </a:solidFill>
                      <a:latin typeface="+mn-lt"/>
                      <a:ea typeface="+mn-ea"/>
                      <a:cs typeface="+mn-cs"/>
                    </a:defRPr>
                  </a:pPr>
                  <a:endParaRPr lang="en-US"/>
                </a:p>
              </c:txPr>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85000"/>
                        <a:lumOff val="1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Summary!$B$15:$F$15</c:f>
              <c:numCache>
                <c:formatCode>General</c:formatCode>
                <c:ptCount val="5"/>
                <c:pt idx="0">
                  <c:v>2011</c:v>
                </c:pt>
                <c:pt idx="1">
                  <c:v>2012</c:v>
                </c:pt>
                <c:pt idx="2">
                  <c:v>2013</c:v>
                </c:pt>
                <c:pt idx="3">
                  <c:v>2014</c:v>
                </c:pt>
                <c:pt idx="4">
                  <c:v>2015</c:v>
                </c:pt>
              </c:numCache>
            </c:numRef>
          </c:cat>
          <c:val>
            <c:numRef>
              <c:f>Summary!$B$26:$F$26</c:f>
              <c:numCache>
                <c:formatCode>0.0%</c:formatCode>
                <c:ptCount val="5"/>
                <c:pt idx="0">
                  <c:v>3.5842160226764098E-2</c:v>
                </c:pt>
                <c:pt idx="1">
                  <c:v>0.15536866810091901</c:v>
                </c:pt>
                <c:pt idx="2">
                  <c:v>3.4694628403237698E-2</c:v>
                </c:pt>
                <c:pt idx="3">
                  <c:v>7.9721450587921905E-2</c:v>
                </c:pt>
                <c:pt idx="4">
                  <c:v>5.0488916591998098E-2</c:v>
                </c:pt>
              </c:numCache>
            </c:numRef>
          </c:val>
          <c:smooth val="0"/>
        </c:ser>
        <c:dLbls>
          <c:showLegendKey val="0"/>
          <c:showVal val="0"/>
          <c:showCatName val="0"/>
          <c:showSerName val="0"/>
          <c:showPercent val="0"/>
          <c:showBubbleSize val="0"/>
        </c:dLbls>
        <c:smooth val="0"/>
        <c:axId val="290037016"/>
        <c:axId val="290031136"/>
      </c:lineChart>
      <c:catAx>
        <c:axId val="2900370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290031136"/>
        <c:crosses val="autoZero"/>
        <c:auto val="1"/>
        <c:lblAlgn val="ctr"/>
        <c:lblOffset val="100"/>
        <c:noMultiLvlLbl val="0"/>
      </c:catAx>
      <c:valAx>
        <c:axId val="290031136"/>
        <c:scaling>
          <c:orientation val="minMax"/>
        </c:scaling>
        <c:delete val="1"/>
        <c:axPos val="l"/>
        <c:numFmt formatCode="0%" sourceLinked="0"/>
        <c:majorTickMark val="none"/>
        <c:minorTickMark val="none"/>
        <c:tickLblPos val="nextTo"/>
        <c:crossAx val="2900370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29166666666667E-2"/>
          <c:y val="3.4375000000000003E-2"/>
          <c:w val="0.95416666666666705"/>
          <c:h val="0.416541338582677"/>
        </c:manualLayout>
      </c:layout>
      <c:lineChart>
        <c:grouping val="standard"/>
        <c:varyColors val="0"/>
        <c:ser>
          <c:idx val="0"/>
          <c:order val="0"/>
          <c:tx>
            <c:strRef>
              <c:f>Sheet1!$B$1</c:f>
              <c:strCache>
                <c:ptCount val="1"/>
                <c:pt idx="0">
                  <c:v>Satisfaction</c:v>
                </c:pt>
              </c:strCache>
            </c:strRef>
          </c:tx>
          <c:spPr>
            <a:ln w="95250" cap="rnd">
              <a:solidFill>
                <a:schemeClr val="accent1"/>
              </a:solidFill>
              <a:round/>
            </a:ln>
            <a:effectLst>
              <a:outerShdw blurRad="50800" dist="38100" dir="2700000" algn="tl" rotWithShape="0">
                <a:prstClr val="black">
                  <a:alpha val="40000"/>
                </a:prstClr>
              </a:outerShdw>
            </a:effectLst>
          </c:spPr>
          <c:marker>
            <c:symbol val="none"/>
          </c:marker>
          <c:dLbls>
            <c:dLbl>
              <c:idx val="0"/>
              <c:tx>
                <c:rich>
                  <a:bodyPr/>
                  <a:lstStyle/>
                  <a:p>
                    <a:r>
                      <a:rPr lang="en-US" dirty="0" smtClean="0"/>
                      <a:t>7.6</a:t>
                    </a:r>
                    <a:endParaRPr lang="en-GB" dirty="0"/>
                  </a:p>
                </c:rich>
              </c:tx>
              <c:dLblPos val="t"/>
              <c:showLegendKey val="0"/>
              <c:showVal val="1"/>
              <c:showCatName val="0"/>
              <c:showSerName val="0"/>
              <c:showPercent val="0"/>
              <c:showBubbleSize val="0"/>
              <c:extLst>
                <c:ext xmlns:c15="http://schemas.microsoft.com/office/drawing/2012/chart" uri="{CE6537A1-D6FC-4f65-9D91-7224C49458BB}"/>
              </c:extLst>
            </c:dLbl>
            <c:dLbl>
              <c:idx val="1"/>
              <c:tx>
                <c:rich>
                  <a:bodyPr/>
                  <a:lstStyle/>
                  <a:p>
                    <a:r>
                      <a:rPr lang="en-US" dirty="0" smtClean="0"/>
                      <a:t>7.7</a:t>
                    </a:r>
                    <a:endParaRPr lang="en-GB" dirty="0"/>
                  </a:p>
                </c:rich>
              </c:tx>
              <c:dLblPos val="t"/>
              <c:showLegendKey val="0"/>
              <c:showVal val="1"/>
              <c:showCatName val="0"/>
              <c:showSerName val="0"/>
              <c:showPercent val="0"/>
              <c:showBubbleSize val="0"/>
              <c:extLst>
                <c:ext xmlns:c15="http://schemas.microsoft.com/office/drawing/2012/chart" uri="{CE6537A1-D6FC-4f65-9D91-7224C49458BB}"/>
              </c:extLst>
            </c:dLbl>
            <c:dLbl>
              <c:idx val="2"/>
              <c:tx>
                <c:rich>
                  <a:bodyPr/>
                  <a:lstStyle/>
                  <a:p>
                    <a:r>
                      <a:rPr lang="en-US" sz="2000" b="1" dirty="0" smtClean="0"/>
                      <a:t>7.6</a:t>
                    </a:r>
                  </a:p>
                </c:rich>
              </c:tx>
              <c:dLblPos val="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2013</c:v>
                </c:pt>
                <c:pt idx="1">
                  <c:v>2014</c:v>
                </c:pt>
                <c:pt idx="2">
                  <c:v>2015</c:v>
                </c:pt>
              </c:numCache>
            </c:numRef>
          </c:cat>
          <c:val>
            <c:numRef>
              <c:f>Sheet1!$B$2:$B$4</c:f>
              <c:numCache>
                <c:formatCode>General</c:formatCode>
                <c:ptCount val="3"/>
                <c:pt idx="0">
                  <c:v>7.2</c:v>
                </c:pt>
                <c:pt idx="1">
                  <c:v>7.8</c:v>
                </c:pt>
                <c:pt idx="2">
                  <c:v>7.2</c:v>
                </c:pt>
              </c:numCache>
            </c:numRef>
          </c:val>
          <c:smooth val="0"/>
        </c:ser>
        <c:ser>
          <c:idx val="1"/>
          <c:order val="1"/>
          <c:tx>
            <c:strRef>
              <c:f>Sheet1!$C$1</c:f>
              <c:strCache>
                <c:ptCount val="1"/>
                <c:pt idx="0">
                  <c:v>Column1</c:v>
                </c:pt>
              </c:strCache>
            </c:strRef>
          </c:tx>
          <c:spPr>
            <a:ln w="57150" cap="rnd">
              <a:solidFill>
                <a:schemeClr val="bg1">
                  <a:lumMod val="65000"/>
                </a:schemeClr>
              </a:solidFill>
              <a:round/>
            </a:ln>
            <a:effectLst/>
          </c:spPr>
          <c:marker>
            <c:symbol val="none"/>
          </c:marker>
          <c:cat>
            <c:numRef>
              <c:f>Sheet1!$A$2:$A$4</c:f>
              <c:numCache>
                <c:formatCode>General</c:formatCode>
                <c:ptCount val="3"/>
                <c:pt idx="0">
                  <c:v>2013</c:v>
                </c:pt>
                <c:pt idx="1">
                  <c:v>2014</c:v>
                </c:pt>
                <c:pt idx="2">
                  <c:v>2015</c:v>
                </c:pt>
              </c:numCache>
            </c:numRef>
          </c:cat>
          <c:val>
            <c:numRef>
              <c:f>Sheet1!$C$2:$C$4</c:f>
              <c:numCache>
                <c:formatCode>General</c:formatCode>
                <c:ptCount val="3"/>
              </c:numCache>
            </c:numRef>
          </c:val>
          <c:smooth val="0"/>
        </c:ser>
        <c:dLbls>
          <c:showLegendKey val="0"/>
          <c:showVal val="0"/>
          <c:showCatName val="0"/>
          <c:showSerName val="0"/>
          <c:showPercent val="0"/>
          <c:showBubbleSize val="0"/>
        </c:dLbls>
        <c:smooth val="0"/>
        <c:axId val="359875912"/>
        <c:axId val="291797984"/>
      </c:lineChart>
      <c:catAx>
        <c:axId val="35987591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91797984"/>
        <c:crosses val="autoZero"/>
        <c:auto val="1"/>
        <c:lblAlgn val="ctr"/>
        <c:lblOffset val="100"/>
        <c:noMultiLvlLbl val="0"/>
      </c:catAx>
      <c:valAx>
        <c:axId val="291797984"/>
        <c:scaling>
          <c:orientation val="minMax"/>
          <c:max val="10"/>
          <c:min val="0"/>
        </c:scaling>
        <c:delete val="1"/>
        <c:axPos val="l"/>
        <c:numFmt formatCode="General" sourceLinked="1"/>
        <c:majorTickMark val="out"/>
        <c:minorTickMark val="none"/>
        <c:tickLblPos val="nextTo"/>
        <c:crossAx val="3598759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Sheet1!$B$1</c:f>
              <c:strCache>
                <c:ptCount val="1"/>
                <c:pt idx="0">
                  <c:v>Series 1</c:v>
                </c:pt>
              </c:strCache>
            </c:strRef>
          </c:tx>
          <c:spPr>
            <a:solidFill>
              <a:srgbClr val="3FB7E1"/>
            </a:solidFill>
            <a:ln>
              <a:noFill/>
            </a:ln>
            <a:effectLst>
              <a:outerShdw blurRad="50800" dist="38100" dir="8100000" algn="tr" rotWithShape="0">
                <a:prstClr val="black">
                  <a:alpha val="40000"/>
                </a:prstClr>
              </a:outerShdw>
            </a:effectLst>
          </c:spPr>
          <c:invertIfNegative val="0"/>
          <c:dPt>
            <c:idx val="0"/>
            <c:invertIfNegative val="0"/>
            <c:bubble3D val="0"/>
            <c:spPr>
              <a:solidFill>
                <a:srgbClr val="3FB7E1">
                  <a:alpha val="50196"/>
                </a:srgbClr>
              </a:solidFill>
              <a:ln>
                <a:noFill/>
              </a:ln>
              <a:effectLst>
                <a:outerShdw blurRad="50800" dist="38100" dir="8100000" algn="tr" rotWithShape="0">
                  <a:prstClr val="black">
                    <a:alpha val="40000"/>
                  </a:prstClr>
                </a:outerShdw>
              </a:effectLst>
            </c:spPr>
          </c:dPt>
          <c:dPt>
            <c:idx val="1"/>
            <c:invertIfNegative val="0"/>
            <c:bubble3D val="0"/>
            <c:spPr>
              <a:solidFill>
                <a:srgbClr val="FFA000">
                  <a:alpha val="50196"/>
                </a:srgbClr>
              </a:solidFill>
              <a:ln>
                <a:noFill/>
              </a:ln>
              <a:effectLst>
                <a:outerShdw blurRad="50800" dist="38100" dir="8100000" algn="tr" rotWithShape="0">
                  <a:prstClr val="black">
                    <a:alpha val="40000"/>
                  </a:prstClr>
                </a:outerShdw>
              </a:effectLst>
            </c:spPr>
          </c:dPt>
          <c:cat>
            <c:strRef>
              <c:f>Sheet1!$A$2:$A$3</c:f>
              <c:strCache>
                <c:ptCount val="2"/>
                <c:pt idx="0">
                  <c:v>Category 1</c:v>
                </c:pt>
                <c:pt idx="1">
                  <c:v>Category 2</c:v>
                </c:pt>
              </c:strCache>
            </c:strRef>
          </c:cat>
          <c:val>
            <c:numRef>
              <c:f>Sheet1!$B$2:$B$3</c:f>
              <c:numCache>
                <c:formatCode>General</c:formatCode>
                <c:ptCount val="2"/>
                <c:pt idx="0">
                  <c:v>72</c:v>
                </c:pt>
                <c:pt idx="1">
                  <c:v>78</c:v>
                </c:pt>
              </c:numCache>
            </c:numRef>
          </c:val>
        </c:ser>
        <c:ser>
          <c:idx val="1"/>
          <c:order val="1"/>
          <c:tx>
            <c:strRef>
              <c:f>Sheet1!$C$1</c:f>
              <c:strCache>
                <c:ptCount val="1"/>
                <c:pt idx="0">
                  <c:v>Series 2</c:v>
                </c:pt>
              </c:strCache>
            </c:strRef>
          </c:tx>
          <c:spPr>
            <a:solidFill>
              <a:srgbClr val="EC2718"/>
            </a:solidFill>
            <a:ln>
              <a:noFill/>
            </a:ln>
            <a:effectLst>
              <a:outerShdw blurRad="50800" dist="38100" dir="8100000" algn="tr" rotWithShape="0">
                <a:prstClr val="black">
                  <a:alpha val="40000"/>
                </a:prstClr>
              </a:outerShdw>
            </a:effectLst>
          </c:spPr>
          <c:invertIfNegative val="0"/>
          <c:dPt>
            <c:idx val="0"/>
            <c:invertIfNegative val="0"/>
            <c:bubble3D val="0"/>
            <c:spPr>
              <a:solidFill>
                <a:srgbClr val="3FB7E1"/>
              </a:solidFill>
              <a:ln>
                <a:noFill/>
              </a:ln>
              <a:effectLst>
                <a:outerShdw blurRad="50800" dist="38100" dir="8100000" algn="tr" rotWithShape="0">
                  <a:prstClr val="black">
                    <a:alpha val="40000"/>
                  </a:prstClr>
                </a:outerShdw>
              </a:effectLst>
            </c:spPr>
          </c:dPt>
          <c:dPt>
            <c:idx val="1"/>
            <c:invertIfNegative val="0"/>
            <c:bubble3D val="0"/>
            <c:spPr>
              <a:solidFill>
                <a:srgbClr val="FFA000"/>
              </a:solidFill>
              <a:ln>
                <a:noFill/>
              </a:ln>
              <a:effectLst>
                <a:outerShdw blurRad="50800" dist="38100" dir="8100000" algn="tr" rotWithShape="0">
                  <a:prstClr val="black">
                    <a:alpha val="40000"/>
                  </a:prstClr>
                </a:outerShdw>
              </a:effectLst>
            </c:spPr>
          </c:dPt>
          <c:cat>
            <c:strRef>
              <c:f>Sheet1!$A$2:$A$3</c:f>
              <c:strCache>
                <c:ptCount val="2"/>
                <c:pt idx="0">
                  <c:v>Category 1</c:v>
                </c:pt>
                <c:pt idx="1">
                  <c:v>Category 2</c:v>
                </c:pt>
              </c:strCache>
            </c:strRef>
          </c:cat>
          <c:val>
            <c:numRef>
              <c:f>Sheet1!$C$2:$C$3</c:f>
              <c:numCache>
                <c:formatCode>General</c:formatCode>
                <c:ptCount val="2"/>
                <c:pt idx="0">
                  <c:v>28</c:v>
                </c:pt>
                <c:pt idx="1">
                  <c:v>22</c:v>
                </c:pt>
              </c:numCache>
            </c:numRef>
          </c:val>
        </c:ser>
        <c:dLbls>
          <c:showLegendKey val="0"/>
          <c:showVal val="0"/>
          <c:showCatName val="0"/>
          <c:showSerName val="0"/>
          <c:showPercent val="0"/>
          <c:showBubbleSize val="0"/>
        </c:dLbls>
        <c:gapWidth val="20"/>
        <c:overlap val="100"/>
        <c:axId val="291790928"/>
        <c:axId val="291793672"/>
      </c:barChart>
      <c:catAx>
        <c:axId val="291790928"/>
        <c:scaling>
          <c:orientation val="minMax"/>
        </c:scaling>
        <c:delete val="1"/>
        <c:axPos val="b"/>
        <c:numFmt formatCode="General" sourceLinked="1"/>
        <c:majorTickMark val="none"/>
        <c:minorTickMark val="none"/>
        <c:tickLblPos val="nextTo"/>
        <c:crossAx val="291793672"/>
        <c:crosses val="autoZero"/>
        <c:auto val="1"/>
        <c:lblAlgn val="ctr"/>
        <c:lblOffset val="100"/>
        <c:noMultiLvlLbl val="0"/>
      </c:catAx>
      <c:valAx>
        <c:axId val="291793672"/>
        <c:scaling>
          <c:orientation val="minMax"/>
        </c:scaling>
        <c:delete val="1"/>
        <c:axPos val="l"/>
        <c:numFmt formatCode="0%" sourceLinked="1"/>
        <c:majorTickMark val="none"/>
        <c:minorTickMark val="none"/>
        <c:tickLblPos val="nextTo"/>
        <c:crossAx val="2917909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6577550888157701E-2"/>
          <c:y val="5.6001850069867597E-2"/>
          <c:w val="0.919529388046053"/>
          <c:h val="0.70638372095302104"/>
        </c:manualLayout>
      </c:layout>
      <c:barChart>
        <c:barDir val="col"/>
        <c:grouping val="clustered"/>
        <c:varyColors val="0"/>
        <c:ser>
          <c:idx val="0"/>
          <c:order val="0"/>
          <c:tx>
            <c:strRef>
              <c:f>Sheet1!$B$1</c:f>
              <c:strCache>
                <c:ptCount val="1"/>
                <c:pt idx="0">
                  <c:v>2015</c:v>
                </c:pt>
              </c:strCache>
            </c:strRef>
          </c:tx>
          <c:spPr>
            <a:solidFill>
              <a:srgbClr val="3FB7E1"/>
            </a:solidFill>
            <a:ln>
              <a:noFill/>
            </a:ln>
            <a:effectLst>
              <a:outerShdw blurRad="50800" dist="38100" dir="8100000" algn="tr" rotWithShape="0">
                <a:prstClr val="black">
                  <a:alpha val="40000"/>
                </a:prstClr>
              </a:outerShdw>
            </a:effectLst>
          </c:spPr>
          <c:invertIfNegative val="0"/>
          <c:dLbls>
            <c:dLbl>
              <c:idx val="0"/>
              <c:layout>
                <c:manualLayout>
                  <c:x val="-5.4261500687629157E-3"/>
                  <c:y val="0.23513656350828643"/>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1"/>
              <c:layout>
                <c:manualLayout>
                  <c:x val="-5.4259800195762499E-3"/>
                  <c:y val="0.173441451325755"/>
                </c:manualLayout>
              </c:layout>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bg1"/>
                    </a:solidFill>
                    <a:latin typeface="+mn-lt"/>
                    <a:ea typeface="+mn-ea"/>
                    <a:cs typeface="+mn-cs"/>
                  </a:defRPr>
                </a:pPr>
                <a:endParaRPr lang="en-US"/>
              </a:p>
            </c:txPr>
            <c:dLblPos val="inEnd"/>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Saturday</c:v>
                </c:pt>
              </c:strCache>
            </c:strRef>
          </c:cat>
          <c:val>
            <c:numRef>
              <c:f>Sheet1!$B$2</c:f>
              <c:numCache>
                <c:formatCode>0%</c:formatCode>
                <c:ptCount val="1"/>
                <c:pt idx="0">
                  <c:v>0.3</c:v>
                </c:pt>
              </c:numCache>
            </c:numRef>
          </c:val>
        </c:ser>
        <c:ser>
          <c:idx val="1"/>
          <c:order val="1"/>
          <c:tx>
            <c:strRef>
              <c:f>Sheet1!$C$1</c:f>
              <c:strCache>
                <c:ptCount val="1"/>
                <c:pt idx="0">
                  <c:v>2014</c:v>
                </c:pt>
              </c:strCache>
            </c:strRef>
          </c:tx>
          <c:spPr>
            <a:solidFill>
              <a:srgbClr val="EC2718"/>
            </a:solidFill>
            <a:ln>
              <a:noFill/>
            </a:ln>
            <a:effectLst>
              <a:outerShdw blurRad="50800" dist="38100" dir="8100000" algn="tr" rotWithShape="0">
                <a:prstClr val="black">
                  <a:alpha val="40000"/>
                </a:prstClr>
              </a:outerShdw>
            </a:effectLst>
          </c:spPr>
          <c:invertIfNegative val="0"/>
          <c:dPt>
            <c:idx val="0"/>
            <c:invertIfNegative val="0"/>
            <c:bubble3D val="0"/>
            <c:spPr>
              <a:solidFill>
                <a:srgbClr val="FFA000"/>
              </a:solidFill>
              <a:ln>
                <a:noFill/>
              </a:ln>
              <a:effectLst>
                <a:outerShdw blurRad="50800" dist="38100" dir="8100000" algn="tr" rotWithShape="0">
                  <a:prstClr val="black">
                    <a:alpha val="40000"/>
                  </a:prstClr>
                </a:outerShdw>
              </a:effectLst>
            </c:spPr>
          </c:dPt>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Saturday</c:v>
                </c:pt>
              </c:strCache>
            </c:strRef>
          </c:cat>
          <c:val>
            <c:numRef>
              <c:f>Sheet1!$C$2</c:f>
              <c:numCache>
                <c:formatCode>0%</c:formatCode>
                <c:ptCount val="1"/>
                <c:pt idx="0">
                  <c:v>0.24</c:v>
                </c:pt>
              </c:numCache>
            </c:numRef>
          </c:val>
        </c:ser>
        <c:dLbls>
          <c:showLegendKey val="0"/>
          <c:showVal val="0"/>
          <c:showCatName val="0"/>
          <c:showSerName val="0"/>
          <c:showPercent val="0"/>
          <c:showBubbleSize val="0"/>
        </c:dLbls>
        <c:gapWidth val="146"/>
        <c:overlap val="-4"/>
        <c:axId val="363373944"/>
        <c:axId val="363371200"/>
      </c:barChart>
      <c:catAx>
        <c:axId val="3633739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63371200"/>
        <c:crosses val="autoZero"/>
        <c:auto val="1"/>
        <c:lblAlgn val="ctr"/>
        <c:lblOffset val="100"/>
        <c:noMultiLvlLbl val="0"/>
      </c:catAx>
      <c:valAx>
        <c:axId val="363371200"/>
        <c:scaling>
          <c:orientation val="minMax"/>
        </c:scaling>
        <c:delete val="1"/>
        <c:axPos val="l"/>
        <c:numFmt formatCode="0%" sourceLinked="1"/>
        <c:majorTickMark val="none"/>
        <c:minorTickMark val="none"/>
        <c:tickLblPos val="nextTo"/>
        <c:crossAx val="3633739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7568849247082E-2"/>
          <c:y val="5.0199480349736203E-2"/>
          <c:w val="0.91335504522345701"/>
          <c:h val="0.73680539817893997"/>
        </c:manualLayout>
      </c:layout>
      <c:barChart>
        <c:barDir val="col"/>
        <c:grouping val="clustered"/>
        <c:varyColors val="0"/>
        <c:ser>
          <c:idx val="0"/>
          <c:order val="0"/>
          <c:tx>
            <c:strRef>
              <c:f>Sheet1!$B$1</c:f>
              <c:strCache>
                <c:ptCount val="1"/>
                <c:pt idx="0">
                  <c:v>2015</c:v>
                </c:pt>
              </c:strCache>
            </c:strRef>
          </c:tx>
          <c:spPr>
            <a:solidFill>
              <a:srgbClr val="78C024"/>
            </a:solidFill>
            <a:ln>
              <a:noFill/>
            </a:ln>
            <a:effectLst>
              <a:outerShdw blurRad="50800" dist="38100" dir="8100000" algn="tr" rotWithShape="0">
                <a:prstClr val="black">
                  <a:alpha val="40000"/>
                </a:prstClr>
              </a:outerShdw>
            </a:effectLst>
          </c:spPr>
          <c:invertIfNegative val="0"/>
          <c:dLbls>
            <c:dLbl>
              <c:idx val="0"/>
              <c:layout>
                <c:manualLayout>
                  <c:x val="-5.4259800195762499E-3"/>
                  <c:y val="0.160468125358083"/>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1"/>
              <c:layout>
                <c:manualLayout>
                  <c:x val="-5.4259800195762499E-3"/>
                  <c:y val="0.173441451325755"/>
                </c:manualLayout>
              </c:layout>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bg1"/>
                    </a:solidFill>
                    <a:latin typeface="+mn-lt"/>
                    <a:ea typeface="+mn-ea"/>
                    <a:cs typeface="+mn-cs"/>
                  </a:defRPr>
                </a:pPr>
                <a:endParaRPr lang="en-US"/>
              </a:p>
            </c:txPr>
            <c:dLblPos val="inEnd"/>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c:f>
              <c:strCache>
                <c:ptCount val="1"/>
                <c:pt idx="0">
                  <c:v>Occasionals</c:v>
                </c:pt>
              </c:strCache>
            </c:strRef>
          </c:cat>
          <c:val>
            <c:numRef>
              <c:f>Sheet1!$B$2:$B$2</c:f>
              <c:numCache>
                <c:formatCode>0%</c:formatCode>
                <c:ptCount val="1"/>
                <c:pt idx="0">
                  <c:v>0.26</c:v>
                </c:pt>
              </c:numCache>
            </c:numRef>
          </c:val>
        </c:ser>
        <c:ser>
          <c:idx val="1"/>
          <c:order val="1"/>
          <c:tx>
            <c:strRef>
              <c:f>Sheet1!$C$1</c:f>
              <c:strCache>
                <c:ptCount val="1"/>
                <c:pt idx="0">
                  <c:v>2014</c:v>
                </c:pt>
              </c:strCache>
            </c:strRef>
          </c:tx>
          <c:spPr>
            <a:solidFill>
              <a:srgbClr val="EC2718"/>
            </a:solidFill>
            <a:ln>
              <a:noFill/>
            </a:ln>
            <a:effectLst>
              <a:outerShdw blurRad="50800" dist="38100" dir="8100000" algn="tr" rotWithShape="0">
                <a:prstClr val="black">
                  <a:alpha val="40000"/>
                </a:prstClr>
              </a:outerShdw>
            </a:effectLst>
          </c:spPr>
          <c:invertIfNegative val="0"/>
          <c:dPt>
            <c:idx val="0"/>
            <c:invertIfNegative val="0"/>
            <c:bubble3D val="0"/>
            <c:spPr>
              <a:solidFill>
                <a:srgbClr val="78C024">
                  <a:alpha val="60000"/>
                </a:srgbClr>
              </a:solidFill>
              <a:ln>
                <a:noFill/>
              </a:ln>
              <a:effectLst>
                <a:outerShdw blurRad="50800" dist="38100" dir="8100000" algn="tr" rotWithShape="0">
                  <a:prstClr val="black">
                    <a:alpha val="40000"/>
                  </a:prstClr>
                </a:outerShdw>
              </a:effectLst>
            </c:spPr>
          </c:dPt>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c:f>
              <c:strCache>
                <c:ptCount val="1"/>
                <c:pt idx="0">
                  <c:v>Occasionals</c:v>
                </c:pt>
              </c:strCache>
            </c:strRef>
          </c:cat>
          <c:val>
            <c:numRef>
              <c:f>Sheet1!$C$2:$C$2</c:f>
              <c:numCache>
                <c:formatCode>0%</c:formatCode>
                <c:ptCount val="1"/>
                <c:pt idx="0">
                  <c:v>0.2</c:v>
                </c:pt>
              </c:numCache>
            </c:numRef>
          </c:val>
        </c:ser>
        <c:dLbls>
          <c:showLegendKey val="0"/>
          <c:showVal val="0"/>
          <c:showCatName val="0"/>
          <c:showSerName val="0"/>
          <c:showPercent val="0"/>
          <c:showBubbleSize val="0"/>
        </c:dLbls>
        <c:gapWidth val="146"/>
        <c:overlap val="-4"/>
        <c:axId val="363375120"/>
        <c:axId val="363375904"/>
      </c:barChart>
      <c:catAx>
        <c:axId val="363375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63375904"/>
        <c:crosses val="autoZero"/>
        <c:auto val="1"/>
        <c:lblAlgn val="ctr"/>
        <c:lblOffset val="100"/>
        <c:noMultiLvlLbl val="0"/>
      </c:catAx>
      <c:valAx>
        <c:axId val="363375904"/>
        <c:scaling>
          <c:orientation val="minMax"/>
        </c:scaling>
        <c:delete val="1"/>
        <c:axPos val="l"/>
        <c:numFmt formatCode="0%" sourceLinked="1"/>
        <c:majorTickMark val="none"/>
        <c:minorTickMark val="none"/>
        <c:tickLblPos val="nextTo"/>
        <c:crossAx val="3633751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2015</c:v>
                </c:pt>
              </c:strCache>
            </c:strRef>
          </c:tx>
          <c:spPr>
            <a:solidFill>
              <a:srgbClr val="3FB7E1"/>
            </a:solidFill>
            <a:ln>
              <a:noFill/>
            </a:ln>
            <a:effectLst>
              <a:outerShdw blurRad="50800" dist="38100" dir="8100000" algn="tr" rotWithShape="0">
                <a:prstClr val="black">
                  <a:alpha val="40000"/>
                </a:prstClr>
              </a:outerShdw>
            </a:effectLst>
          </c:spPr>
          <c:invertIfNegative val="0"/>
          <c:dLbls>
            <c:dLbl>
              <c:idx val="0"/>
              <c:layout>
                <c:manualLayout>
                  <c:x val="-5.4259800195762499E-3"/>
                  <c:y val="0.160468125358083"/>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1"/>
              <c:layout>
                <c:manualLayout>
                  <c:x val="-5.4259800195762499E-3"/>
                  <c:y val="0.173441451325755"/>
                </c:manualLayout>
              </c:layout>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bg1"/>
                    </a:solidFill>
                    <a:latin typeface="+mn-lt"/>
                    <a:ea typeface="+mn-ea"/>
                    <a:cs typeface="+mn-cs"/>
                  </a:defRPr>
                </a:pPr>
                <a:endParaRPr lang="en-US"/>
              </a:p>
            </c:txPr>
            <c:dLblPos val="inEnd"/>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26-34</c:v>
                </c:pt>
              </c:strCache>
            </c:strRef>
          </c:cat>
          <c:val>
            <c:numRef>
              <c:f>Sheet1!$B$2</c:f>
              <c:numCache>
                <c:formatCode>0%</c:formatCode>
                <c:ptCount val="1"/>
                <c:pt idx="0">
                  <c:v>0.38</c:v>
                </c:pt>
              </c:numCache>
            </c:numRef>
          </c:val>
        </c:ser>
        <c:ser>
          <c:idx val="1"/>
          <c:order val="1"/>
          <c:tx>
            <c:strRef>
              <c:f>Sheet1!$C$1</c:f>
              <c:strCache>
                <c:ptCount val="1"/>
                <c:pt idx="0">
                  <c:v>2014</c:v>
                </c:pt>
              </c:strCache>
            </c:strRef>
          </c:tx>
          <c:spPr>
            <a:solidFill>
              <a:srgbClr val="EC2718"/>
            </a:solidFill>
            <a:ln>
              <a:noFill/>
            </a:ln>
            <a:effectLst>
              <a:outerShdw blurRad="50800" dist="38100" dir="8100000" algn="tr" rotWithShape="0">
                <a:prstClr val="black">
                  <a:alpha val="40000"/>
                </a:prstClr>
              </a:outerShdw>
            </a:effectLst>
          </c:spPr>
          <c:invertIfNegative val="0"/>
          <c:dPt>
            <c:idx val="0"/>
            <c:invertIfNegative val="0"/>
            <c:bubble3D val="0"/>
            <c:spPr>
              <a:solidFill>
                <a:srgbClr val="FFA000"/>
              </a:solidFill>
              <a:ln>
                <a:noFill/>
              </a:ln>
              <a:effectLst>
                <a:outerShdw blurRad="50800" dist="38100" dir="8100000" algn="tr" rotWithShape="0">
                  <a:prstClr val="black">
                    <a:alpha val="40000"/>
                  </a:prstClr>
                </a:outerShdw>
              </a:effectLst>
            </c:spPr>
          </c:dPt>
          <c:dLbls>
            <c:dLbl>
              <c:idx val="0"/>
              <c:layout>
                <c:manualLayout>
                  <c:x val="-7.3155101776315318E-3"/>
                  <c:y val="0.2419835205287855"/>
                </c:manualLayout>
              </c:layout>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26-34</c:v>
                </c:pt>
              </c:strCache>
            </c:strRef>
          </c:cat>
          <c:val>
            <c:numRef>
              <c:f>Sheet1!$C$2</c:f>
              <c:numCache>
                <c:formatCode>0%</c:formatCode>
                <c:ptCount val="1"/>
                <c:pt idx="0">
                  <c:v>0.32</c:v>
                </c:pt>
              </c:numCache>
            </c:numRef>
          </c:val>
        </c:ser>
        <c:dLbls>
          <c:showLegendKey val="0"/>
          <c:showVal val="0"/>
          <c:showCatName val="0"/>
          <c:showSerName val="0"/>
          <c:showPercent val="0"/>
          <c:showBubbleSize val="0"/>
        </c:dLbls>
        <c:gapWidth val="146"/>
        <c:overlap val="-4"/>
        <c:axId val="363370416"/>
        <c:axId val="363375512"/>
      </c:barChart>
      <c:catAx>
        <c:axId val="3633704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63375512"/>
        <c:crosses val="autoZero"/>
        <c:auto val="1"/>
        <c:lblAlgn val="ctr"/>
        <c:lblOffset val="100"/>
        <c:noMultiLvlLbl val="0"/>
      </c:catAx>
      <c:valAx>
        <c:axId val="363375512"/>
        <c:scaling>
          <c:orientation val="minMax"/>
        </c:scaling>
        <c:delete val="1"/>
        <c:axPos val="l"/>
        <c:numFmt formatCode="0%" sourceLinked="1"/>
        <c:majorTickMark val="none"/>
        <c:minorTickMark val="none"/>
        <c:tickLblPos val="nextTo"/>
        <c:crossAx val="3633704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cdr:x>
      <cdr:y>0.05885</cdr:y>
    </cdr:from>
    <cdr:to>
      <cdr:x>0.0303</cdr:x>
      <cdr:y>0.12322</cdr:y>
    </cdr:to>
    <cdr:sp macro="" textlink="">
      <cdr:nvSpPr>
        <cdr:cNvPr id="2" name="TextBox 1"/>
        <cdr:cNvSpPr txBox="1"/>
      </cdr:nvSpPr>
      <cdr:spPr>
        <a:xfrm xmlns:a="http://schemas.openxmlformats.org/drawingml/2006/main">
          <a:off x="-1524000" y="239151"/>
          <a:ext cx="184731" cy="261610"/>
        </a:xfrm>
        <a:prstGeom xmlns:a="http://schemas.openxmlformats.org/drawingml/2006/main" prst="rect">
          <a:avLst/>
        </a:prstGeom>
        <a:noFill xmlns:a="http://schemas.openxmlformats.org/drawingml/2006/main"/>
      </cdr:spPr>
      <cdr:txBody>
        <a:bodyPr xmlns:a="http://schemas.openxmlformats.org/drawingml/2006/main" vertOverflow="clip" wrap="none" rtlCol="0">
          <a:spAutoFit/>
        </a:bodyPr>
        <a:lstStyle xmlns:a="http://schemas.openxmlformats.org/drawingml/2006/main"/>
        <a:p xmlns:a="http://schemas.openxmlformats.org/drawingml/2006/main">
          <a:endParaRPr lang="en-GB" sz="1100" dirty="0" smtClean="0">
            <a:latin typeface="Arial" panose="020B0604020202020204" pitchFamily="34" charset="0"/>
            <a:cs typeface="Arial" panose="020B0604020202020204"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cdr:x>
      <cdr:y>0.05885</cdr:y>
    </cdr:from>
    <cdr:to>
      <cdr:x>0.0303</cdr:x>
      <cdr:y>0.12322</cdr:y>
    </cdr:to>
    <cdr:sp macro="" textlink="">
      <cdr:nvSpPr>
        <cdr:cNvPr id="2" name="TextBox 1"/>
        <cdr:cNvSpPr txBox="1"/>
      </cdr:nvSpPr>
      <cdr:spPr>
        <a:xfrm xmlns:a="http://schemas.openxmlformats.org/drawingml/2006/main">
          <a:off x="-1524000" y="239151"/>
          <a:ext cx="184731" cy="261610"/>
        </a:xfrm>
        <a:prstGeom xmlns:a="http://schemas.openxmlformats.org/drawingml/2006/main" prst="rect">
          <a:avLst/>
        </a:prstGeom>
        <a:noFill xmlns:a="http://schemas.openxmlformats.org/drawingml/2006/main"/>
      </cdr:spPr>
      <cdr:txBody>
        <a:bodyPr xmlns:a="http://schemas.openxmlformats.org/drawingml/2006/main" vertOverflow="clip" wrap="none" rtlCol="0">
          <a:spAutoFit/>
        </a:bodyPr>
        <a:lstStyle xmlns:a="http://schemas.openxmlformats.org/drawingml/2006/main"/>
        <a:p xmlns:a="http://schemas.openxmlformats.org/drawingml/2006/main">
          <a:endParaRPr lang="en-GB" sz="1100" dirty="0" smtClean="0">
            <a:latin typeface="Arial" panose="020B0604020202020204" pitchFamily="34" charset="0"/>
            <a:cs typeface="Arial" panose="020B0604020202020204" pitchFamily="34"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0.12168</cdr:x>
      <cdr:y>0.64916</cdr:y>
    </cdr:from>
    <cdr:to>
      <cdr:x>0.30873</cdr:x>
      <cdr:y>0.72494</cdr:y>
    </cdr:to>
    <cdr:sp macro="" textlink="">
      <cdr:nvSpPr>
        <cdr:cNvPr id="2" name="Rounded Rectangle 1"/>
        <cdr:cNvSpPr/>
      </cdr:nvSpPr>
      <cdr:spPr bwMode="auto">
        <a:xfrm xmlns:a="http://schemas.openxmlformats.org/drawingml/2006/main">
          <a:off x="1102941" y="2969402"/>
          <a:ext cx="1695511" cy="346587"/>
        </a:xfrm>
        <a:prstGeom xmlns:a="http://schemas.openxmlformats.org/drawingml/2006/main" prst="roundRect">
          <a:avLst/>
        </a:prstGeom>
        <a:solidFill xmlns:a="http://schemas.openxmlformats.org/drawingml/2006/main">
          <a:schemeClr val="bg1"/>
        </a:solidFill>
        <a:ln xmlns:a="http://schemas.openxmlformats.org/drawingml/2006/main" w="25400" cap="flat" cmpd="sng" algn="ctr">
          <a:solidFill>
            <a:srgbClr val="00A1D4"/>
          </a:solidFill>
          <a:prstDash val="solid"/>
          <a:round/>
          <a:headEnd type="none" w="med" len="med"/>
          <a:tailEnd type="none" w="med" len="med"/>
        </a:ln>
        <a:effectLst xmlns:a="http://schemas.openxmlformats.org/drawingml/2006/main">
          <a:outerShdw blurRad="50800" dist="38100" dir="2700000" algn="tl" rotWithShape="0">
            <a:prstClr val="black">
              <a:alpha val="40000"/>
            </a:prstClr>
          </a:outerShdw>
        </a:effectLst>
      </cdr:spPr>
      <cdr:txBody>
        <a:bodyPr xmlns:a="http://schemas.openxmlformats.org/drawingml/2006/main" vert="horz" wrap="square" lIns="91440" tIns="45720" rIns="91440" bIns="45720" numCol="1" rtlCol="0" anchor="ctr" anchorCtr="0" compatLnSpc="1">
          <a:prstTxWarp prst="textNoShape">
            <a:avLst/>
          </a:prstTxWarp>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algn="ctr" fontAlgn="base">
            <a:spcBef>
              <a:spcPct val="0"/>
            </a:spcBef>
            <a:spcAft>
              <a:spcPct val="0"/>
            </a:spcAft>
          </a:pPr>
          <a:r>
            <a:rPr lang="en-US" sz="1050" dirty="0" smtClean="0">
              <a:sym typeface="GillSans" charset="0"/>
            </a:rPr>
            <a:t>Saturday league players</a:t>
          </a:r>
          <a:endParaRPr lang="en-GB" sz="1050" dirty="0">
            <a:sym typeface="GillSans" charset="0"/>
          </a:endParaRPr>
        </a:p>
      </cdr:txBody>
    </cdr:sp>
  </cdr:relSizeAnchor>
  <cdr:relSizeAnchor xmlns:cdr="http://schemas.openxmlformats.org/drawingml/2006/chartDrawing">
    <cdr:from>
      <cdr:x>0.12335</cdr:x>
      <cdr:y>0.75758</cdr:y>
    </cdr:from>
    <cdr:to>
      <cdr:x>0.3104</cdr:x>
      <cdr:y>0.83334</cdr:y>
    </cdr:to>
    <cdr:sp macro="" textlink="">
      <cdr:nvSpPr>
        <cdr:cNvPr id="3" name="Rounded Rectangle 2"/>
        <cdr:cNvSpPr/>
      </cdr:nvSpPr>
      <cdr:spPr bwMode="auto">
        <a:xfrm xmlns:a="http://schemas.openxmlformats.org/drawingml/2006/main">
          <a:off x="1118093" y="3465334"/>
          <a:ext cx="1695511" cy="346541"/>
        </a:xfrm>
        <a:prstGeom xmlns:a="http://schemas.openxmlformats.org/drawingml/2006/main" prst="roundRect">
          <a:avLst/>
        </a:prstGeom>
        <a:solidFill xmlns:a="http://schemas.openxmlformats.org/drawingml/2006/main">
          <a:schemeClr val="bg1"/>
        </a:solidFill>
        <a:ln xmlns:a="http://schemas.openxmlformats.org/drawingml/2006/main" w="25400" cap="flat" cmpd="sng" algn="ctr">
          <a:solidFill>
            <a:srgbClr val="00B050"/>
          </a:solidFill>
          <a:prstDash val="sysDash"/>
          <a:round/>
          <a:headEnd type="none" w="med" len="med"/>
          <a:tailEnd type="none" w="med" len="med"/>
        </a:ln>
        <a:effectLst xmlns:a="http://schemas.openxmlformats.org/drawingml/2006/main">
          <a:outerShdw blurRad="50800" dist="38100" dir="2700000" algn="tl" rotWithShape="0">
            <a:prstClr val="black">
              <a:alpha val="40000"/>
            </a:prstClr>
          </a:outerShdw>
        </a:effectLst>
      </cdr:spPr>
      <cdr:txBody>
        <a:bodyPr xmlns:a="http://schemas.openxmlformats.org/drawingml/2006/main" vert="horz" wrap="square" lIns="91440" tIns="45720" rIns="91440" bIns="45720" numCol="1" rtlCol="0" anchor="ctr" anchorCtr="0" compatLnSpc="1">
          <a:prstTxWarp prst="textNoShape">
            <a:avLst/>
          </a:prstTxWarp>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algn="ctr" fontAlgn="base">
            <a:spcBef>
              <a:spcPct val="0"/>
            </a:spcBef>
            <a:spcAft>
              <a:spcPct val="0"/>
            </a:spcAft>
          </a:pPr>
          <a:r>
            <a:rPr lang="en-US" sz="1000" dirty="0" err="1">
              <a:sym typeface="GillSans" charset="0"/>
            </a:rPr>
            <a:t>Occasionals</a:t>
          </a:r>
          <a:r>
            <a:rPr lang="en-US" sz="1000" dirty="0">
              <a:sym typeface="GillSans" charset="0"/>
            </a:rPr>
            <a:t> and </a:t>
          </a:r>
          <a:r>
            <a:rPr lang="en-US" sz="1000" dirty="0" smtClean="0">
              <a:sym typeface="GillSans" charset="0"/>
            </a:rPr>
            <a:t>Cameos</a:t>
          </a:r>
          <a:endParaRPr lang="en-GB" sz="1000" dirty="0">
            <a:sym typeface="GillSans"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2011233131"/>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4" name="Shape 6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dirty="0"/>
          </a:p>
        </p:txBody>
      </p:sp>
    </p:spTree>
    <p:extLst>
      <p:ext uri="{BB962C8B-B14F-4D97-AF65-F5344CB8AC3E}">
        <p14:creationId xmlns:p14="http://schemas.microsoft.com/office/powerpoint/2010/main" val="4294806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1 in 4 </a:t>
            </a:r>
            <a:r>
              <a:rPr lang="en-US" dirty="0" err="1" smtClean="0"/>
              <a:t>Occasionals</a:t>
            </a:r>
            <a:r>
              <a:rPr lang="en-US" dirty="0" smtClean="0"/>
              <a:t> is dissatisfied</a:t>
            </a:r>
            <a:endParaRPr lang="en-US" dirty="0"/>
          </a:p>
        </p:txBody>
      </p:sp>
      <p:sp>
        <p:nvSpPr>
          <p:cNvPr id="4" name="Slide Number Placeholder 3"/>
          <p:cNvSpPr>
            <a:spLocks noGrp="1"/>
          </p:cNvSpPr>
          <p:nvPr>
            <p:ph type="sldNum" sz="quarter" idx="10"/>
          </p:nvPr>
        </p:nvSpPr>
        <p:spPr>
          <a:xfrm>
            <a:off x="3884027" y="8684926"/>
            <a:ext cx="2972421" cy="457513"/>
          </a:xfrm>
          <a:prstGeom prst="rect">
            <a:avLst/>
          </a:prstGeom>
        </p:spPr>
        <p:txBody>
          <a:bodyPr lIns="89730" tIns="44865" rIns="89730" bIns="44865"/>
          <a:lstStyle/>
          <a:p>
            <a:fld id="{A2AE2F59-8C3B-EB42-83F8-5D8CD9744586}" type="slidenum">
              <a:rPr lang="en-US" smtClean="0"/>
              <a:pPr/>
              <a:t>16</a:t>
            </a:fld>
            <a:endParaRPr lang="en-US" dirty="0"/>
          </a:p>
        </p:txBody>
      </p:sp>
    </p:spTree>
    <p:extLst>
      <p:ext uri="{BB962C8B-B14F-4D97-AF65-F5344CB8AC3E}">
        <p14:creationId xmlns:p14="http://schemas.microsoft.com/office/powerpoint/2010/main" val="36598646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a:xfrm>
            <a:off x="3884027" y="8684926"/>
            <a:ext cx="2972421" cy="457513"/>
          </a:xfrm>
          <a:prstGeom prst="rect">
            <a:avLst/>
          </a:prstGeom>
        </p:spPr>
        <p:txBody>
          <a:bodyPr lIns="89730" tIns="44865" rIns="89730" bIns="44865"/>
          <a:lstStyle/>
          <a:p>
            <a:fld id="{A2AE2F59-8C3B-EB42-83F8-5D8CD9744586}" type="slidenum">
              <a:rPr lang="en-US" smtClean="0"/>
              <a:pPr/>
              <a:t>17</a:t>
            </a:fld>
            <a:endParaRPr lang="en-US" dirty="0"/>
          </a:p>
        </p:txBody>
      </p:sp>
    </p:spTree>
    <p:extLst>
      <p:ext uri="{BB962C8B-B14F-4D97-AF65-F5344CB8AC3E}">
        <p14:creationId xmlns:p14="http://schemas.microsoft.com/office/powerpoint/2010/main" val="39008811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Highest for55+,  women, Core. Lowest for 19-25, Occasional and Cameo. 19-25 down 18% on last year</a:t>
            </a:r>
          </a:p>
          <a:p>
            <a:endParaRPr lang="en-US" dirty="0"/>
          </a:p>
        </p:txBody>
      </p:sp>
      <p:sp>
        <p:nvSpPr>
          <p:cNvPr id="4" name="Slide Number Placeholder 3"/>
          <p:cNvSpPr>
            <a:spLocks noGrp="1"/>
          </p:cNvSpPr>
          <p:nvPr>
            <p:ph type="sldNum" sz="quarter" idx="10"/>
          </p:nvPr>
        </p:nvSpPr>
        <p:spPr>
          <a:xfrm>
            <a:off x="3884027" y="8684926"/>
            <a:ext cx="2972421" cy="457513"/>
          </a:xfrm>
          <a:prstGeom prst="rect">
            <a:avLst/>
          </a:prstGeom>
        </p:spPr>
        <p:txBody>
          <a:bodyPr lIns="89730" tIns="44865" rIns="89730" bIns="44865"/>
          <a:lstStyle/>
          <a:p>
            <a:fld id="{A2AE2F59-8C3B-EB42-83F8-5D8CD9744586}" type="slidenum">
              <a:rPr lang="en-US" smtClean="0"/>
              <a:pPr/>
              <a:t>18</a:t>
            </a:fld>
            <a:endParaRPr lang="en-US" dirty="0"/>
          </a:p>
        </p:txBody>
      </p:sp>
    </p:spTree>
    <p:extLst>
      <p:ext uri="{BB962C8B-B14F-4D97-AF65-F5344CB8AC3E}">
        <p14:creationId xmlns:p14="http://schemas.microsoft.com/office/powerpoint/2010/main" val="15259832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a:xfrm>
            <a:off x="3884027" y="8684926"/>
            <a:ext cx="2972421" cy="457513"/>
          </a:xfrm>
          <a:prstGeom prst="rect">
            <a:avLst/>
          </a:prstGeom>
        </p:spPr>
        <p:txBody>
          <a:bodyPr lIns="89730" tIns="44865" rIns="89730" bIns="44865"/>
          <a:lstStyle/>
          <a:p>
            <a:fld id="{E379A64D-2D9C-46A4-B456-064414C7BD17}" type="slidenum">
              <a:rPr lang="en-GB" smtClean="0">
                <a:solidFill>
                  <a:prstClr val="black"/>
                </a:solidFill>
              </a:rPr>
              <a:pPr/>
              <a:t>20</a:t>
            </a:fld>
            <a:endParaRPr lang="en-GB" dirty="0">
              <a:solidFill>
                <a:prstClr val="black"/>
              </a:solidFill>
            </a:endParaRPr>
          </a:p>
        </p:txBody>
      </p:sp>
    </p:spTree>
    <p:extLst>
      <p:ext uri="{BB962C8B-B14F-4D97-AF65-F5344CB8AC3E}">
        <p14:creationId xmlns:p14="http://schemas.microsoft.com/office/powerpoint/2010/main" val="14134026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a:xfrm>
            <a:off x="3884027" y="8684926"/>
            <a:ext cx="2972421" cy="457513"/>
          </a:xfrm>
          <a:prstGeom prst="rect">
            <a:avLst/>
          </a:prstGeom>
        </p:spPr>
        <p:txBody>
          <a:bodyPr lIns="89730" tIns="44865" rIns="89730" bIns="44865"/>
          <a:lstStyle/>
          <a:p>
            <a:fld id="{A2AE2F59-8C3B-EB42-83F8-5D8CD9744586}" type="slidenum">
              <a:rPr lang="en-US" smtClean="0"/>
              <a:pPr/>
              <a:t>21</a:t>
            </a:fld>
            <a:endParaRPr lang="en-US" dirty="0"/>
          </a:p>
        </p:txBody>
      </p:sp>
    </p:spTree>
    <p:extLst>
      <p:ext uri="{BB962C8B-B14F-4D97-AF65-F5344CB8AC3E}">
        <p14:creationId xmlns:p14="http://schemas.microsoft.com/office/powerpoint/2010/main" val="6069461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a:xfrm>
            <a:off x="3884027" y="8684926"/>
            <a:ext cx="2972421" cy="457513"/>
          </a:xfrm>
          <a:prstGeom prst="rect">
            <a:avLst/>
          </a:prstGeom>
        </p:spPr>
        <p:txBody>
          <a:bodyPr lIns="89730" tIns="44865" rIns="89730" bIns="44865"/>
          <a:lstStyle/>
          <a:p>
            <a:fld id="{E379A64D-2D9C-46A4-B456-064414C7BD17}" type="slidenum">
              <a:rPr lang="en-GB" smtClean="0">
                <a:solidFill>
                  <a:prstClr val="black"/>
                </a:solidFill>
              </a:rPr>
              <a:pPr/>
              <a:t>22</a:t>
            </a:fld>
            <a:endParaRPr lang="en-GB" dirty="0">
              <a:solidFill>
                <a:prstClr val="black"/>
              </a:solidFill>
            </a:endParaRPr>
          </a:p>
        </p:txBody>
      </p:sp>
    </p:spTree>
    <p:extLst>
      <p:ext uri="{BB962C8B-B14F-4D97-AF65-F5344CB8AC3E}">
        <p14:creationId xmlns:p14="http://schemas.microsoft.com/office/powerpoint/2010/main" val="14134026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defTabSz="457175">
              <a:defRPr/>
            </a:pPr>
            <a:r>
              <a:rPr lang="en-GB" dirty="0" smtClean="0"/>
              <a:t>Highest dissatisfaction from Saturday players, 26-34s, </a:t>
            </a:r>
            <a:r>
              <a:rPr lang="en-GB" dirty="0" err="1" smtClean="0"/>
              <a:t>Occasionals</a:t>
            </a:r>
            <a:r>
              <a:rPr lang="en-GB" dirty="0" smtClean="0"/>
              <a:t> and Cores: all way up on last year</a:t>
            </a:r>
          </a:p>
          <a:p>
            <a:endParaRPr lang="en-US" dirty="0"/>
          </a:p>
        </p:txBody>
      </p:sp>
      <p:sp>
        <p:nvSpPr>
          <p:cNvPr id="4" name="Slide Number Placeholder 3"/>
          <p:cNvSpPr>
            <a:spLocks noGrp="1"/>
          </p:cNvSpPr>
          <p:nvPr>
            <p:ph type="sldNum" sz="quarter" idx="10"/>
          </p:nvPr>
        </p:nvSpPr>
        <p:spPr>
          <a:xfrm>
            <a:off x="3884027" y="8684926"/>
            <a:ext cx="2972421" cy="457513"/>
          </a:xfrm>
          <a:prstGeom prst="rect">
            <a:avLst/>
          </a:prstGeom>
        </p:spPr>
        <p:txBody>
          <a:bodyPr lIns="89730" tIns="44865" rIns="89730" bIns="44865"/>
          <a:lstStyle/>
          <a:p>
            <a:fld id="{A2AE2F59-8C3B-EB42-83F8-5D8CD9744586}" type="slidenum">
              <a:rPr lang="en-US" smtClean="0"/>
              <a:pPr/>
              <a:t>24</a:t>
            </a:fld>
            <a:endParaRPr lang="en-US" dirty="0"/>
          </a:p>
        </p:txBody>
      </p:sp>
    </p:spTree>
    <p:extLst>
      <p:ext uri="{BB962C8B-B14F-4D97-AF65-F5344CB8AC3E}">
        <p14:creationId xmlns:p14="http://schemas.microsoft.com/office/powerpoint/2010/main" val="37943772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a:xfrm>
            <a:off x="3884027" y="8684926"/>
            <a:ext cx="2972421" cy="457513"/>
          </a:xfrm>
          <a:prstGeom prst="rect">
            <a:avLst/>
          </a:prstGeom>
        </p:spPr>
        <p:txBody>
          <a:bodyPr lIns="89730" tIns="44865" rIns="89730" bIns="44865"/>
          <a:lstStyle/>
          <a:p>
            <a:fld id="{E379A64D-2D9C-46A4-B456-064414C7BD17}" type="slidenum">
              <a:rPr lang="en-GB" smtClean="0">
                <a:solidFill>
                  <a:prstClr val="black"/>
                </a:solidFill>
              </a:rPr>
              <a:pPr/>
              <a:t>29</a:t>
            </a:fld>
            <a:endParaRPr lang="en-GB" dirty="0">
              <a:solidFill>
                <a:prstClr val="black"/>
              </a:solidFill>
            </a:endParaRPr>
          </a:p>
        </p:txBody>
      </p:sp>
    </p:spTree>
    <p:extLst>
      <p:ext uri="{BB962C8B-B14F-4D97-AF65-F5344CB8AC3E}">
        <p14:creationId xmlns:p14="http://schemas.microsoft.com/office/powerpoint/2010/main" val="28105994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a:xfrm>
            <a:off x="3884027" y="8684926"/>
            <a:ext cx="2972421" cy="457513"/>
          </a:xfrm>
          <a:prstGeom prst="rect">
            <a:avLst/>
          </a:prstGeom>
        </p:spPr>
        <p:txBody>
          <a:bodyPr lIns="89730" tIns="44865" rIns="89730" bIns="44865"/>
          <a:lstStyle/>
          <a:p>
            <a:fld id="{E379A64D-2D9C-46A4-B456-064414C7BD17}" type="slidenum">
              <a:rPr lang="en-GB" smtClean="0">
                <a:solidFill>
                  <a:prstClr val="black"/>
                </a:solidFill>
              </a:rPr>
              <a:pPr/>
              <a:t>31</a:t>
            </a:fld>
            <a:endParaRPr lang="en-GB" dirty="0">
              <a:solidFill>
                <a:prstClr val="black"/>
              </a:solidFill>
            </a:endParaRPr>
          </a:p>
        </p:txBody>
      </p:sp>
    </p:spTree>
    <p:extLst>
      <p:ext uri="{BB962C8B-B14F-4D97-AF65-F5344CB8AC3E}">
        <p14:creationId xmlns:p14="http://schemas.microsoft.com/office/powerpoint/2010/main" val="883838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Shape 16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67" name="Shape 16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9522508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Shape 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0" name="Shape 8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dirty="0"/>
          </a:p>
        </p:txBody>
      </p:sp>
    </p:spTree>
    <p:extLst>
      <p:ext uri="{BB962C8B-B14F-4D97-AF65-F5344CB8AC3E}">
        <p14:creationId xmlns:p14="http://schemas.microsoft.com/office/powerpoint/2010/main" val="27461498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Shape 17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75" name="Shape 17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4894089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The</a:t>
            </a:r>
            <a:r>
              <a:rPr lang="en-US" baseline="0" dirty="0" smtClean="0"/>
              <a:t> people who run cricket are Baby Boomers, maybe Generation X</a:t>
            </a:r>
            <a:endParaRPr lang="en-US" dirty="0"/>
          </a:p>
        </p:txBody>
      </p:sp>
      <p:sp>
        <p:nvSpPr>
          <p:cNvPr id="4" name="Slide Number Placeholder 3"/>
          <p:cNvSpPr>
            <a:spLocks noGrp="1"/>
          </p:cNvSpPr>
          <p:nvPr>
            <p:ph type="sldNum" sz="quarter" idx="10"/>
          </p:nvPr>
        </p:nvSpPr>
        <p:spPr>
          <a:xfrm>
            <a:off x="3884027" y="8684926"/>
            <a:ext cx="2972421" cy="457513"/>
          </a:xfrm>
          <a:prstGeom prst="rect">
            <a:avLst/>
          </a:prstGeom>
        </p:spPr>
        <p:txBody>
          <a:bodyPr lIns="89730" tIns="44865" rIns="89730" bIns="44865"/>
          <a:lstStyle/>
          <a:p>
            <a:fld id="{A2AE2F59-8C3B-EB42-83F8-5D8CD9744586}" type="slidenum">
              <a:rPr lang="en-US" smtClean="0"/>
              <a:pPr/>
              <a:t>39</a:t>
            </a:fld>
            <a:endParaRPr lang="en-US" dirty="0"/>
          </a:p>
        </p:txBody>
      </p:sp>
    </p:spTree>
    <p:extLst>
      <p:ext uri="{BB962C8B-B14F-4D97-AF65-F5344CB8AC3E}">
        <p14:creationId xmlns:p14="http://schemas.microsoft.com/office/powerpoint/2010/main" val="13672818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Shape 1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82" name="Shape 18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dirty="0"/>
          </a:p>
        </p:txBody>
      </p:sp>
    </p:spTree>
    <p:extLst>
      <p:ext uri="{BB962C8B-B14F-4D97-AF65-F5344CB8AC3E}">
        <p14:creationId xmlns:p14="http://schemas.microsoft.com/office/powerpoint/2010/main" val="34554043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Shape 20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06" name="Shape 20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dirty="0"/>
          </a:p>
        </p:txBody>
      </p:sp>
    </p:spTree>
    <p:extLst>
      <p:ext uri="{BB962C8B-B14F-4D97-AF65-F5344CB8AC3E}">
        <p14:creationId xmlns:p14="http://schemas.microsoft.com/office/powerpoint/2010/main" val="3540806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dirty="0"/>
              <a:t>Our third year of joining you at this session</a:t>
            </a:r>
          </a:p>
          <a:p>
            <a:r>
              <a:rPr lang="en-US" sz="1200" dirty="0"/>
              <a:t>Lots of change and water under bridges…</a:t>
            </a:r>
          </a:p>
          <a:p>
            <a:r>
              <a:rPr lang="en-US" sz="1200" dirty="0"/>
              <a:t>New people in the room</a:t>
            </a:r>
          </a:p>
          <a:p>
            <a:r>
              <a:rPr lang="en-US" sz="1200" dirty="0"/>
              <a:t>For us a benefit of this session being in London as opposed to </a:t>
            </a:r>
            <a:r>
              <a:rPr lang="en-US" sz="1200" dirty="0" err="1"/>
              <a:t>Manc</a:t>
            </a:r>
            <a:r>
              <a:rPr lang="en-US" sz="1200" dirty="0"/>
              <a:t> or </a:t>
            </a:r>
            <a:r>
              <a:rPr lang="en-US" sz="1200" dirty="0" err="1"/>
              <a:t>L’boro</a:t>
            </a:r>
            <a:r>
              <a:rPr lang="en-US" sz="1200" dirty="0"/>
              <a:t> means us to introduce you to one of the guys doing the hard yards who normally we can’t get out of the office (cue few words from VDP)’</a:t>
            </a:r>
          </a:p>
          <a:p>
            <a:r>
              <a:rPr lang="en-US" dirty="0" smtClean="0"/>
              <a:t>Ask Matt and Luke to intro</a:t>
            </a:r>
            <a:endParaRPr lang="en-US" sz="1200" dirty="0"/>
          </a:p>
          <a:p>
            <a:r>
              <a:rPr lang="en-US" dirty="0"/>
              <a:t>A</a:t>
            </a:r>
            <a:r>
              <a:rPr lang="en-US" sz="1200" dirty="0"/>
              <a:t>nd we’ve changed – I’ll let Gareth say a few words about that’ (you </a:t>
            </a:r>
            <a:r>
              <a:rPr lang="en-US" sz="1200" dirty="0" err="1"/>
              <a:t>summarise</a:t>
            </a:r>
            <a:r>
              <a:rPr lang="en-US" sz="1200" dirty="0"/>
              <a:t> the position and explain how it makes us stronger and fitter)</a:t>
            </a:r>
          </a:p>
          <a:p>
            <a:r>
              <a:rPr lang="en-US" dirty="0"/>
              <a:t>A</a:t>
            </a:r>
            <a:r>
              <a:rPr lang="en-US" sz="1200" dirty="0"/>
              <a:t>nd every year we get closer to the truths about recreational cricket…’ cue analogy about peeing back the layers of the onion… deeper </a:t>
            </a:r>
            <a:r>
              <a:rPr lang="en-US" sz="1200" dirty="0" err="1"/>
              <a:t>rigour</a:t>
            </a:r>
            <a:r>
              <a:rPr lang="en-US" sz="1200" dirty="0"/>
              <a:t> than ever before e.g. Forensic analysis of effect of weather we’ll share with you today’</a:t>
            </a:r>
          </a:p>
          <a:p>
            <a:r>
              <a:rPr lang="en-US" dirty="0" smtClean="0"/>
              <a:t>Un</a:t>
            </a:r>
            <a:r>
              <a:rPr lang="en-US" sz="1200" dirty="0"/>
              <a:t> changed is we intend to present ourselves clearly and comprehensibly so as ever, our titles give you the topic of the slide, our straps tell you what it’s saying…. Ask questions, it’s our job to make ourselves understood not yours to struggles to understand us…..keep discussion at top level so we do it justice…</a:t>
            </a:r>
          </a:p>
          <a:p>
            <a:endParaRPr lang="en-US" dirty="0"/>
          </a:p>
        </p:txBody>
      </p:sp>
      <p:sp>
        <p:nvSpPr>
          <p:cNvPr id="4" name="Slide Number Placeholder 3"/>
          <p:cNvSpPr>
            <a:spLocks noGrp="1"/>
          </p:cNvSpPr>
          <p:nvPr>
            <p:ph type="sldNum" sz="quarter" idx="10"/>
          </p:nvPr>
        </p:nvSpPr>
        <p:spPr>
          <a:xfrm>
            <a:off x="3884027" y="8684926"/>
            <a:ext cx="2972421" cy="457513"/>
          </a:xfrm>
          <a:prstGeom prst="rect">
            <a:avLst/>
          </a:prstGeom>
        </p:spPr>
        <p:txBody>
          <a:bodyPr lIns="89730" tIns="44865" rIns="89730" bIns="44865"/>
          <a:lstStyle/>
          <a:p>
            <a:fld id="{A2AE2F59-8C3B-EB42-83F8-5D8CD9744586}" type="slidenum">
              <a:rPr lang="en-US" smtClean="0"/>
              <a:pPr/>
              <a:t>3</a:t>
            </a:fld>
            <a:endParaRPr lang="en-US" dirty="0"/>
          </a:p>
        </p:txBody>
      </p:sp>
    </p:spTree>
    <p:extLst>
      <p:ext uri="{BB962C8B-B14F-4D97-AF65-F5344CB8AC3E}">
        <p14:creationId xmlns:p14="http://schemas.microsoft.com/office/powerpoint/2010/main" val="42632036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538" y="741363"/>
            <a:ext cx="6578600" cy="37020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a:xfrm>
            <a:off x="3884027" y="8684926"/>
            <a:ext cx="2972421" cy="457513"/>
          </a:xfrm>
          <a:prstGeom prst="rect">
            <a:avLst/>
          </a:prstGeom>
        </p:spPr>
        <p:txBody>
          <a:bodyPr lIns="89730" tIns="44865" rIns="89730" bIns="44865"/>
          <a:lstStyle/>
          <a:p>
            <a:fld id="{B05805F1-F0FF-4074-950E-F6F7DA8D1524}" type="slidenum">
              <a:rPr lang="en-GB" smtClean="0">
                <a:solidFill>
                  <a:prstClr val="black"/>
                </a:solidFill>
              </a:rPr>
              <a:pPr/>
              <a:t>4</a:t>
            </a:fld>
            <a:endParaRPr lang="en-GB" dirty="0">
              <a:solidFill>
                <a:prstClr val="black"/>
              </a:solidFill>
            </a:endParaRPr>
          </a:p>
        </p:txBody>
      </p:sp>
    </p:spTree>
    <p:extLst>
      <p:ext uri="{BB962C8B-B14F-4D97-AF65-F5344CB8AC3E}">
        <p14:creationId xmlns:p14="http://schemas.microsoft.com/office/powerpoint/2010/main" val="13959654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a:xfrm>
            <a:off x="3884027" y="8684926"/>
            <a:ext cx="2972421" cy="457513"/>
          </a:xfrm>
          <a:prstGeom prst="rect">
            <a:avLst/>
          </a:prstGeom>
        </p:spPr>
        <p:txBody>
          <a:bodyPr lIns="89730" tIns="44865" rIns="89730" bIns="44865"/>
          <a:lstStyle/>
          <a:p>
            <a:fld id="{E379A64D-2D9C-46A4-B456-064414C7BD17}" type="slidenum">
              <a:rPr lang="en-GB" smtClean="0">
                <a:solidFill>
                  <a:prstClr val="black"/>
                </a:solidFill>
              </a:rPr>
              <a:pPr/>
              <a:t>5</a:t>
            </a:fld>
            <a:endParaRPr lang="en-GB" dirty="0">
              <a:solidFill>
                <a:prstClr val="black"/>
              </a:solidFill>
            </a:endParaRPr>
          </a:p>
        </p:txBody>
      </p:sp>
    </p:spTree>
    <p:extLst>
      <p:ext uri="{BB962C8B-B14F-4D97-AF65-F5344CB8AC3E}">
        <p14:creationId xmlns:p14="http://schemas.microsoft.com/office/powerpoint/2010/main" val="207272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a:xfrm>
            <a:off x="3884027" y="8684926"/>
            <a:ext cx="2972421" cy="457513"/>
          </a:xfrm>
          <a:prstGeom prst="rect">
            <a:avLst/>
          </a:prstGeom>
        </p:spPr>
        <p:txBody>
          <a:bodyPr lIns="89730" tIns="44865" rIns="89730" bIns="44865"/>
          <a:lstStyle/>
          <a:p>
            <a:fld id="{E379A64D-2D9C-46A4-B456-064414C7BD17}" type="slidenum">
              <a:rPr lang="en-GB" smtClean="0">
                <a:solidFill>
                  <a:prstClr val="black"/>
                </a:solidFill>
              </a:rPr>
              <a:pPr/>
              <a:t>9</a:t>
            </a:fld>
            <a:endParaRPr lang="en-GB" dirty="0">
              <a:solidFill>
                <a:prstClr val="black"/>
              </a:solidFill>
            </a:endParaRPr>
          </a:p>
        </p:txBody>
      </p:sp>
    </p:spTree>
    <p:extLst>
      <p:ext uri="{BB962C8B-B14F-4D97-AF65-F5344CB8AC3E}">
        <p14:creationId xmlns:p14="http://schemas.microsoft.com/office/powerpoint/2010/main" val="23157432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The</a:t>
            </a:r>
            <a:r>
              <a:rPr lang="en-US" baseline="0" dirty="0" smtClean="0"/>
              <a:t> people who run cricket are Baby Boomers, maybe Generation X</a:t>
            </a:r>
            <a:endParaRPr lang="en-US" dirty="0"/>
          </a:p>
        </p:txBody>
      </p:sp>
      <p:sp>
        <p:nvSpPr>
          <p:cNvPr id="4" name="Slide Number Placeholder 3"/>
          <p:cNvSpPr>
            <a:spLocks noGrp="1"/>
          </p:cNvSpPr>
          <p:nvPr>
            <p:ph type="sldNum" sz="quarter" idx="10"/>
          </p:nvPr>
        </p:nvSpPr>
        <p:spPr>
          <a:xfrm>
            <a:off x="3884027" y="8684926"/>
            <a:ext cx="2972421" cy="457513"/>
          </a:xfrm>
          <a:prstGeom prst="rect">
            <a:avLst/>
          </a:prstGeom>
        </p:spPr>
        <p:txBody>
          <a:bodyPr lIns="89730" tIns="44865" rIns="89730" bIns="44865"/>
          <a:lstStyle/>
          <a:p>
            <a:fld id="{A2AE2F59-8C3B-EB42-83F8-5D8CD9744586}" type="slidenum">
              <a:rPr lang="en-US" smtClean="0"/>
              <a:pPr/>
              <a:t>10</a:t>
            </a:fld>
            <a:endParaRPr lang="en-US" dirty="0"/>
          </a:p>
        </p:txBody>
      </p:sp>
    </p:spTree>
    <p:extLst>
      <p:ext uri="{BB962C8B-B14F-4D97-AF65-F5344CB8AC3E}">
        <p14:creationId xmlns:p14="http://schemas.microsoft.com/office/powerpoint/2010/main" val="13672818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defTabSz="457175">
              <a:defRPr/>
            </a:pPr>
            <a:r>
              <a:rPr lang="en-GB" dirty="0" smtClean="0"/>
              <a:t>Highest dissatisfaction from Saturday players, 26-34s, </a:t>
            </a:r>
            <a:r>
              <a:rPr lang="en-GB" dirty="0" err="1" smtClean="0"/>
              <a:t>Occasionals</a:t>
            </a:r>
            <a:r>
              <a:rPr lang="en-GB" dirty="0" smtClean="0"/>
              <a:t> and Cores: all way up on last year</a:t>
            </a:r>
          </a:p>
          <a:p>
            <a:endParaRPr lang="en-US" dirty="0"/>
          </a:p>
        </p:txBody>
      </p:sp>
      <p:sp>
        <p:nvSpPr>
          <p:cNvPr id="4" name="Slide Number Placeholder 3"/>
          <p:cNvSpPr>
            <a:spLocks noGrp="1"/>
          </p:cNvSpPr>
          <p:nvPr>
            <p:ph type="sldNum" sz="quarter" idx="10"/>
          </p:nvPr>
        </p:nvSpPr>
        <p:spPr>
          <a:xfrm>
            <a:off x="3884027" y="8684926"/>
            <a:ext cx="2972421" cy="457513"/>
          </a:xfrm>
          <a:prstGeom prst="rect">
            <a:avLst/>
          </a:prstGeom>
        </p:spPr>
        <p:txBody>
          <a:bodyPr lIns="89730" tIns="44865" rIns="89730" bIns="44865"/>
          <a:lstStyle/>
          <a:p>
            <a:fld id="{A2AE2F59-8C3B-EB42-83F8-5D8CD9744586}" type="slidenum">
              <a:rPr lang="en-US" smtClean="0"/>
              <a:pPr/>
              <a:t>12</a:t>
            </a:fld>
            <a:endParaRPr lang="en-US" dirty="0"/>
          </a:p>
        </p:txBody>
      </p:sp>
    </p:spTree>
    <p:extLst>
      <p:ext uri="{BB962C8B-B14F-4D97-AF65-F5344CB8AC3E}">
        <p14:creationId xmlns:p14="http://schemas.microsoft.com/office/powerpoint/2010/main" val="32855820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defTabSz="457175">
              <a:defRPr/>
            </a:pPr>
            <a:r>
              <a:rPr lang="en-GB" dirty="0" smtClean="0"/>
              <a:t>Again highest dissatisfaction from Saturday players, 26-34s, </a:t>
            </a:r>
            <a:r>
              <a:rPr lang="en-GB" dirty="0" err="1" smtClean="0"/>
              <a:t>Occasionals</a:t>
            </a:r>
            <a:r>
              <a:rPr lang="en-GB" dirty="0" smtClean="0"/>
              <a:t> and Cores: 43% of 26-34 year olds are dissatisfied</a:t>
            </a:r>
          </a:p>
        </p:txBody>
      </p:sp>
      <p:sp>
        <p:nvSpPr>
          <p:cNvPr id="4" name="Slide Number Placeholder 3"/>
          <p:cNvSpPr>
            <a:spLocks noGrp="1"/>
          </p:cNvSpPr>
          <p:nvPr>
            <p:ph type="sldNum" sz="quarter" idx="10"/>
          </p:nvPr>
        </p:nvSpPr>
        <p:spPr>
          <a:xfrm>
            <a:off x="3884027" y="8684926"/>
            <a:ext cx="2972421" cy="457513"/>
          </a:xfrm>
          <a:prstGeom prst="rect">
            <a:avLst/>
          </a:prstGeom>
        </p:spPr>
        <p:txBody>
          <a:bodyPr lIns="89730" tIns="44865" rIns="89730" bIns="44865"/>
          <a:lstStyle/>
          <a:p>
            <a:fld id="{A2AE2F59-8C3B-EB42-83F8-5D8CD9744586}" type="slidenum">
              <a:rPr lang="en-US" smtClean="0"/>
              <a:pPr/>
              <a:t>14</a:t>
            </a:fld>
            <a:endParaRPr lang="en-US" dirty="0"/>
          </a:p>
        </p:txBody>
      </p:sp>
    </p:spTree>
    <p:extLst>
      <p:ext uri="{BB962C8B-B14F-4D97-AF65-F5344CB8AC3E}">
        <p14:creationId xmlns:p14="http://schemas.microsoft.com/office/powerpoint/2010/main" val="11315401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8"/>
        <p:cNvGrpSpPr/>
        <p:nvPr/>
      </p:nvGrpSpPr>
      <p:grpSpPr>
        <a:xfrm>
          <a:off x="0" y="0"/>
          <a:ext cx="0" cy="0"/>
          <a:chOff x="0" y="0"/>
          <a:chExt cx="0" cy="0"/>
        </a:xfrm>
      </p:grpSpPr>
      <p:sp>
        <p:nvSpPr>
          <p:cNvPr id="9" name="Shape 9"/>
          <p:cNvSpPr/>
          <p:nvPr/>
        </p:nvSpPr>
        <p:spPr>
          <a:xfrm>
            <a:off x="2744012" y="756700"/>
            <a:ext cx="1081625" cy="1124950"/>
          </a:xfrm>
          <a:custGeom>
            <a:avLst/>
            <a:gdLst/>
            <a:ahLst/>
            <a:cxnLst/>
            <a:rect l="0" t="0" r="0" b="0"/>
            <a:pathLst>
              <a:path w="43265" h="44998" extrusionOk="0">
                <a:moveTo>
                  <a:pt x="0" y="44998"/>
                </a:moveTo>
                <a:lnTo>
                  <a:pt x="0" y="0"/>
                </a:lnTo>
                <a:lnTo>
                  <a:pt x="43265" y="0"/>
                </a:lnTo>
              </a:path>
            </a:pathLst>
          </a:custGeom>
          <a:noFill/>
          <a:ln w="28575" cap="flat" cmpd="sng">
            <a:solidFill>
              <a:schemeClr val="lt2"/>
            </a:solidFill>
            <a:prstDash val="solid"/>
            <a:miter/>
            <a:headEnd type="none" w="med" len="med"/>
            <a:tailEnd type="none" w="med" len="med"/>
          </a:ln>
        </p:spPr>
      </p:sp>
      <p:sp>
        <p:nvSpPr>
          <p:cNvPr id="10" name="Shape 10"/>
          <p:cNvSpPr/>
          <p:nvPr/>
        </p:nvSpPr>
        <p:spPr>
          <a:xfrm rot="10800000">
            <a:off x="5318350" y="3266725"/>
            <a:ext cx="1081625" cy="1124950"/>
          </a:xfrm>
          <a:custGeom>
            <a:avLst/>
            <a:gdLst/>
            <a:ahLst/>
            <a:cxnLst/>
            <a:rect l="0" t="0" r="0" b="0"/>
            <a:pathLst>
              <a:path w="43265" h="44998" extrusionOk="0">
                <a:moveTo>
                  <a:pt x="0" y="44998"/>
                </a:moveTo>
                <a:lnTo>
                  <a:pt x="0" y="0"/>
                </a:lnTo>
                <a:lnTo>
                  <a:pt x="43265" y="0"/>
                </a:lnTo>
              </a:path>
            </a:pathLst>
          </a:custGeom>
          <a:noFill/>
          <a:ln w="28575" cap="flat" cmpd="sng">
            <a:solidFill>
              <a:schemeClr val="lt2"/>
            </a:solidFill>
            <a:prstDash val="solid"/>
            <a:miter/>
            <a:headEnd type="none" w="med" len="med"/>
            <a:tailEnd type="none" w="med" len="med"/>
          </a:ln>
        </p:spPr>
      </p:sp>
      <p:sp>
        <p:nvSpPr>
          <p:cNvPr id="11" name="Shape 11"/>
          <p:cNvSpPr txBox="1">
            <a:spLocks noGrp="1"/>
          </p:cNvSpPr>
          <p:nvPr>
            <p:ph type="ctrTitle"/>
          </p:nvPr>
        </p:nvSpPr>
        <p:spPr>
          <a:xfrm>
            <a:off x="3044700" y="1444255"/>
            <a:ext cx="3054600" cy="1537199"/>
          </a:xfrm>
          <a:prstGeom prst="rect">
            <a:avLst/>
          </a:prstGeom>
        </p:spPr>
        <p:txBody>
          <a:bodyPr lIns="91425" tIns="91425" rIns="91425" bIns="91425" anchor="b" anchorCtr="0"/>
          <a:lstStyle>
            <a:lvl1pPr algn="ctr">
              <a:spcBef>
                <a:spcPts val="0"/>
              </a:spcBef>
              <a:defRPr/>
            </a:lvl1pPr>
            <a:lvl2pPr algn="ctr">
              <a:spcBef>
                <a:spcPts val="0"/>
              </a:spcBef>
              <a:defRPr/>
            </a:lvl2pPr>
            <a:lvl3pPr algn="ctr">
              <a:spcBef>
                <a:spcPts val="0"/>
              </a:spcBef>
              <a:defRPr/>
            </a:lvl3pPr>
            <a:lvl4pPr algn="ctr">
              <a:spcBef>
                <a:spcPts val="0"/>
              </a:spcBef>
              <a:defRPr/>
            </a:lvl4pPr>
            <a:lvl5pPr algn="ctr">
              <a:spcBef>
                <a:spcPts val="0"/>
              </a:spcBef>
              <a:defRPr/>
            </a:lvl5pPr>
            <a:lvl6pPr algn="ctr">
              <a:spcBef>
                <a:spcPts val="0"/>
              </a:spcBef>
              <a:defRPr/>
            </a:lvl6pPr>
            <a:lvl7pPr algn="ctr">
              <a:spcBef>
                <a:spcPts val="0"/>
              </a:spcBef>
              <a:defRPr/>
            </a:lvl7pPr>
            <a:lvl8pPr algn="ctr">
              <a:spcBef>
                <a:spcPts val="0"/>
              </a:spcBef>
              <a:defRPr/>
            </a:lvl8pPr>
            <a:lvl9pPr algn="ctr">
              <a:spcBef>
                <a:spcPts val="0"/>
              </a:spcBef>
              <a:defRPr/>
            </a:lvl9pPr>
          </a:lstStyle>
          <a:p>
            <a:endParaRPr/>
          </a:p>
        </p:txBody>
      </p:sp>
      <p:sp>
        <p:nvSpPr>
          <p:cNvPr id="12" name="Shape 12"/>
          <p:cNvSpPr txBox="1">
            <a:spLocks noGrp="1"/>
          </p:cNvSpPr>
          <p:nvPr>
            <p:ph type="subTitle" idx="1"/>
          </p:nvPr>
        </p:nvSpPr>
        <p:spPr>
          <a:xfrm>
            <a:off x="3044700" y="3116580"/>
            <a:ext cx="3054600" cy="701399"/>
          </a:xfrm>
          <a:prstGeom prst="rect">
            <a:avLst/>
          </a:prstGeom>
        </p:spPr>
        <p:txBody>
          <a:bodyPr lIns="91425" tIns="91425" rIns="91425" bIns="91425" anchor="t" anchorCtr="0"/>
          <a:lstStyle>
            <a:lvl1pPr algn="ctr">
              <a:lnSpc>
                <a:spcPct val="100000"/>
              </a:lnSpc>
              <a:spcBef>
                <a:spcPts val="0"/>
              </a:spcBef>
              <a:spcAft>
                <a:spcPts val="0"/>
              </a:spcAft>
              <a:buSzPct val="100000"/>
              <a:buFont typeface="Economica"/>
              <a:buNone/>
              <a:defRPr sz="2100">
                <a:latin typeface="Economica"/>
                <a:ea typeface="Economica"/>
                <a:cs typeface="Economica"/>
                <a:sym typeface="Economica"/>
              </a:defRPr>
            </a:lvl1pPr>
            <a:lvl2pPr algn="ctr">
              <a:lnSpc>
                <a:spcPct val="100000"/>
              </a:lnSpc>
              <a:spcBef>
                <a:spcPts val="0"/>
              </a:spcBef>
              <a:spcAft>
                <a:spcPts val="0"/>
              </a:spcAft>
              <a:buSzPct val="100000"/>
              <a:buFont typeface="Economica"/>
              <a:buNone/>
              <a:defRPr sz="2100">
                <a:latin typeface="Economica"/>
                <a:ea typeface="Economica"/>
                <a:cs typeface="Economica"/>
                <a:sym typeface="Economica"/>
              </a:defRPr>
            </a:lvl2pPr>
            <a:lvl3pPr algn="ctr">
              <a:lnSpc>
                <a:spcPct val="100000"/>
              </a:lnSpc>
              <a:spcBef>
                <a:spcPts val="0"/>
              </a:spcBef>
              <a:spcAft>
                <a:spcPts val="0"/>
              </a:spcAft>
              <a:buSzPct val="100000"/>
              <a:buFont typeface="Economica"/>
              <a:buNone/>
              <a:defRPr sz="2100">
                <a:latin typeface="Economica"/>
                <a:ea typeface="Economica"/>
                <a:cs typeface="Economica"/>
                <a:sym typeface="Economica"/>
              </a:defRPr>
            </a:lvl3pPr>
            <a:lvl4pPr algn="ctr">
              <a:lnSpc>
                <a:spcPct val="100000"/>
              </a:lnSpc>
              <a:spcBef>
                <a:spcPts val="0"/>
              </a:spcBef>
              <a:spcAft>
                <a:spcPts val="0"/>
              </a:spcAft>
              <a:buSzPct val="100000"/>
              <a:buFont typeface="Economica"/>
              <a:buNone/>
              <a:defRPr sz="2100">
                <a:latin typeface="Economica"/>
                <a:ea typeface="Economica"/>
                <a:cs typeface="Economica"/>
                <a:sym typeface="Economica"/>
              </a:defRPr>
            </a:lvl4pPr>
            <a:lvl5pPr algn="ctr">
              <a:lnSpc>
                <a:spcPct val="100000"/>
              </a:lnSpc>
              <a:spcBef>
                <a:spcPts val="0"/>
              </a:spcBef>
              <a:spcAft>
                <a:spcPts val="0"/>
              </a:spcAft>
              <a:buSzPct val="100000"/>
              <a:buFont typeface="Economica"/>
              <a:buNone/>
              <a:defRPr sz="2100">
                <a:latin typeface="Economica"/>
                <a:ea typeface="Economica"/>
                <a:cs typeface="Economica"/>
                <a:sym typeface="Economica"/>
              </a:defRPr>
            </a:lvl5pPr>
            <a:lvl6pPr algn="ctr">
              <a:lnSpc>
                <a:spcPct val="100000"/>
              </a:lnSpc>
              <a:spcBef>
                <a:spcPts val="0"/>
              </a:spcBef>
              <a:spcAft>
                <a:spcPts val="0"/>
              </a:spcAft>
              <a:buSzPct val="100000"/>
              <a:buFont typeface="Economica"/>
              <a:buNone/>
              <a:defRPr sz="2100">
                <a:latin typeface="Economica"/>
                <a:ea typeface="Economica"/>
                <a:cs typeface="Economica"/>
                <a:sym typeface="Economica"/>
              </a:defRPr>
            </a:lvl6pPr>
            <a:lvl7pPr algn="ctr">
              <a:lnSpc>
                <a:spcPct val="100000"/>
              </a:lnSpc>
              <a:spcBef>
                <a:spcPts val="0"/>
              </a:spcBef>
              <a:spcAft>
                <a:spcPts val="0"/>
              </a:spcAft>
              <a:buSzPct val="100000"/>
              <a:buFont typeface="Economica"/>
              <a:buNone/>
              <a:defRPr sz="2100">
                <a:latin typeface="Economica"/>
                <a:ea typeface="Economica"/>
                <a:cs typeface="Economica"/>
                <a:sym typeface="Economica"/>
              </a:defRPr>
            </a:lvl7pPr>
            <a:lvl8pPr algn="ctr">
              <a:lnSpc>
                <a:spcPct val="100000"/>
              </a:lnSpc>
              <a:spcBef>
                <a:spcPts val="0"/>
              </a:spcBef>
              <a:spcAft>
                <a:spcPts val="0"/>
              </a:spcAft>
              <a:buSzPct val="100000"/>
              <a:buFont typeface="Economica"/>
              <a:buNone/>
              <a:defRPr sz="2100">
                <a:latin typeface="Economica"/>
                <a:ea typeface="Economica"/>
                <a:cs typeface="Economica"/>
                <a:sym typeface="Economica"/>
              </a:defRPr>
            </a:lvl8pPr>
            <a:lvl9pPr algn="ctr">
              <a:lnSpc>
                <a:spcPct val="100000"/>
              </a:lnSpc>
              <a:spcBef>
                <a:spcPts val="0"/>
              </a:spcBef>
              <a:spcAft>
                <a:spcPts val="0"/>
              </a:spcAft>
              <a:buSzPct val="100000"/>
              <a:buFont typeface="Economica"/>
              <a:buNone/>
              <a:defRPr sz="2100">
                <a:latin typeface="Economica"/>
                <a:ea typeface="Economica"/>
                <a:cs typeface="Economica"/>
                <a:sym typeface="Economica"/>
              </a:defRPr>
            </a:lvl9pPr>
          </a:lstStyle>
          <a:p>
            <a:endParaRPr/>
          </a:p>
        </p:txBody>
      </p:sp>
      <p:sp>
        <p:nvSpPr>
          <p:cNvPr id="13" name="Shape 13"/>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GB"/>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5"/>
        <p:cNvGrpSpPr/>
        <p:nvPr/>
      </p:nvGrpSpPr>
      <p:grpSpPr>
        <a:xfrm>
          <a:off x="0" y="0"/>
          <a:ext cx="0" cy="0"/>
          <a:chOff x="0" y="0"/>
          <a:chExt cx="0" cy="0"/>
        </a:xfrm>
      </p:grpSpPr>
      <p:sp>
        <p:nvSpPr>
          <p:cNvPr id="56" name="Shape 56"/>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GB"/>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9149151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Content with Caption">
    <p:spTree>
      <p:nvGrpSpPr>
        <p:cNvPr id="1" name=""/>
        <p:cNvGrpSpPr/>
        <p:nvPr/>
      </p:nvGrpSpPr>
      <p:grpSpPr>
        <a:xfrm>
          <a:off x="0" y="0"/>
          <a:ext cx="0" cy="0"/>
          <a:chOff x="0" y="0"/>
          <a:chExt cx="0" cy="0"/>
        </a:xfrm>
      </p:grpSpPr>
      <p:sp>
        <p:nvSpPr>
          <p:cNvPr id="3" name="TextBox 2"/>
          <p:cNvSpPr txBox="1"/>
          <p:nvPr userDrawn="1"/>
        </p:nvSpPr>
        <p:spPr>
          <a:xfrm>
            <a:off x="131910" y="4615002"/>
            <a:ext cx="452275" cy="246221"/>
          </a:xfrm>
          <a:prstGeom prst="rect">
            <a:avLst/>
          </a:prstGeom>
          <a:noFill/>
        </p:spPr>
        <p:txBody>
          <a:bodyPr wrap="square" rtlCol="0">
            <a:spAutoFit/>
          </a:bodyPr>
          <a:lstStyle/>
          <a:p>
            <a:fld id="{03B2385B-1929-8845-8ABD-56F3A2578EF8}" type="slidenum">
              <a:rPr lang="en-US" sz="1000" b="1" smtClean="0">
                <a:solidFill>
                  <a:srgbClr val="021A38"/>
                </a:solidFill>
                <a:latin typeface=""/>
              </a:rPr>
              <a:pPr/>
              <a:t>‹#›</a:t>
            </a:fld>
            <a:endParaRPr lang="en-US" sz="1000" b="1" dirty="0">
              <a:solidFill>
                <a:srgbClr val="021A38"/>
              </a:solidFill>
              <a:latin typeface=""/>
            </a:endParaRPr>
          </a:p>
        </p:txBody>
      </p:sp>
      <p:sp>
        <p:nvSpPr>
          <p:cNvPr id="5" name="Rectangle 4"/>
          <p:cNvSpPr/>
          <p:nvPr userDrawn="1"/>
        </p:nvSpPr>
        <p:spPr>
          <a:xfrm>
            <a:off x="1" y="0"/>
            <a:ext cx="9172993" cy="216695"/>
          </a:xfrm>
          <a:prstGeom prst="rect">
            <a:avLst/>
          </a:prstGeom>
          <a:solidFill>
            <a:srgbClr val="002C5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cxnSp>
        <p:nvCxnSpPr>
          <p:cNvPr id="13" name="Straight Connector 12"/>
          <p:cNvCxnSpPr/>
          <p:nvPr userDrawn="1"/>
        </p:nvCxnSpPr>
        <p:spPr>
          <a:xfrm rot="10800000">
            <a:off x="161930" y="4842868"/>
            <a:ext cx="7820021" cy="1192"/>
          </a:xfrm>
          <a:prstGeom prst="line">
            <a:avLst/>
          </a:prstGeom>
          <a:ln w="5080">
            <a:solidFill>
              <a:srgbClr val="002C5B"/>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rot="5400000">
            <a:off x="302182" y="4779933"/>
            <a:ext cx="293353" cy="1588"/>
          </a:xfrm>
          <a:prstGeom prst="line">
            <a:avLst/>
          </a:prstGeom>
          <a:ln w="5080">
            <a:solidFill>
              <a:srgbClr val="002C5B"/>
            </a:solidFill>
          </a:ln>
          <a:effectLst/>
        </p:spPr>
        <p:style>
          <a:lnRef idx="2">
            <a:schemeClr val="accent1"/>
          </a:lnRef>
          <a:fillRef idx="0">
            <a:schemeClr val="accent1"/>
          </a:fillRef>
          <a:effectRef idx="1">
            <a:schemeClr val="accent1"/>
          </a:effectRef>
          <a:fontRef idx="minor">
            <a:schemeClr val="tx1"/>
          </a:fontRef>
        </p:style>
      </p:cxnSp>
      <p:pic>
        <p:nvPicPr>
          <p:cNvPr id="10" name="Picture 9" descr="Blue.png"/>
          <p:cNvPicPr>
            <a:picLocks noChangeAspect="1"/>
          </p:cNvPicPr>
          <p:nvPr userDrawn="1"/>
        </p:nvPicPr>
        <p:blipFill>
          <a:blip r:embed="rId2"/>
          <a:stretch>
            <a:fillRect/>
          </a:stretch>
        </p:blipFill>
        <p:spPr>
          <a:xfrm>
            <a:off x="8121929" y="4263877"/>
            <a:ext cx="400036" cy="691010"/>
          </a:xfrm>
          <a:prstGeom prst="rect">
            <a:avLst/>
          </a:prstGeom>
        </p:spPr>
      </p:pic>
      <p:cxnSp>
        <p:nvCxnSpPr>
          <p:cNvPr id="15" name="Straight Connector 14"/>
          <p:cNvCxnSpPr/>
          <p:nvPr userDrawn="1"/>
        </p:nvCxnSpPr>
        <p:spPr>
          <a:xfrm rot="10800000" flipV="1">
            <a:off x="8632973" y="4844060"/>
            <a:ext cx="314179" cy="1"/>
          </a:xfrm>
          <a:prstGeom prst="line">
            <a:avLst/>
          </a:prstGeom>
          <a:ln w="5080">
            <a:solidFill>
              <a:srgbClr val="002C5B"/>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9537651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2" name="Line 2"/>
          <p:cNvSpPr>
            <a:spLocks noChangeShapeType="1"/>
          </p:cNvSpPr>
          <p:nvPr userDrawn="1"/>
        </p:nvSpPr>
        <p:spPr bwMode="auto">
          <a:xfrm rot="10800000" flipH="1">
            <a:off x="251530" y="207091"/>
            <a:ext cx="8568951" cy="1"/>
          </a:xfrm>
          <a:prstGeom prst="line">
            <a:avLst/>
          </a:prstGeom>
          <a:noFill/>
          <a:ln w="12700">
            <a:solidFill>
              <a:schemeClr val="tx1"/>
            </a:solidFill>
            <a:round/>
            <a:headEnd/>
            <a:tailEnd/>
          </a:ln>
        </p:spPr>
        <p:txBody>
          <a:bodyPr lIns="66541" tIns="33270" rIns="66541" bIns="33270"/>
          <a:lstStyle/>
          <a:p>
            <a:endParaRPr lang="en-GB" dirty="0">
              <a:solidFill>
                <a:prstClr val="black"/>
              </a:solidFill>
            </a:endParaRPr>
          </a:p>
        </p:txBody>
      </p:sp>
      <p:pic>
        <p:nvPicPr>
          <p:cNvPr id="3" name="Picture 8"/>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55091" y="245507"/>
            <a:ext cx="628977" cy="946920"/>
          </a:xfrm>
          <a:prstGeom prst="rect">
            <a:avLst/>
          </a:prstGeom>
          <a:noFill/>
          <a:ln w="12700">
            <a:noFill/>
            <a:miter lim="800000"/>
            <a:headEnd/>
            <a:tailEnd/>
          </a:ln>
        </p:spPr>
      </p:pic>
    </p:spTree>
    <p:extLst>
      <p:ext uri="{BB962C8B-B14F-4D97-AF65-F5344CB8AC3E}">
        <p14:creationId xmlns:p14="http://schemas.microsoft.com/office/powerpoint/2010/main" val="3978566095"/>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_Content with Caption">
    <p:spTree>
      <p:nvGrpSpPr>
        <p:cNvPr id="1" name=""/>
        <p:cNvGrpSpPr/>
        <p:nvPr/>
      </p:nvGrpSpPr>
      <p:grpSpPr>
        <a:xfrm>
          <a:off x="0" y="0"/>
          <a:ext cx="0" cy="0"/>
          <a:chOff x="0" y="0"/>
          <a:chExt cx="0" cy="0"/>
        </a:xfrm>
      </p:grpSpPr>
      <p:sp>
        <p:nvSpPr>
          <p:cNvPr id="3" name="TextBox 2"/>
          <p:cNvSpPr txBox="1"/>
          <p:nvPr userDrawn="1"/>
        </p:nvSpPr>
        <p:spPr>
          <a:xfrm>
            <a:off x="131910" y="4615002"/>
            <a:ext cx="452275" cy="246221"/>
          </a:xfrm>
          <a:prstGeom prst="rect">
            <a:avLst/>
          </a:prstGeom>
          <a:noFill/>
        </p:spPr>
        <p:txBody>
          <a:bodyPr wrap="square" rtlCol="0">
            <a:spAutoFit/>
          </a:bodyPr>
          <a:lstStyle/>
          <a:p>
            <a:fld id="{03B2385B-1929-8845-8ABD-56F3A2578EF8}" type="slidenum">
              <a:rPr lang="en-US" sz="1000" b="1" smtClean="0">
                <a:solidFill>
                  <a:srgbClr val="021A38"/>
                </a:solidFill>
                <a:latin typeface=""/>
              </a:rPr>
              <a:pPr/>
              <a:t>‹#›</a:t>
            </a:fld>
            <a:endParaRPr lang="en-US" sz="1000" b="1" dirty="0">
              <a:solidFill>
                <a:srgbClr val="021A38"/>
              </a:solidFill>
              <a:latin typeface=""/>
            </a:endParaRPr>
          </a:p>
        </p:txBody>
      </p:sp>
      <p:sp>
        <p:nvSpPr>
          <p:cNvPr id="5" name="Rectangle 4"/>
          <p:cNvSpPr/>
          <p:nvPr userDrawn="1"/>
        </p:nvSpPr>
        <p:spPr>
          <a:xfrm>
            <a:off x="1" y="0"/>
            <a:ext cx="9172993" cy="216695"/>
          </a:xfrm>
          <a:prstGeom prst="rect">
            <a:avLst/>
          </a:prstGeom>
          <a:solidFill>
            <a:srgbClr val="002C5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cxnSp>
        <p:nvCxnSpPr>
          <p:cNvPr id="13" name="Straight Connector 12"/>
          <p:cNvCxnSpPr/>
          <p:nvPr userDrawn="1"/>
        </p:nvCxnSpPr>
        <p:spPr>
          <a:xfrm rot="10800000">
            <a:off x="161930" y="4842868"/>
            <a:ext cx="7820021" cy="1192"/>
          </a:xfrm>
          <a:prstGeom prst="line">
            <a:avLst/>
          </a:prstGeom>
          <a:ln w="5080">
            <a:solidFill>
              <a:srgbClr val="002C5B"/>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rot="5400000">
            <a:off x="302182" y="4779933"/>
            <a:ext cx="293353" cy="1588"/>
          </a:xfrm>
          <a:prstGeom prst="line">
            <a:avLst/>
          </a:prstGeom>
          <a:ln w="5080">
            <a:solidFill>
              <a:srgbClr val="002C5B"/>
            </a:solidFill>
          </a:ln>
          <a:effectLst/>
        </p:spPr>
        <p:style>
          <a:lnRef idx="2">
            <a:schemeClr val="accent1"/>
          </a:lnRef>
          <a:fillRef idx="0">
            <a:schemeClr val="accent1"/>
          </a:fillRef>
          <a:effectRef idx="1">
            <a:schemeClr val="accent1"/>
          </a:effectRef>
          <a:fontRef idx="minor">
            <a:schemeClr val="tx1"/>
          </a:fontRef>
        </p:style>
      </p:cxnSp>
      <p:pic>
        <p:nvPicPr>
          <p:cNvPr id="10" name="Picture 9" descr="Blue.png"/>
          <p:cNvPicPr>
            <a:picLocks noChangeAspect="1"/>
          </p:cNvPicPr>
          <p:nvPr userDrawn="1"/>
        </p:nvPicPr>
        <p:blipFill>
          <a:blip r:embed="rId2"/>
          <a:stretch>
            <a:fillRect/>
          </a:stretch>
        </p:blipFill>
        <p:spPr>
          <a:xfrm>
            <a:off x="8121929" y="4263877"/>
            <a:ext cx="400036" cy="691010"/>
          </a:xfrm>
          <a:prstGeom prst="rect">
            <a:avLst/>
          </a:prstGeom>
        </p:spPr>
      </p:pic>
      <p:cxnSp>
        <p:nvCxnSpPr>
          <p:cNvPr id="15" name="Straight Connector 14"/>
          <p:cNvCxnSpPr/>
          <p:nvPr userDrawn="1"/>
        </p:nvCxnSpPr>
        <p:spPr>
          <a:xfrm rot="10800000" flipV="1">
            <a:off x="8632973" y="4844060"/>
            <a:ext cx="314179" cy="1"/>
          </a:xfrm>
          <a:prstGeom prst="line">
            <a:avLst/>
          </a:prstGeom>
          <a:ln w="5080">
            <a:solidFill>
              <a:srgbClr val="002C5B"/>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1990250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6793555"/>
      </p:ext>
    </p:extLst>
  </p:cSld>
  <p:clrMapOvr>
    <a:masterClrMapping/>
  </p:clrMapOvr>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0514096"/>
      </p:ext>
    </p:extLst>
  </p:cSld>
  <p:clrMapOvr>
    <a:masterClrMapping/>
  </p:clrMapOvr>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cSld name="Section Title">
    <p:spTree>
      <p:nvGrpSpPr>
        <p:cNvPr id="1" name="Shape 14"/>
        <p:cNvGrpSpPr/>
        <p:nvPr/>
      </p:nvGrpSpPr>
      <p:grpSpPr>
        <a:xfrm>
          <a:off x="0" y="0"/>
          <a:ext cx="0" cy="0"/>
          <a:chOff x="0" y="0"/>
          <a:chExt cx="0" cy="0"/>
        </a:xfrm>
      </p:grpSpPr>
      <p:sp>
        <p:nvSpPr>
          <p:cNvPr id="15" name="Shape 15"/>
          <p:cNvSpPr/>
          <p:nvPr/>
        </p:nvSpPr>
        <p:spPr>
          <a:xfrm flipH="1">
            <a:off x="7595937" y="460225"/>
            <a:ext cx="1081625" cy="1124950"/>
          </a:xfrm>
          <a:custGeom>
            <a:avLst/>
            <a:gdLst/>
            <a:ahLst/>
            <a:cxnLst/>
            <a:rect l="0" t="0" r="0" b="0"/>
            <a:pathLst>
              <a:path w="43265" h="44998" extrusionOk="0">
                <a:moveTo>
                  <a:pt x="0" y="44998"/>
                </a:moveTo>
                <a:lnTo>
                  <a:pt x="0" y="0"/>
                </a:lnTo>
                <a:lnTo>
                  <a:pt x="43265" y="0"/>
                </a:lnTo>
              </a:path>
            </a:pathLst>
          </a:custGeom>
          <a:noFill/>
          <a:ln w="28575" cap="flat" cmpd="sng">
            <a:solidFill>
              <a:schemeClr val="lt2"/>
            </a:solidFill>
            <a:prstDash val="solid"/>
            <a:miter/>
            <a:headEnd type="none" w="med" len="med"/>
            <a:tailEnd type="none" w="med" len="med"/>
          </a:ln>
        </p:spPr>
      </p:sp>
      <p:sp>
        <p:nvSpPr>
          <p:cNvPr id="16" name="Shape 16"/>
          <p:cNvSpPr/>
          <p:nvPr/>
        </p:nvSpPr>
        <p:spPr>
          <a:xfrm rot="10800000" flipH="1">
            <a:off x="466425" y="3558325"/>
            <a:ext cx="1081625" cy="1124950"/>
          </a:xfrm>
          <a:custGeom>
            <a:avLst/>
            <a:gdLst/>
            <a:ahLst/>
            <a:cxnLst/>
            <a:rect l="0" t="0" r="0" b="0"/>
            <a:pathLst>
              <a:path w="43265" h="44998" extrusionOk="0">
                <a:moveTo>
                  <a:pt x="0" y="44998"/>
                </a:moveTo>
                <a:lnTo>
                  <a:pt x="0" y="0"/>
                </a:lnTo>
                <a:lnTo>
                  <a:pt x="43265" y="0"/>
                </a:lnTo>
              </a:path>
            </a:pathLst>
          </a:custGeom>
          <a:noFill/>
          <a:ln w="28575" cap="flat" cmpd="sng">
            <a:solidFill>
              <a:schemeClr val="lt2"/>
            </a:solidFill>
            <a:prstDash val="solid"/>
            <a:miter/>
            <a:headEnd type="none" w="med" len="med"/>
            <a:tailEnd type="none" w="med" len="med"/>
          </a:ln>
        </p:spPr>
      </p:sp>
      <p:sp>
        <p:nvSpPr>
          <p:cNvPr id="17" name="Shape 17"/>
          <p:cNvSpPr txBox="1">
            <a:spLocks noGrp="1"/>
          </p:cNvSpPr>
          <p:nvPr>
            <p:ph type="title"/>
          </p:nvPr>
        </p:nvSpPr>
        <p:spPr>
          <a:xfrm>
            <a:off x="773700" y="1806450"/>
            <a:ext cx="7596600" cy="1530600"/>
          </a:xfrm>
          <a:prstGeom prst="rect">
            <a:avLst/>
          </a:prstGeom>
        </p:spPr>
        <p:txBody>
          <a:bodyPr lIns="91425" tIns="91425" rIns="91425" bIns="91425" anchor="ctr" anchorCtr="0"/>
          <a:lstStyle>
            <a:lvl1pPr algn="ctr">
              <a:spcBef>
                <a:spcPts val="0"/>
              </a:spcBef>
              <a:defRPr/>
            </a:lvl1pPr>
            <a:lvl2pPr algn="ctr">
              <a:spcBef>
                <a:spcPts val="0"/>
              </a:spcBef>
              <a:defRPr/>
            </a:lvl2pPr>
            <a:lvl3pPr algn="ctr">
              <a:spcBef>
                <a:spcPts val="0"/>
              </a:spcBef>
              <a:defRPr/>
            </a:lvl3pPr>
            <a:lvl4pPr algn="ctr">
              <a:spcBef>
                <a:spcPts val="0"/>
              </a:spcBef>
              <a:defRPr/>
            </a:lvl4pPr>
            <a:lvl5pPr algn="ctr">
              <a:spcBef>
                <a:spcPts val="0"/>
              </a:spcBef>
              <a:defRPr/>
            </a:lvl5pPr>
            <a:lvl6pPr algn="ctr">
              <a:spcBef>
                <a:spcPts val="0"/>
              </a:spcBef>
              <a:defRPr/>
            </a:lvl6pPr>
            <a:lvl7pPr algn="ctr">
              <a:spcBef>
                <a:spcPts val="0"/>
              </a:spcBef>
              <a:defRPr/>
            </a:lvl7pPr>
            <a:lvl8pPr algn="ctr">
              <a:spcBef>
                <a:spcPts val="0"/>
              </a:spcBef>
              <a:defRPr/>
            </a:lvl8pPr>
            <a:lvl9pPr algn="ctr">
              <a:spcBef>
                <a:spcPts val="0"/>
              </a:spcBef>
              <a:defRPr/>
            </a:lvl9pPr>
          </a:lstStyle>
          <a:p>
            <a:endParaRPr/>
          </a:p>
        </p:txBody>
      </p:sp>
      <p:sp>
        <p:nvSpPr>
          <p:cNvPr id="18" name="Shape 18"/>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GB"/>
              <a:t>‹#›</a:t>
            </a:fld>
            <a:endParaRPr lang="en-GB"/>
          </a:p>
        </p:txBody>
      </p:sp>
    </p:spTree>
    <p:extLst>
      <p:ext uri="{BB962C8B-B14F-4D97-AF65-F5344CB8AC3E}">
        <p14:creationId xmlns:p14="http://schemas.microsoft.com/office/powerpoint/2010/main" val="3701353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9"/>
        <p:cNvGrpSpPr/>
        <p:nvPr/>
      </p:nvGrpSpPr>
      <p:grpSpPr>
        <a:xfrm>
          <a:off x="0" y="0"/>
          <a:ext cx="0" cy="0"/>
          <a:chOff x="0" y="0"/>
          <a:chExt cx="0" cy="0"/>
        </a:xfrm>
      </p:grpSpPr>
      <p:sp>
        <p:nvSpPr>
          <p:cNvPr id="20" name="Shape 20"/>
          <p:cNvSpPr/>
          <p:nvPr/>
        </p:nvSpPr>
        <p:spPr>
          <a:xfrm>
            <a:off x="0" y="5045700"/>
            <a:ext cx="9144000" cy="97800"/>
          </a:xfrm>
          <a:prstGeom prst="rect">
            <a:avLst/>
          </a:prstGeom>
          <a:solidFill>
            <a:schemeClr val="lt2"/>
          </a:solidFill>
          <a:ln>
            <a:noFill/>
          </a:ln>
        </p:spPr>
        <p:txBody>
          <a:bodyPr lIns="91425" tIns="91425" rIns="91425" bIns="91425" anchor="ctr" anchorCtr="0">
            <a:noAutofit/>
          </a:bodyPr>
          <a:lstStyle/>
          <a:p>
            <a:pPr>
              <a:spcBef>
                <a:spcPts val="0"/>
              </a:spcBef>
              <a:buNone/>
            </a:pPr>
            <a:endParaRPr/>
          </a:p>
        </p:txBody>
      </p:sp>
      <p:sp>
        <p:nvSpPr>
          <p:cNvPr id="21" name="Shape 21"/>
          <p:cNvSpPr txBox="1">
            <a:spLocks noGrp="1"/>
          </p:cNvSpPr>
          <p:nvPr>
            <p:ph type="title"/>
          </p:nvPr>
        </p:nvSpPr>
        <p:spPr>
          <a:xfrm>
            <a:off x="311700" y="315925"/>
            <a:ext cx="8520599" cy="831299"/>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2" name="Shape 22"/>
          <p:cNvSpPr txBox="1">
            <a:spLocks noGrp="1"/>
          </p:cNvSpPr>
          <p:nvPr>
            <p:ph type="body" idx="1"/>
          </p:nvPr>
        </p:nvSpPr>
        <p:spPr>
          <a:xfrm>
            <a:off x="311700" y="1225225"/>
            <a:ext cx="8520599" cy="335400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3" name="Shape 23"/>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GB"/>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311700" y="315925"/>
            <a:ext cx="8520599" cy="831299"/>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6" name="Shape 26"/>
          <p:cNvSpPr txBox="1">
            <a:spLocks noGrp="1"/>
          </p:cNvSpPr>
          <p:nvPr>
            <p:ph type="body" idx="1"/>
          </p:nvPr>
        </p:nvSpPr>
        <p:spPr>
          <a:xfrm>
            <a:off x="311700" y="1225225"/>
            <a:ext cx="3999899" cy="3354000"/>
          </a:xfrm>
          <a:prstGeom prst="rect">
            <a:avLst/>
          </a:prstGeom>
        </p:spPr>
        <p:txBody>
          <a:bodyPr lIns="91425" tIns="91425" rIns="91425" bIns="91425" anchor="t" anchorCtr="0"/>
          <a:lstStyle>
            <a:lvl1pPr>
              <a:spcBef>
                <a:spcPts val="0"/>
              </a:spcBef>
              <a:buSzPct val="100000"/>
              <a:defRPr sz="14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a:endParaRPr/>
          </a:p>
        </p:txBody>
      </p:sp>
      <p:sp>
        <p:nvSpPr>
          <p:cNvPr id="27" name="Shape 27"/>
          <p:cNvSpPr txBox="1">
            <a:spLocks noGrp="1"/>
          </p:cNvSpPr>
          <p:nvPr>
            <p:ph type="body" idx="2"/>
          </p:nvPr>
        </p:nvSpPr>
        <p:spPr>
          <a:xfrm>
            <a:off x="4832400" y="1225225"/>
            <a:ext cx="3999899" cy="3354000"/>
          </a:xfrm>
          <a:prstGeom prst="rect">
            <a:avLst/>
          </a:prstGeom>
        </p:spPr>
        <p:txBody>
          <a:bodyPr lIns="91425" tIns="91425" rIns="91425" bIns="91425" anchor="t" anchorCtr="0"/>
          <a:lstStyle>
            <a:lvl1pPr>
              <a:spcBef>
                <a:spcPts val="0"/>
              </a:spcBef>
              <a:buSzPct val="100000"/>
              <a:defRPr sz="14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a:endParaRPr/>
          </a:p>
        </p:txBody>
      </p:sp>
      <p:sp>
        <p:nvSpPr>
          <p:cNvPr id="28" name="Shape 28"/>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GB"/>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311700" y="315925"/>
            <a:ext cx="8520599" cy="831299"/>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31" name="Shape 31"/>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GB"/>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311700" y="555600"/>
            <a:ext cx="2807999" cy="755699"/>
          </a:xfrm>
          <a:prstGeom prst="rect">
            <a:avLst/>
          </a:prstGeom>
        </p:spPr>
        <p:txBody>
          <a:bodyPr lIns="91425" tIns="91425" rIns="91425" bIns="91425" anchor="b" anchorCtr="0"/>
          <a:lstStyle>
            <a:lvl1pPr>
              <a:spcBef>
                <a:spcPts val="0"/>
              </a:spcBef>
              <a:buSzPct val="100000"/>
              <a:defRPr sz="3000"/>
            </a:lvl1pPr>
            <a:lvl2pPr>
              <a:spcBef>
                <a:spcPts val="0"/>
              </a:spcBef>
              <a:buSzPct val="100000"/>
              <a:defRPr sz="3000"/>
            </a:lvl2pPr>
            <a:lvl3pPr>
              <a:spcBef>
                <a:spcPts val="0"/>
              </a:spcBef>
              <a:buSzPct val="100000"/>
              <a:defRPr sz="3000"/>
            </a:lvl3pPr>
            <a:lvl4pPr>
              <a:spcBef>
                <a:spcPts val="0"/>
              </a:spcBef>
              <a:buSzPct val="100000"/>
              <a:defRPr sz="3000"/>
            </a:lvl4pPr>
            <a:lvl5pPr>
              <a:spcBef>
                <a:spcPts val="0"/>
              </a:spcBef>
              <a:buSzPct val="100000"/>
              <a:defRPr sz="3000"/>
            </a:lvl5pPr>
            <a:lvl6pPr>
              <a:spcBef>
                <a:spcPts val="0"/>
              </a:spcBef>
              <a:buSzPct val="100000"/>
              <a:defRPr sz="3000"/>
            </a:lvl6pPr>
            <a:lvl7pPr>
              <a:spcBef>
                <a:spcPts val="0"/>
              </a:spcBef>
              <a:buSzPct val="100000"/>
              <a:defRPr sz="3000"/>
            </a:lvl7pPr>
            <a:lvl8pPr>
              <a:spcBef>
                <a:spcPts val="0"/>
              </a:spcBef>
              <a:buSzPct val="100000"/>
              <a:defRPr sz="3000"/>
            </a:lvl8pPr>
            <a:lvl9pPr>
              <a:spcBef>
                <a:spcPts val="0"/>
              </a:spcBef>
              <a:buSzPct val="100000"/>
              <a:defRPr sz="3000"/>
            </a:lvl9pPr>
          </a:lstStyle>
          <a:p>
            <a:endParaRPr/>
          </a:p>
        </p:txBody>
      </p:sp>
      <p:sp>
        <p:nvSpPr>
          <p:cNvPr id="34" name="Shape 34"/>
          <p:cNvSpPr txBox="1">
            <a:spLocks noGrp="1"/>
          </p:cNvSpPr>
          <p:nvPr>
            <p:ph type="body" idx="1"/>
          </p:nvPr>
        </p:nvSpPr>
        <p:spPr>
          <a:xfrm>
            <a:off x="311700" y="1399399"/>
            <a:ext cx="2807999" cy="2784900"/>
          </a:xfrm>
          <a:prstGeom prst="rect">
            <a:avLst/>
          </a:prstGeom>
        </p:spPr>
        <p:txBody>
          <a:bodyPr lIns="91425" tIns="91425" rIns="91425" bIns="91425" anchor="t" anchorCtr="0"/>
          <a:lstStyle>
            <a:lvl1pPr>
              <a:spcBef>
                <a:spcPts val="0"/>
              </a:spcBef>
              <a:buSzPct val="100000"/>
              <a:defRPr sz="12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a:endParaRPr/>
          </a:p>
        </p:txBody>
      </p:sp>
      <p:sp>
        <p:nvSpPr>
          <p:cNvPr id="35" name="Shape 35"/>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GB"/>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Main Point">
    <p:spTree>
      <p:nvGrpSpPr>
        <p:cNvPr id="1" name="Shape 36"/>
        <p:cNvGrpSpPr/>
        <p:nvPr/>
      </p:nvGrpSpPr>
      <p:grpSpPr>
        <a:xfrm>
          <a:off x="0" y="0"/>
          <a:ext cx="0" cy="0"/>
          <a:chOff x="0" y="0"/>
          <a:chExt cx="0" cy="0"/>
        </a:xfrm>
      </p:grpSpPr>
      <p:sp>
        <p:nvSpPr>
          <p:cNvPr id="37" name="Shape 37"/>
          <p:cNvSpPr/>
          <p:nvPr/>
        </p:nvSpPr>
        <p:spPr>
          <a:xfrm>
            <a:off x="0" y="5045700"/>
            <a:ext cx="9144000" cy="97800"/>
          </a:xfrm>
          <a:prstGeom prst="rect">
            <a:avLst/>
          </a:prstGeom>
          <a:solidFill>
            <a:schemeClr val="lt2"/>
          </a:solidFill>
          <a:ln>
            <a:noFill/>
          </a:ln>
        </p:spPr>
        <p:txBody>
          <a:bodyPr lIns="91425" tIns="91425" rIns="91425" bIns="91425" anchor="ctr" anchorCtr="0">
            <a:noAutofit/>
          </a:bodyPr>
          <a:lstStyle/>
          <a:p>
            <a:pPr>
              <a:spcBef>
                <a:spcPts val="0"/>
              </a:spcBef>
              <a:buNone/>
            </a:pPr>
            <a:endParaRPr/>
          </a:p>
        </p:txBody>
      </p:sp>
      <p:sp>
        <p:nvSpPr>
          <p:cNvPr id="38" name="Shape 38"/>
          <p:cNvSpPr txBox="1">
            <a:spLocks noGrp="1"/>
          </p:cNvSpPr>
          <p:nvPr>
            <p:ph type="title"/>
          </p:nvPr>
        </p:nvSpPr>
        <p:spPr>
          <a:xfrm>
            <a:off x="490250" y="450150"/>
            <a:ext cx="5878799" cy="4090800"/>
          </a:xfrm>
          <a:prstGeom prst="rect">
            <a:avLst/>
          </a:prstGeom>
        </p:spPr>
        <p:txBody>
          <a:bodyPr lIns="91425" tIns="91425" rIns="91425" bIns="91425" anchor="ctr" anchorCtr="0"/>
          <a:lstStyle>
            <a:lvl1pPr>
              <a:spcBef>
                <a:spcPts val="0"/>
              </a:spcBef>
              <a:buSzPct val="100000"/>
              <a:defRPr sz="4800"/>
            </a:lvl1pPr>
            <a:lvl2pPr>
              <a:spcBef>
                <a:spcPts val="0"/>
              </a:spcBef>
              <a:buSzPct val="100000"/>
              <a:defRPr sz="4800"/>
            </a:lvl2pPr>
            <a:lvl3pPr>
              <a:spcBef>
                <a:spcPts val="0"/>
              </a:spcBef>
              <a:buSzPct val="100000"/>
              <a:defRPr sz="4800"/>
            </a:lvl3pPr>
            <a:lvl4pPr>
              <a:spcBef>
                <a:spcPts val="0"/>
              </a:spcBef>
              <a:buSzPct val="100000"/>
              <a:defRPr sz="4800"/>
            </a:lvl4pPr>
            <a:lvl5pPr>
              <a:spcBef>
                <a:spcPts val="0"/>
              </a:spcBef>
              <a:buSzPct val="100000"/>
              <a:defRPr sz="4800"/>
            </a:lvl5pPr>
            <a:lvl6pPr>
              <a:spcBef>
                <a:spcPts val="0"/>
              </a:spcBef>
              <a:buSzPct val="100000"/>
              <a:defRPr sz="4800"/>
            </a:lvl6pPr>
            <a:lvl7pPr>
              <a:spcBef>
                <a:spcPts val="0"/>
              </a:spcBef>
              <a:buSzPct val="100000"/>
              <a:defRPr sz="4800"/>
            </a:lvl7pPr>
            <a:lvl8pPr>
              <a:spcBef>
                <a:spcPts val="0"/>
              </a:spcBef>
              <a:buSzPct val="100000"/>
              <a:defRPr sz="4800"/>
            </a:lvl8pPr>
            <a:lvl9pPr>
              <a:spcBef>
                <a:spcPts val="0"/>
              </a:spcBef>
              <a:buSzPct val="100000"/>
              <a:defRPr sz="4800"/>
            </a:lvl9pPr>
          </a:lstStyle>
          <a:p>
            <a:endParaRPr/>
          </a:p>
        </p:txBody>
      </p:sp>
      <p:sp>
        <p:nvSpPr>
          <p:cNvPr id="39" name="Shape 39"/>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GB"/>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40"/>
        <p:cNvGrpSpPr/>
        <p:nvPr/>
      </p:nvGrpSpPr>
      <p:grpSpPr>
        <a:xfrm>
          <a:off x="0" y="0"/>
          <a:ext cx="0" cy="0"/>
          <a:chOff x="0" y="0"/>
          <a:chExt cx="0" cy="0"/>
        </a:xfrm>
      </p:grpSpPr>
      <p:sp>
        <p:nvSpPr>
          <p:cNvPr id="41" name="Shape 41"/>
          <p:cNvSpPr/>
          <p:nvPr/>
        </p:nvSpPr>
        <p:spPr>
          <a:xfrm>
            <a:off x="4572000" y="-25"/>
            <a:ext cx="4572000" cy="5143499"/>
          </a:xfrm>
          <a:prstGeom prst="rect">
            <a:avLst/>
          </a:prstGeom>
          <a:solidFill>
            <a:schemeClr val="lt2"/>
          </a:solidFill>
          <a:ln>
            <a:noFill/>
          </a:ln>
        </p:spPr>
        <p:txBody>
          <a:bodyPr lIns="91425" tIns="91425" rIns="91425" bIns="91425" anchor="ctr" anchorCtr="0">
            <a:noAutofit/>
          </a:bodyPr>
          <a:lstStyle/>
          <a:p>
            <a:pPr>
              <a:spcBef>
                <a:spcPts val="0"/>
              </a:spcBef>
              <a:buNone/>
            </a:pPr>
            <a:endParaRPr/>
          </a:p>
        </p:txBody>
      </p:sp>
      <p:cxnSp>
        <p:nvCxnSpPr>
          <p:cNvPr id="42" name="Shape 42"/>
          <p:cNvCxnSpPr/>
          <p:nvPr/>
        </p:nvCxnSpPr>
        <p:spPr>
          <a:xfrm>
            <a:off x="5029675" y="4495500"/>
            <a:ext cx="468300" cy="0"/>
          </a:xfrm>
          <a:prstGeom prst="straightConnector1">
            <a:avLst/>
          </a:prstGeom>
          <a:noFill/>
          <a:ln w="19050" cap="flat" cmpd="sng">
            <a:solidFill>
              <a:schemeClr val="lt1"/>
            </a:solidFill>
            <a:prstDash val="solid"/>
            <a:round/>
            <a:headEnd type="none" w="med" len="med"/>
            <a:tailEnd type="none" w="med" len="med"/>
          </a:ln>
        </p:spPr>
      </p:cxnSp>
      <p:sp>
        <p:nvSpPr>
          <p:cNvPr id="43" name="Shape 43"/>
          <p:cNvSpPr txBox="1">
            <a:spLocks noGrp="1"/>
          </p:cNvSpPr>
          <p:nvPr>
            <p:ph type="title"/>
          </p:nvPr>
        </p:nvSpPr>
        <p:spPr>
          <a:xfrm>
            <a:off x="265500" y="929275"/>
            <a:ext cx="4045199" cy="1786199"/>
          </a:xfrm>
          <a:prstGeom prst="rect">
            <a:avLst/>
          </a:prstGeom>
        </p:spPr>
        <p:txBody>
          <a:bodyPr lIns="91425" tIns="91425" rIns="91425" bIns="91425" anchor="b" anchorCtr="0"/>
          <a:lstStyle>
            <a:lvl1pPr algn="ctr">
              <a:spcBef>
                <a:spcPts val="0"/>
              </a:spcBef>
              <a:buClr>
                <a:schemeClr val="lt2"/>
              </a:buClr>
              <a:defRPr>
                <a:solidFill>
                  <a:schemeClr val="lt2"/>
                </a:solidFill>
              </a:defRPr>
            </a:lvl1pPr>
            <a:lvl2pPr algn="ctr">
              <a:spcBef>
                <a:spcPts val="0"/>
              </a:spcBef>
              <a:buClr>
                <a:schemeClr val="lt2"/>
              </a:buClr>
              <a:defRPr>
                <a:solidFill>
                  <a:schemeClr val="lt2"/>
                </a:solidFill>
              </a:defRPr>
            </a:lvl2pPr>
            <a:lvl3pPr algn="ctr">
              <a:spcBef>
                <a:spcPts val="0"/>
              </a:spcBef>
              <a:buClr>
                <a:schemeClr val="lt2"/>
              </a:buClr>
              <a:defRPr>
                <a:solidFill>
                  <a:schemeClr val="lt2"/>
                </a:solidFill>
              </a:defRPr>
            </a:lvl3pPr>
            <a:lvl4pPr algn="ctr">
              <a:spcBef>
                <a:spcPts val="0"/>
              </a:spcBef>
              <a:buClr>
                <a:schemeClr val="lt2"/>
              </a:buClr>
              <a:defRPr>
                <a:solidFill>
                  <a:schemeClr val="lt2"/>
                </a:solidFill>
              </a:defRPr>
            </a:lvl4pPr>
            <a:lvl5pPr algn="ctr">
              <a:spcBef>
                <a:spcPts val="0"/>
              </a:spcBef>
              <a:buClr>
                <a:schemeClr val="lt2"/>
              </a:buClr>
              <a:defRPr>
                <a:solidFill>
                  <a:schemeClr val="lt2"/>
                </a:solidFill>
              </a:defRPr>
            </a:lvl5pPr>
            <a:lvl6pPr algn="ctr">
              <a:spcBef>
                <a:spcPts val="0"/>
              </a:spcBef>
              <a:buClr>
                <a:schemeClr val="lt2"/>
              </a:buClr>
              <a:defRPr>
                <a:solidFill>
                  <a:schemeClr val="lt2"/>
                </a:solidFill>
              </a:defRPr>
            </a:lvl6pPr>
            <a:lvl7pPr algn="ctr">
              <a:spcBef>
                <a:spcPts val="0"/>
              </a:spcBef>
              <a:buClr>
                <a:schemeClr val="lt2"/>
              </a:buClr>
              <a:defRPr>
                <a:solidFill>
                  <a:schemeClr val="lt2"/>
                </a:solidFill>
              </a:defRPr>
            </a:lvl7pPr>
            <a:lvl8pPr algn="ctr">
              <a:spcBef>
                <a:spcPts val="0"/>
              </a:spcBef>
              <a:buClr>
                <a:schemeClr val="lt2"/>
              </a:buClr>
              <a:defRPr>
                <a:solidFill>
                  <a:schemeClr val="lt2"/>
                </a:solidFill>
              </a:defRPr>
            </a:lvl8pPr>
            <a:lvl9pPr algn="ctr">
              <a:spcBef>
                <a:spcPts val="0"/>
              </a:spcBef>
              <a:buClr>
                <a:schemeClr val="lt2"/>
              </a:buClr>
              <a:defRPr>
                <a:solidFill>
                  <a:schemeClr val="lt2"/>
                </a:solidFill>
              </a:defRPr>
            </a:lvl9pPr>
          </a:lstStyle>
          <a:p>
            <a:endParaRPr/>
          </a:p>
        </p:txBody>
      </p:sp>
      <p:sp>
        <p:nvSpPr>
          <p:cNvPr id="44" name="Shape 44"/>
          <p:cNvSpPr txBox="1">
            <a:spLocks noGrp="1"/>
          </p:cNvSpPr>
          <p:nvPr>
            <p:ph type="subTitle" idx="1"/>
          </p:nvPr>
        </p:nvSpPr>
        <p:spPr>
          <a:xfrm>
            <a:off x="265500" y="2769000"/>
            <a:ext cx="4045199" cy="1574099"/>
          </a:xfrm>
          <a:prstGeom prst="rect">
            <a:avLst/>
          </a:prstGeom>
        </p:spPr>
        <p:txBody>
          <a:bodyPr lIns="91425" tIns="91425" rIns="91425" bIns="91425" anchor="t" anchorCtr="0"/>
          <a:lstStyle>
            <a:lvl1pPr algn="ctr">
              <a:lnSpc>
                <a:spcPct val="100000"/>
              </a:lnSpc>
              <a:spcBef>
                <a:spcPts val="0"/>
              </a:spcBef>
              <a:spcAft>
                <a:spcPts val="0"/>
              </a:spcAft>
              <a:buSzPct val="100000"/>
              <a:buFont typeface="Economica"/>
              <a:buNone/>
              <a:defRPr sz="2400">
                <a:latin typeface="Economica"/>
                <a:ea typeface="Economica"/>
                <a:cs typeface="Economica"/>
                <a:sym typeface="Economica"/>
              </a:defRPr>
            </a:lvl1pPr>
            <a:lvl2pPr algn="ctr">
              <a:lnSpc>
                <a:spcPct val="100000"/>
              </a:lnSpc>
              <a:spcBef>
                <a:spcPts val="0"/>
              </a:spcBef>
              <a:spcAft>
                <a:spcPts val="0"/>
              </a:spcAft>
              <a:buSzPct val="100000"/>
              <a:buFont typeface="Economica"/>
              <a:buNone/>
              <a:defRPr sz="2400">
                <a:latin typeface="Economica"/>
                <a:ea typeface="Economica"/>
                <a:cs typeface="Economica"/>
                <a:sym typeface="Economica"/>
              </a:defRPr>
            </a:lvl2pPr>
            <a:lvl3pPr algn="ctr">
              <a:lnSpc>
                <a:spcPct val="100000"/>
              </a:lnSpc>
              <a:spcBef>
                <a:spcPts val="0"/>
              </a:spcBef>
              <a:spcAft>
                <a:spcPts val="0"/>
              </a:spcAft>
              <a:buSzPct val="100000"/>
              <a:buFont typeface="Economica"/>
              <a:buNone/>
              <a:defRPr sz="2400">
                <a:latin typeface="Economica"/>
                <a:ea typeface="Economica"/>
                <a:cs typeface="Economica"/>
                <a:sym typeface="Economica"/>
              </a:defRPr>
            </a:lvl3pPr>
            <a:lvl4pPr algn="ctr">
              <a:lnSpc>
                <a:spcPct val="100000"/>
              </a:lnSpc>
              <a:spcBef>
                <a:spcPts val="0"/>
              </a:spcBef>
              <a:spcAft>
                <a:spcPts val="0"/>
              </a:spcAft>
              <a:buSzPct val="100000"/>
              <a:buFont typeface="Economica"/>
              <a:buNone/>
              <a:defRPr sz="2400">
                <a:latin typeface="Economica"/>
                <a:ea typeface="Economica"/>
                <a:cs typeface="Economica"/>
                <a:sym typeface="Economica"/>
              </a:defRPr>
            </a:lvl4pPr>
            <a:lvl5pPr algn="ctr">
              <a:lnSpc>
                <a:spcPct val="100000"/>
              </a:lnSpc>
              <a:spcBef>
                <a:spcPts val="0"/>
              </a:spcBef>
              <a:spcAft>
                <a:spcPts val="0"/>
              </a:spcAft>
              <a:buSzPct val="100000"/>
              <a:buFont typeface="Economica"/>
              <a:buNone/>
              <a:defRPr sz="2400">
                <a:latin typeface="Economica"/>
                <a:ea typeface="Economica"/>
                <a:cs typeface="Economica"/>
                <a:sym typeface="Economica"/>
              </a:defRPr>
            </a:lvl5pPr>
            <a:lvl6pPr algn="ctr">
              <a:lnSpc>
                <a:spcPct val="100000"/>
              </a:lnSpc>
              <a:spcBef>
                <a:spcPts val="0"/>
              </a:spcBef>
              <a:spcAft>
                <a:spcPts val="0"/>
              </a:spcAft>
              <a:buSzPct val="100000"/>
              <a:buFont typeface="Economica"/>
              <a:buNone/>
              <a:defRPr sz="2400">
                <a:latin typeface="Economica"/>
                <a:ea typeface="Economica"/>
                <a:cs typeface="Economica"/>
                <a:sym typeface="Economica"/>
              </a:defRPr>
            </a:lvl6pPr>
            <a:lvl7pPr algn="ctr">
              <a:lnSpc>
                <a:spcPct val="100000"/>
              </a:lnSpc>
              <a:spcBef>
                <a:spcPts val="0"/>
              </a:spcBef>
              <a:spcAft>
                <a:spcPts val="0"/>
              </a:spcAft>
              <a:buSzPct val="100000"/>
              <a:buFont typeface="Economica"/>
              <a:buNone/>
              <a:defRPr sz="2400">
                <a:latin typeface="Economica"/>
                <a:ea typeface="Economica"/>
                <a:cs typeface="Economica"/>
                <a:sym typeface="Economica"/>
              </a:defRPr>
            </a:lvl7pPr>
            <a:lvl8pPr algn="ctr">
              <a:lnSpc>
                <a:spcPct val="100000"/>
              </a:lnSpc>
              <a:spcBef>
                <a:spcPts val="0"/>
              </a:spcBef>
              <a:spcAft>
                <a:spcPts val="0"/>
              </a:spcAft>
              <a:buSzPct val="100000"/>
              <a:buFont typeface="Economica"/>
              <a:buNone/>
              <a:defRPr sz="2400">
                <a:latin typeface="Economica"/>
                <a:ea typeface="Economica"/>
                <a:cs typeface="Economica"/>
                <a:sym typeface="Economica"/>
              </a:defRPr>
            </a:lvl8pPr>
            <a:lvl9pPr algn="ctr">
              <a:lnSpc>
                <a:spcPct val="100000"/>
              </a:lnSpc>
              <a:spcBef>
                <a:spcPts val="0"/>
              </a:spcBef>
              <a:spcAft>
                <a:spcPts val="0"/>
              </a:spcAft>
              <a:buSzPct val="100000"/>
              <a:buFont typeface="Economica"/>
              <a:buNone/>
              <a:defRPr sz="2400">
                <a:latin typeface="Economica"/>
                <a:ea typeface="Economica"/>
                <a:cs typeface="Economica"/>
                <a:sym typeface="Economica"/>
              </a:defRPr>
            </a:lvl9pPr>
          </a:lstStyle>
          <a:p>
            <a:endParaRPr/>
          </a:p>
        </p:txBody>
      </p:sp>
      <p:sp>
        <p:nvSpPr>
          <p:cNvPr id="45" name="Shape 45"/>
          <p:cNvSpPr txBox="1">
            <a:spLocks noGrp="1"/>
          </p:cNvSpPr>
          <p:nvPr>
            <p:ph type="body" idx="2"/>
          </p:nvPr>
        </p:nvSpPr>
        <p:spPr>
          <a:xfrm>
            <a:off x="4939500" y="724200"/>
            <a:ext cx="3837000" cy="3695099"/>
          </a:xfrm>
          <a:prstGeom prst="rect">
            <a:avLst/>
          </a:prstGeom>
        </p:spPr>
        <p:txBody>
          <a:bodyPr lIns="91425" tIns="91425" rIns="91425" bIns="91425" anchor="ctr" anchorCtr="0"/>
          <a:lstStyle>
            <a:lvl1pPr>
              <a:spcBef>
                <a:spcPts val="0"/>
              </a:spcBef>
              <a:buClr>
                <a:schemeClr val="lt1"/>
              </a:buClr>
              <a:defRPr>
                <a:solidFill>
                  <a:schemeClr val="lt1"/>
                </a:solidFill>
              </a:defRPr>
            </a:lvl1pPr>
            <a:lvl2pPr>
              <a:spcBef>
                <a:spcPts val="0"/>
              </a:spcBef>
              <a:buClr>
                <a:schemeClr val="lt1"/>
              </a:buClr>
              <a:defRPr>
                <a:solidFill>
                  <a:schemeClr val="lt1"/>
                </a:solidFill>
              </a:defRPr>
            </a:lvl2pPr>
            <a:lvl3pPr>
              <a:spcBef>
                <a:spcPts val="0"/>
              </a:spcBef>
              <a:buClr>
                <a:schemeClr val="lt1"/>
              </a:buClr>
              <a:defRPr>
                <a:solidFill>
                  <a:schemeClr val="lt1"/>
                </a:solidFill>
              </a:defRPr>
            </a:lvl3pPr>
            <a:lvl4pPr>
              <a:spcBef>
                <a:spcPts val="0"/>
              </a:spcBef>
              <a:buClr>
                <a:schemeClr val="lt1"/>
              </a:buClr>
              <a:defRPr>
                <a:solidFill>
                  <a:schemeClr val="lt1"/>
                </a:solidFill>
              </a:defRPr>
            </a:lvl4pPr>
            <a:lvl5pPr>
              <a:spcBef>
                <a:spcPts val="0"/>
              </a:spcBef>
              <a:buClr>
                <a:schemeClr val="lt1"/>
              </a:buClr>
              <a:defRPr>
                <a:solidFill>
                  <a:schemeClr val="lt1"/>
                </a:solidFill>
              </a:defRPr>
            </a:lvl5pPr>
            <a:lvl6pPr>
              <a:spcBef>
                <a:spcPts val="0"/>
              </a:spcBef>
              <a:buClr>
                <a:schemeClr val="lt1"/>
              </a:buClr>
              <a:defRPr>
                <a:solidFill>
                  <a:schemeClr val="lt1"/>
                </a:solidFill>
              </a:defRPr>
            </a:lvl6pPr>
            <a:lvl7pPr>
              <a:spcBef>
                <a:spcPts val="0"/>
              </a:spcBef>
              <a:buClr>
                <a:schemeClr val="lt1"/>
              </a:buClr>
              <a:defRPr>
                <a:solidFill>
                  <a:schemeClr val="lt1"/>
                </a:solidFill>
              </a:defRPr>
            </a:lvl7pPr>
            <a:lvl8pPr>
              <a:spcBef>
                <a:spcPts val="0"/>
              </a:spcBef>
              <a:buClr>
                <a:schemeClr val="lt1"/>
              </a:buClr>
              <a:defRPr>
                <a:solidFill>
                  <a:schemeClr val="lt1"/>
                </a:solidFill>
              </a:defRPr>
            </a:lvl8pPr>
            <a:lvl9pPr>
              <a:spcBef>
                <a:spcPts val="0"/>
              </a:spcBef>
              <a:buClr>
                <a:schemeClr val="lt1"/>
              </a:buClr>
              <a:defRPr>
                <a:solidFill>
                  <a:schemeClr val="lt1"/>
                </a:solidFill>
              </a:defRPr>
            </a:lvl9pPr>
          </a:lstStyle>
          <a:p>
            <a:endParaRPr/>
          </a:p>
        </p:txBody>
      </p:sp>
      <p:sp>
        <p:nvSpPr>
          <p:cNvPr id="46" name="Shape 46"/>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GB">
                <a:solidFill>
                  <a:schemeClr val="lt1"/>
                </a:solidFill>
              </a:rPr>
              <a:t>‹#›</a:t>
            </a:fld>
            <a:endParaRPr lang="en-GB">
              <a:solidFill>
                <a:schemeClr val="lt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Caption">
    <p:spTree>
      <p:nvGrpSpPr>
        <p:cNvPr id="1" name="Shape 47"/>
        <p:cNvGrpSpPr/>
        <p:nvPr/>
      </p:nvGrpSpPr>
      <p:grpSpPr>
        <a:xfrm>
          <a:off x="0" y="0"/>
          <a:ext cx="0" cy="0"/>
          <a:chOff x="0" y="0"/>
          <a:chExt cx="0" cy="0"/>
        </a:xfrm>
      </p:grpSpPr>
      <p:sp>
        <p:nvSpPr>
          <p:cNvPr id="48" name="Shape 48"/>
          <p:cNvSpPr txBox="1">
            <a:spLocks noGrp="1"/>
          </p:cNvSpPr>
          <p:nvPr>
            <p:ph type="body" idx="1"/>
          </p:nvPr>
        </p:nvSpPr>
        <p:spPr>
          <a:xfrm>
            <a:off x="319500" y="4218925"/>
            <a:ext cx="5998800" cy="598799"/>
          </a:xfrm>
          <a:prstGeom prst="rect">
            <a:avLst/>
          </a:prstGeom>
        </p:spPr>
        <p:txBody>
          <a:bodyPr lIns="91425" tIns="91425" rIns="91425" bIns="91425" anchor="ctr" anchorCtr="0"/>
          <a:lstStyle>
            <a:lvl1pPr>
              <a:lnSpc>
                <a:spcPct val="100000"/>
              </a:lnSpc>
              <a:spcBef>
                <a:spcPts val="0"/>
              </a:spcBef>
              <a:spcAft>
                <a:spcPts val="0"/>
              </a:spcAft>
              <a:buSzPct val="100000"/>
              <a:buFont typeface="Economica"/>
              <a:buNone/>
              <a:defRPr sz="2400">
                <a:latin typeface="Economica"/>
                <a:ea typeface="Economica"/>
                <a:cs typeface="Economica"/>
                <a:sym typeface="Economica"/>
              </a:defRPr>
            </a:lvl1pPr>
          </a:lstStyle>
          <a:p>
            <a:endParaRPr/>
          </a:p>
        </p:txBody>
      </p:sp>
      <p:sp>
        <p:nvSpPr>
          <p:cNvPr id="49" name="Shape 49"/>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GB"/>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Big Number">
    <p:spTree>
      <p:nvGrpSpPr>
        <p:cNvPr id="1" name="Shape 50"/>
        <p:cNvGrpSpPr/>
        <p:nvPr/>
      </p:nvGrpSpPr>
      <p:grpSpPr>
        <a:xfrm>
          <a:off x="0" y="0"/>
          <a:ext cx="0" cy="0"/>
          <a:chOff x="0" y="0"/>
          <a:chExt cx="0" cy="0"/>
        </a:xfrm>
      </p:grpSpPr>
      <p:sp>
        <p:nvSpPr>
          <p:cNvPr id="51" name="Shape 51"/>
          <p:cNvSpPr/>
          <p:nvPr/>
        </p:nvSpPr>
        <p:spPr>
          <a:xfrm>
            <a:off x="0" y="5045700"/>
            <a:ext cx="9144000" cy="97800"/>
          </a:xfrm>
          <a:prstGeom prst="rect">
            <a:avLst/>
          </a:prstGeom>
          <a:solidFill>
            <a:schemeClr val="lt2"/>
          </a:solidFill>
          <a:ln>
            <a:noFill/>
          </a:ln>
        </p:spPr>
        <p:txBody>
          <a:bodyPr lIns="91425" tIns="91425" rIns="91425" bIns="91425" anchor="ctr" anchorCtr="0">
            <a:noAutofit/>
          </a:bodyPr>
          <a:lstStyle/>
          <a:p>
            <a:pPr>
              <a:spcBef>
                <a:spcPts val="0"/>
              </a:spcBef>
              <a:buNone/>
            </a:pPr>
            <a:endParaRPr/>
          </a:p>
        </p:txBody>
      </p:sp>
      <p:sp>
        <p:nvSpPr>
          <p:cNvPr id="52" name="Shape 52"/>
          <p:cNvSpPr txBox="1">
            <a:spLocks noGrp="1"/>
          </p:cNvSpPr>
          <p:nvPr>
            <p:ph type="title"/>
          </p:nvPr>
        </p:nvSpPr>
        <p:spPr>
          <a:xfrm>
            <a:off x="311700" y="957125"/>
            <a:ext cx="8520599" cy="2128799"/>
          </a:xfrm>
          <a:prstGeom prst="rect">
            <a:avLst/>
          </a:prstGeom>
        </p:spPr>
        <p:txBody>
          <a:bodyPr lIns="91425" tIns="91425" rIns="91425" bIns="91425" anchor="ctr" anchorCtr="0"/>
          <a:lstStyle>
            <a:lvl1pPr algn="ctr">
              <a:spcBef>
                <a:spcPts val="0"/>
              </a:spcBef>
              <a:buClr>
                <a:schemeClr val="lt2"/>
              </a:buClr>
              <a:buSzPct val="100000"/>
              <a:defRPr sz="16000">
                <a:solidFill>
                  <a:schemeClr val="lt2"/>
                </a:solidFill>
              </a:defRPr>
            </a:lvl1pPr>
            <a:lvl2pPr algn="ctr">
              <a:spcBef>
                <a:spcPts val="0"/>
              </a:spcBef>
              <a:buClr>
                <a:schemeClr val="lt2"/>
              </a:buClr>
              <a:buSzPct val="100000"/>
              <a:defRPr sz="16000">
                <a:solidFill>
                  <a:schemeClr val="lt2"/>
                </a:solidFill>
              </a:defRPr>
            </a:lvl2pPr>
            <a:lvl3pPr algn="ctr">
              <a:spcBef>
                <a:spcPts val="0"/>
              </a:spcBef>
              <a:buClr>
                <a:schemeClr val="lt2"/>
              </a:buClr>
              <a:buSzPct val="100000"/>
              <a:defRPr sz="16000">
                <a:solidFill>
                  <a:schemeClr val="lt2"/>
                </a:solidFill>
              </a:defRPr>
            </a:lvl3pPr>
            <a:lvl4pPr algn="ctr">
              <a:spcBef>
                <a:spcPts val="0"/>
              </a:spcBef>
              <a:buClr>
                <a:schemeClr val="lt2"/>
              </a:buClr>
              <a:buSzPct val="100000"/>
              <a:defRPr sz="16000">
                <a:solidFill>
                  <a:schemeClr val="lt2"/>
                </a:solidFill>
              </a:defRPr>
            </a:lvl4pPr>
            <a:lvl5pPr algn="ctr">
              <a:spcBef>
                <a:spcPts val="0"/>
              </a:spcBef>
              <a:buClr>
                <a:schemeClr val="lt2"/>
              </a:buClr>
              <a:buSzPct val="100000"/>
              <a:defRPr sz="16000">
                <a:solidFill>
                  <a:schemeClr val="lt2"/>
                </a:solidFill>
              </a:defRPr>
            </a:lvl5pPr>
            <a:lvl6pPr algn="ctr">
              <a:spcBef>
                <a:spcPts val="0"/>
              </a:spcBef>
              <a:buClr>
                <a:schemeClr val="lt2"/>
              </a:buClr>
              <a:buSzPct val="100000"/>
              <a:defRPr sz="16000">
                <a:solidFill>
                  <a:schemeClr val="lt2"/>
                </a:solidFill>
              </a:defRPr>
            </a:lvl6pPr>
            <a:lvl7pPr algn="ctr">
              <a:spcBef>
                <a:spcPts val="0"/>
              </a:spcBef>
              <a:buClr>
                <a:schemeClr val="lt2"/>
              </a:buClr>
              <a:buSzPct val="100000"/>
              <a:defRPr sz="16000">
                <a:solidFill>
                  <a:schemeClr val="lt2"/>
                </a:solidFill>
              </a:defRPr>
            </a:lvl7pPr>
            <a:lvl8pPr algn="ctr">
              <a:spcBef>
                <a:spcPts val="0"/>
              </a:spcBef>
              <a:buClr>
                <a:schemeClr val="lt2"/>
              </a:buClr>
              <a:buSzPct val="100000"/>
              <a:defRPr sz="16000">
                <a:solidFill>
                  <a:schemeClr val="lt2"/>
                </a:solidFill>
              </a:defRPr>
            </a:lvl8pPr>
            <a:lvl9pPr algn="ctr">
              <a:spcBef>
                <a:spcPts val="0"/>
              </a:spcBef>
              <a:buClr>
                <a:schemeClr val="lt2"/>
              </a:buClr>
              <a:buSzPct val="100000"/>
              <a:defRPr sz="16000">
                <a:solidFill>
                  <a:schemeClr val="lt2"/>
                </a:solidFill>
              </a:defRPr>
            </a:lvl9pPr>
          </a:lstStyle>
          <a:p>
            <a:endParaRPr/>
          </a:p>
        </p:txBody>
      </p:sp>
      <p:sp>
        <p:nvSpPr>
          <p:cNvPr id="53" name="Shape 53"/>
          <p:cNvSpPr txBox="1">
            <a:spLocks noGrp="1"/>
          </p:cNvSpPr>
          <p:nvPr>
            <p:ph type="body" idx="1"/>
          </p:nvPr>
        </p:nvSpPr>
        <p:spPr>
          <a:xfrm>
            <a:off x="311700" y="3162000"/>
            <a:ext cx="8520599" cy="1071599"/>
          </a:xfrm>
          <a:prstGeom prst="rect">
            <a:avLst/>
          </a:prstGeom>
        </p:spPr>
        <p:txBody>
          <a:bodyPr lIns="91425" tIns="91425" rIns="91425" bIns="91425" anchor="t" anchorCtr="0"/>
          <a:lstStyle>
            <a:lvl1pPr algn="ctr">
              <a:spcBef>
                <a:spcPts val="0"/>
              </a:spcBef>
              <a:defRPr/>
            </a:lvl1pPr>
            <a:lvl2pPr algn="ctr">
              <a:spcBef>
                <a:spcPts val="0"/>
              </a:spcBef>
              <a:defRPr/>
            </a:lvl2pPr>
            <a:lvl3pPr algn="ctr">
              <a:spcBef>
                <a:spcPts val="0"/>
              </a:spcBef>
              <a:defRPr/>
            </a:lvl3pPr>
            <a:lvl4pPr algn="ctr">
              <a:spcBef>
                <a:spcPts val="0"/>
              </a:spcBef>
              <a:defRPr/>
            </a:lvl4pPr>
            <a:lvl5pPr algn="ctr">
              <a:spcBef>
                <a:spcPts val="0"/>
              </a:spcBef>
              <a:defRPr/>
            </a:lvl5pPr>
            <a:lvl6pPr algn="ctr">
              <a:spcBef>
                <a:spcPts val="0"/>
              </a:spcBef>
              <a:defRPr/>
            </a:lvl6pPr>
            <a:lvl7pPr algn="ctr">
              <a:spcBef>
                <a:spcPts val="0"/>
              </a:spcBef>
              <a:defRPr/>
            </a:lvl7pPr>
            <a:lvl8pPr algn="ctr">
              <a:spcBef>
                <a:spcPts val="0"/>
              </a:spcBef>
              <a:defRPr/>
            </a:lvl8pPr>
            <a:lvl9pPr algn="ctr">
              <a:spcBef>
                <a:spcPts val="0"/>
              </a:spcBef>
              <a:defRPr/>
            </a:lvl9pPr>
          </a:lstStyle>
          <a:p>
            <a:endParaRPr/>
          </a:p>
        </p:txBody>
      </p:sp>
      <p:sp>
        <p:nvSpPr>
          <p:cNvPr id="54" name="Shape 54"/>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GB"/>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311700" y="315925"/>
            <a:ext cx="8520599" cy="831299"/>
          </a:xfrm>
          <a:prstGeom prst="rect">
            <a:avLst/>
          </a:prstGeom>
          <a:noFill/>
          <a:ln>
            <a:noFill/>
          </a:ln>
        </p:spPr>
        <p:txBody>
          <a:bodyPr lIns="91425" tIns="91425" rIns="91425" bIns="91425" anchor="b" anchorCtr="0"/>
          <a:lstStyle>
            <a:lvl1pPr>
              <a:spcBef>
                <a:spcPts val="0"/>
              </a:spcBef>
              <a:buClr>
                <a:schemeClr val="dk1"/>
              </a:buClr>
              <a:buSzPct val="100000"/>
              <a:buFont typeface="Economica"/>
              <a:buNone/>
              <a:defRPr sz="4200">
                <a:solidFill>
                  <a:schemeClr val="dk1"/>
                </a:solidFill>
                <a:latin typeface="Economica"/>
                <a:ea typeface="Economica"/>
                <a:cs typeface="Economica"/>
                <a:sym typeface="Economica"/>
              </a:defRPr>
            </a:lvl1pPr>
            <a:lvl2pPr>
              <a:spcBef>
                <a:spcPts val="0"/>
              </a:spcBef>
              <a:buClr>
                <a:schemeClr val="dk1"/>
              </a:buClr>
              <a:buSzPct val="100000"/>
              <a:buFont typeface="Economica"/>
              <a:buNone/>
              <a:defRPr sz="4200">
                <a:solidFill>
                  <a:schemeClr val="dk1"/>
                </a:solidFill>
                <a:latin typeface="Economica"/>
                <a:ea typeface="Economica"/>
                <a:cs typeface="Economica"/>
                <a:sym typeface="Economica"/>
              </a:defRPr>
            </a:lvl2pPr>
            <a:lvl3pPr>
              <a:spcBef>
                <a:spcPts val="0"/>
              </a:spcBef>
              <a:buClr>
                <a:schemeClr val="dk1"/>
              </a:buClr>
              <a:buSzPct val="100000"/>
              <a:buFont typeface="Economica"/>
              <a:buNone/>
              <a:defRPr sz="4200">
                <a:solidFill>
                  <a:schemeClr val="dk1"/>
                </a:solidFill>
                <a:latin typeface="Economica"/>
                <a:ea typeface="Economica"/>
                <a:cs typeface="Economica"/>
                <a:sym typeface="Economica"/>
              </a:defRPr>
            </a:lvl3pPr>
            <a:lvl4pPr>
              <a:spcBef>
                <a:spcPts val="0"/>
              </a:spcBef>
              <a:buClr>
                <a:schemeClr val="dk1"/>
              </a:buClr>
              <a:buSzPct val="100000"/>
              <a:buFont typeface="Economica"/>
              <a:buNone/>
              <a:defRPr sz="4200">
                <a:solidFill>
                  <a:schemeClr val="dk1"/>
                </a:solidFill>
                <a:latin typeface="Economica"/>
                <a:ea typeface="Economica"/>
                <a:cs typeface="Economica"/>
                <a:sym typeface="Economica"/>
              </a:defRPr>
            </a:lvl4pPr>
            <a:lvl5pPr>
              <a:spcBef>
                <a:spcPts val="0"/>
              </a:spcBef>
              <a:buClr>
                <a:schemeClr val="dk1"/>
              </a:buClr>
              <a:buSzPct val="100000"/>
              <a:buFont typeface="Economica"/>
              <a:buNone/>
              <a:defRPr sz="4200">
                <a:solidFill>
                  <a:schemeClr val="dk1"/>
                </a:solidFill>
                <a:latin typeface="Economica"/>
                <a:ea typeface="Economica"/>
                <a:cs typeface="Economica"/>
                <a:sym typeface="Economica"/>
              </a:defRPr>
            </a:lvl5pPr>
            <a:lvl6pPr>
              <a:spcBef>
                <a:spcPts val="0"/>
              </a:spcBef>
              <a:buClr>
                <a:schemeClr val="dk1"/>
              </a:buClr>
              <a:buSzPct val="100000"/>
              <a:buFont typeface="Economica"/>
              <a:buNone/>
              <a:defRPr sz="4200">
                <a:solidFill>
                  <a:schemeClr val="dk1"/>
                </a:solidFill>
                <a:latin typeface="Economica"/>
                <a:ea typeface="Economica"/>
                <a:cs typeface="Economica"/>
                <a:sym typeface="Economica"/>
              </a:defRPr>
            </a:lvl6pPr>
            <a:lvl7pPr>
              <a:spcBef>
                <a:spcPts val="0"/>
              </a:spcBef>
              <a:buClr>
                <a:schemeClr val="dk1"/>
              </a:buClr>
              <a:buSzPct val="100000"/>
              <a:buFont typeface="Economica"/>
              <a:buNone/>
              <a:defRPr sz="4200">
                <a:solidFill>
                  <a:schemeClr val="dk1"/>
                </a:solidFill>
                <a:latin typeface="Economica"/>
                <a:ea typeface="Economica"/>
                <a:cs typeface="Economica"/>
                <a:sym typeface="Economica"/>
              </a:defRPr>
            </a:lvl7pPr>
            <a:lvl8pPr>
              <a:spcBef>
                <a:spcPts val="0"/>
              </a:spcBef>
              <a:buClr>
                <a:schemeClr val="dk1"/>
              </a:buClr>
              <a:buSzPct val="100000"/>
              <a:buFont typeface="Economica"/>
              <a:buNone/>
              <a:defRPr sz="4200">
                <a:solidFill>
                  <a:schemeClr val="dk1"/>
                </a:solidFill>
                <a:latin typeface="Economica"/>
                <a:ea typeface="Economica"/>
                <a:cs typeface="Economica"/>
                <a:sym typeface="Economica"/>
              </a:defRPr>
            </a:lvl8pPr>
            <a:lvl9pPr>
              <a:spcBef>
                <a:spcPts val="0"/>
              </a:spcBef>
              <a:buClr>
                <a:schemeClr val="dk1"/>
              </a:buClr>
              <a:buSzPct val="100000"/>
              <a:buFont typeface="Economica"/>
              <a:buNone/>
              <a:defRPr sz="4200">
                <a:solidFill>
                  <a:schemeClr val="dk1"/>
                </a:solidFill>
                <a:latin typeface="Economica"/>
                <a:ea typeface="Economica"/>
                <a:cs typeface="Economica"/>
                <a:sym typeface="Economica"/>
              </a:defRPr>
            </a:lvl9pPr>
          </a:lstStyle>
          <a:p>
            <a:endParaRPr/>
          </a:p>
        </p:txBody>
      </p:sp>
      <p:sp>
        <p:nvSpPr>
          <p:cNvPr id="6" name="Shape 6"/>
          <p:cNvSpPr txBox="1">
            <a:spLocks noGrp="1"/>
          </p:cNvSpPr>
          <p:nvPr>
            <p:ph type="body" idx="1"/>
          </p:nvPr>
        </p:nvSpPr>
        <p:spPr>
          <a:xfrm>
            <a:off x="311700" y="1225225"/>
            <a:ext cx="8520599" cy="3354000"/>
          </a:xfrm>
          <a:prstGeom prst="rect">
            <a:avLst/>
          </a:prstGeom>
          <a:noFill/>
          <a:ln>
            <a:noFill/>
          </a:ln>
        </p:spPr>
        <p:txBody>
          <a:bodyPr lIns="91425" tIns="91425" rIns="91425" bIns="91425" anchor="t" anchorCtr="0"/>
          <a:lstStyle>
            <a:lvl1pPr>
              <a:lnSpc>
                <a:spcPct val="115000"/>
              </a:lnSpc>
              <a:spcBef>
                <a:spcPts val="0"/>
              </a:spcBef>
              <a:spcAft>
                <a:spcPts val="1600"/>
              </a:spcAft>
              <a:buClr>
                <a:schemeClr val="dk1"/>
              </a:buClr>
              <a:buSzPct val="100000"/>
              <a:buFont typeface="Open Sans"/>
              <a:defRPr sz="1800">
                <a:solidFill>
                  <a:schemeClr val="dk1"/>
                </a:solidFill>
                <a:latin typeface="Open Sans"/>
                <a:ea typeface="Open Sans"/>
                <a:cs typeface="Open Sans"/>
                <a:sym typeface="Open Sans"/>
              </a:defRPr>
            </a:lvl1pPr>
            <a:lvl2pPr>
              <a:lnSpc>
                <a:spcPct val="115000"/>
              </a:lnSpc>
              <a:spcBef>
                <a:spcPts val="0"/>
              </a:spcBef>
              <a:spcAft>
                <a:spcPts val="1600"/>
              </a:spcAft>
              <a:buClr>
                <a:schemeClr val="dk1"/>
              </a:buClr>
              <a:buFont typeface="Open Sans"/>
              <a:defRPr>
                <a:solidFill>
                  <a:schemeClr val="dk1"/>
                </a:solidFill>
                <a:latin typeface="Open Sans"/>
                <a:ea typeface="Open Sans"/>
                <a:cs typeface="Open Sans"/>
                <a:sym typeface="Open Sans"/>
              </a:defRPr>
            </a:lvl2pPr>
            <a:lvl3pPr>
              <a:lnSpc>
                <a:spcPct val="115000"/>
              </a:lnSpc>
              <a:spcBef>
                <a:spcPts val="0"/>
              </a:spcBef>
              <a:spcAft>
                <a:spcPts val="1600"/>
              </a:spcAft>
              <a:buClr>
                <a:schemeClr val="dk1"/>
              </a:buClr>
              <a:buFont typeface="Open Sans"/>
              <a:defRPr>
                <a:solidFill>
                  <a:schemeClr val="dk1"/>
                </a:solidFill>
                <a:latin typeface="Open Sans"/>
                <a:ea typeface="Open Sans"/>
                <a:cs typeface="Open Sans"/>
                <a:sym typeface="Open Sans"/>
              </a:defRPr>
            </a:lvl3pPr>
            <a:lvl4pPr>
              <a:lnSpc>
                <a:spcPct val="115000"/>
              </a:lnSpc>
              <a:spcBef>
                <a:spcPts val="0"/>
              </a:spcBef>
              <a:spcAft>
                <a:spcPts val="1600"/>
              </a:spcAft>
              <a:buClr>
                <a:schemeClr val="dk1"/>
              </a:buClr>
              <a:buFont typeface="Open Sans"/>
              <a:defRPr>
                <a:solidFill>
                  <a:schemeClr val="dk1"/>
                </a:solidFill>
                <a:latin typeface="Open Sans"/>
                <a:ea typeface="Open Sans"/>
                <a:cs typeface="Open Sans"/>
                <a:sym typeface="Open Sans"/>
              </a:defRPr>
            </a:lvl4pPr>
            <a:lvl5pPr>
              <a:lnSpc>
                <a:spcPct val="115000"/>
              </a:lnSpc>
              <a:spcBef>
                <a:spcPts val="0"/>
              </a:spcBef>
              <a:spcAft>
                <a:spcPts val="1600"/>
              </a:spcAft>
              <a:buClr>
                <a:schemeClr val="dk1"/>
              </a:buClr>
              <a:buFont typeface="Open Sans"/>
              <a:defRPr>
                <a:solidFill>
                  <a:schemeClr val="dk1"/>
                </a:solidFill>
                <a:latin typeface="Open Sans"/>
                <a:ea typeface="Open Sans"/>
                <a:cs typeface="Open Sans"/>
                <a:sym typeface="Open Sans"/>
              </a:defRPr>
            </a:lvl5pPr>
            <a:lvl6pPr>
              <a:lnSpc>
                <a:spcPct val="115000"/>
              </a:lnSpc>
              <a:spcBef>
                <a:spcPts val="0"/>
              </a:spcBef>
              <a:spcAft>
                <a:spcPts val="1600"/>
              </a:spcAft>
              <a:buClr>
                <a:schemeClr val="dk1"/>
              </a:buClr>
              <a:buFont typeface="Open Sans"/>
              <a:defRPr>
                <a:solidFill>
                  <a:schemeClr val="dk1"/>
                </a:solidFill>
                <a:latin typeface="Open Sans"/>
                <a:ea typeface="Open Sans"/>
                <a:cs typeface="Open Sans"/>
                <a:sym typeface="Open Sans"/>
              </a:defRPr>
            </a:lvl6pPr>
            <a:lvl7pPr>
              <a:lnSpc>
                <a:spcPct val="115000"/>
              </a:lnSpc>
              <a:spcBef>
                <a:spcPts val="0"/>
              </a:spcBef>
              <a:spcAft>
                <a:spcPts val="1600"/>
              </a:spcAft>
              <a:buClr>
                <a:schemeClr val="dk1"/>
              </a:buClr>
              <a:buFont typeface="Open Sans"/>
              <a:defRPr>
                <a:solidFill>
                  <a:schemeClr val="dk1"/>
                </a:solidFill>
                <a:latin typeface="Open Sans"/>
                <a:ea typeface="Open Sans"/>
                <a:cs typeface="Open Sans"/>
                <a:sym typeface="Open Sans"/>
              </a:defRPr>
            </a:lvl7pPr>
            <a:lvl8pPr>
              <a:lnSpc>
                <a:spcPct val="115000"/>
              </a:lnSpc>
              <a:spcBef>
                <a:spcPts val="0"/>
              </a:spcBef>
              <a:spcAft>
                <a:spcPts val="1600"/>
              </a:spcAft>
              <a:buClr>
                <a:schemeClr val="dk1"/>
              </a:buClr>
              <a:buFont typeface="Open Sans"/>
              <a:defRPr>
                <a:solidFill>
                  <a:schemeClr val="dk1"/>
                </a:solidFill>
                <a:latin typeface="Open Sans"/>
                <a:ea typeface="Open Sans"/>
                <a:cs typeface="Open Sans"/>
                <a:sym typeface="Open Sans"/>
              </a:defRPr>
            </a:lvl8pPr>
            <a:lvl9pPr>
              <a:lnSpc>
                <a:spcPct val="115000"/>
              </a:lnSpc>
              <a:spcBef>
                <a:spcPts val="0"/>
              </a:spcBef>
              <a:spcAft>
                <a:spcPts val="1600"/>
              </a:spcAft>
              <a:buClr>
                <a:schemeClr val="dk1"/>
              </a:buClr>
              <a:buFont typeface="Open Sans"/>
              <a:defRPr>
                <a:solidFill>
                  <a:schemeClr val="dk1"/>
                </a:solidFill>
                <a:latin typeface="Open Sans"/>
                <a:ea typeface="Open Sans"/>
                <a:cs typeface="Open Sans"/>
                <a:sym typeface="Open Sans"/>
              </a:defRPr>
            </a:lvl9pPr>
          </a:lstStyle>
          <a:p>
            <a:endParaRPr/>
          </a:p>
        </p:txBody>
      </p:sp>
      <p:sp>
        <p:nvSpPr>
          <p:cNvPr id="7" name="Shape 7"/>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algn="r">
              <a:spcBef>
                <a:spcPts val="0"/>
              </a:spcBef>
              <a:buNone/>
            </a:pPr>
            <a:fld id="{00000000-1234-1234-1234-123412341234}" type="slidenum">
              <a:rPr lang="en-GB" sz="1000">
                <a:solidFill>
                  <a:schemeClr val="dk1"/>
                </a:solidFill>
                <a:latin typeface="Economica"/>
                <a:ea typeface="Economica"/>
                <a:cs typeface="Economica"/>
                <a:sym typeface="Economica"/>
              </a:rPr>
              <a:t>‹#›</a:t>
            </a:fld>
            <a:endParaRPr lang="en-GB" sz="1000">
              <a:solidFill>
                <a:schemeClr val="dk1"/>
              </a:solidFill>
              <a:latin typeface="Economica"/>
              <a:ea typeface="Economica"/>
              <a:cs typeface="Economica"/>
              <a:sym typeface="Economica"/>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60" r:id="rId11"/>
    <p:sldLayoutId id="2147483661" r:id="rId12"/>
    <p:sldLayoutId id="2147483662" r:id="rId13"/>
    <p:sldLayoutId id="2147483663" r:id="rId14"/>
    <p:sldLayoutId id="2147483664" r:id="rId15"/>
    <p:sldLayoutId id="2147483665" r:id="rId16"/>
    <p:sldLayoutId id="2147483666" r:id="rId17"/>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12.xml"/><Relationship Id="rId5" Type="http://schemas.openxmlformats.org/officeDocument/2006/relationships/chart" Target="../charts/chart10.xml"/><Relationship Id="rId4" Type="http://schemas.openxmlformats.org/officeDocument/2006/relationships/chart" Target="../charts/chart9.xml"/></Relationships>
</file>

<file path=ppt/slides/_rels/slide14.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chart" Target="../charts/chart12.xml"/><Relationship Id="rId1" Type="http://schemas.openxmlformats.org/officeDocument/2006/relationships/slideLayout" Target="../slideLayouts/slideLayout12.xml"/><Relationship Id="rId5" Type="http://schemas.openxmlformats.org/officeDocument/2006/relationships/chart" Target="../charts/chart15.xml"/><Relationship Id="rId4" Type="http://schemas.openxmlformats.org/officeDocument/2006/relationships/chart" Target="../charts/chart14.xml"/></Relationships>
</file>

<file path=ppt/slides/_rels/slide16.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chart" Target="../charts/chart20.xml"/><Relationship Id="rId5" Type="http://schemas.openxmlformats.org/officeDocument/2006/relationships/chart" Target="../charts/chart19.xml"/><Relationship Id="rId4" Type="http://schemas.openxmlformats.org/officeDocument/2006/relationships/chart" Target="../charts/chart18.xml"/></Relationships>
</file>

<file path=ppt/slides/_rels/slide18.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chart" Target="../charts/chart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16.xml"/><Relationship Id="rId1" Type="http://schemas.openxmlformats.org/officeDocument/2006/relationships/slideLayout" Target="../slideLayouts/slideLayout12.xml"/><Relationship Id="rId5" Type="http://schemas.openxmlformats.org/officeDocument/2006/relationships/image" Target="../media/image11.png"/><Relationship Id="rId4" Type="http://schemas.openxmlformats.org/officeDocument/2006/relationships/chart" Target="../charts/chart25.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chart" Target="../charts/chart26.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chart" Target="../charts/chart27.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chart" Target="../charts/chart29.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chart" Target="../charts/chart30.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chart" Target="../charts/chart31.xml"/><Relationship Id="rId1" Type="http://schemas.openxmlformats.org/officeDocument/2006/relationships/slideLayout" Target="../slideLayouts/slideLayout12.xml"/><Relationship Id="rId5" Type="http://schemas.openxmlformats.org/officeDocument/2006/relationships/chart" Target="../charts/chart34.xml"/><Relationship Id="rId4" Type="http://schemas.openxmlformats.org/officeDocument/2006/relationships/chart" Target="../charts/chart33.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2.xml"/><Relationship Id="rId5" Type="http://schemas.openxmlformats.org/officeDocument/2006/relationships/chart" Target="../charts/chart4.xml"/><Relationship Id="rId4" Type="http://schemas.openxmlformats.org/officeDocument/2006/relationships/chart" Target="../charts/char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Shape 58"/>
          <p:cNvSpPr txBox="1">
            <a:spLocks noGrp="1"/>
          </p:cNvSpPr>
          <p:nvPr>
            <p:ph type="ctrTitle"/>
          </p:nvPr>
        </p:nvSpPr>
        <p:spPr>
          <a:xfrm>
            <a:off x="2987824" y="1356712"/>
            <a:ext cx="3327500" cy="1537199"/>
          </a:xfrm>
          <a:prstGeom prst="rect">
            <a:avLst/>
          </a:prstGeom>
        </p:spPr>
        <p:txBody>
          <a:bodyPr lIns="91425" tIns="91425" rIns="91425" bIns="91425" anchor="b" anchorCtr="0">
            <a:noAutofit/>
          </a:bodyPr>
          <a:lstStyle/>
          <a:p>
            <a:pPr>
              <a:spcBef>
                <a:spcPts val="0"/>
              </a:spcBef>
              <a:buNone/>
            </a:pPr>
            <a:r>
              <a:rPr lang="en-GB" dirty="0" smtClean="0"/>
              <a:t>Eureka! 2015</a:t>
            </a:r>
            <a:endParaRPr lang="en-GB" dirty="0"/>
          </a:p>
        </p:txBody>
      </p:sp>
      <p:sp>
        <p:nvSpPr>
          <p:cNvPr id="59" name="Shape 59"/>
          <p:cNvSpPr txBox="1">
            <a:spLocks noGrp="1"/>
          </p:cNvSpPr>
          <p:nvPr>
            <p:ph type="subTitle" idx="1"/>
          </p:nvPr>
        </p:nvSpPr>
        <p:spPr>
          <a:xfrm>
            <a:off x="3059832" y="2898393"/>
            <a:ext cx="3054600" cy="701399"/>
          </a:xfrm>
          <a:prstGeom prst="rect">
            <a:avLst/>
          </a:prstGeom>
        </p:spPr>
        <p:txBody>
          <a:bodyPr lIns="91425" tIns="91425" rIns="91425" bIns="91425" anchor="t" anchorCtr="0">
            <a:noAutofit/>
          </a:bodyPr>
          <a:lstStyle/>
          <a:p>
            <a:pPr>
              <a:spcBef>
                <a:spcPts val="0"/>
              </a:spcBef>
              <a:buNone/>
            </a:pPr>
            <a:r>
              <a:rPr lang="en-GB" dirty="0" smtClean="0"/>
              <a:t>On overview</a:t>
            </a:r>
            <a:endParaRPr lang="en-GB" dirty="0"/>
          </a:p>
        </p:txBody>
      </p:sp>
      <p:pic>
        <p:nvPicPr>
          <p:cNvPr id="61" name="Shape 61"/>
          <p:cNvPicPr preferRelativeResize="0"/>
          <p:nvPr/>
        </p:nvPicPr>
        <p:blipFill>
          <a:blip r:embed="rId3">
            <a:alphaModFix/>
          </a:blip>
          <a:stretch>
            <a:fillRect/>
          </a:stretch>
        </p:blipFill>
        <p:spPr>
          <a:xfrm>
            <a:off x="7617949" y="1575760"/>
            <a:ext cx="825750" cy="1991951"/>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4094" y="4445432"/>
            <a:ext cx="1992923" cy="18024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5" name="Title 1"/>
          <p:cNvSpPr txBox="1">
            <a:spLocks/>
          </p:cNvSpPr>
          <p:nvPr/>
        </p:nvSpPr>
        <p:spPr bwMode="auto">
          <a:xfrm>
            <a:off x="180000" y="713851"/>
            <a:ext cx="8809254" cy="263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0" fontAlgn="base" hangingPunct="0">
              <a:lnSpc>
                <a:spcPct val="96000"/>
              </a:lnSpc>
              <a:spcBef>
                <a:spcPct val="0"/>
              </a:spcBef>
              <a:spcAft>
                <a:spcPct val="0"/>
              </a:spcAft>
              <a:defRPr sz="2000" b="1">
                <a:solidFill>
                  <a:srgbClr val="000080"/>
                </a:solidFill>
                <a:latin typeface="+mj-lt"/>
                <a:ea typeface="+mj-ea"/>
                <a:cs typeface="+mj-cs"/>
              </a:defRPr>
            </a:lvl1pPr>
            <a:lvl2pPr algn="l" rtl="0" eaLnBrk="0" fontAlgn="base" hangingPunct="0">
              <a:lnSpc>
                <a:spcPct val="96000"/>
              </a:lnSpc>
              <a:spcBef>
                <a:spcPct val="0"/>
              </a:spcBef>
              <a:spcAft>
                <a:spcPct val="0"/>
              </a:spcAft>
              <a:defRPr sz="2000" b="1">
                <a:solidFill>
                  <a:srgbClr val="000080"/>
                </a:solidFill>
                <a:latin typeface="RussellSquare" charset="0"/>
              </a:defRPr>
            </a:lvl2pPr>
            <a:lvl3pPr algn="l" rtl="0" eaLnBrk="0" fontAlgn="base" hangingPunct="0">
              <a:lnSpc>
                <a:spcPct val="96000"/>
              </a:lnSpc>
              <a:spcBef>
                <a:spcPct val="0"/>
              </a:spcBef>
              <a:spcAft>
                <a:spcPct val="0"/>
              </a:spcAft>
              <a:defRPr sz="2000" b="1">
                <a:solidFill>
                  <a:srgbClr val="000080"/>
                </a:solidFill>
                <a:latin typeface="RussellSquare" charset="0"/>
              </a:defRPr>
            </a:lvl3pPr>
            <a:lvl4pPr algn="l" rtl="0" eaLnBrk="0" fontAlgn="base" hangingPunct="0">
              <a:lnSpc>
                <a:spcPct val="96000"/>
              </a:lnSpc>
              <a:spcBef>
                <a:spcPct val="0"/>
              </a:spcBef>
              <a:spcAft>
                <a:spcPct val="0"/>
              </a:spcAft>
              <a:defRPr sz="2000" b="1">
                <a:solidFill>
                  <a:srgbClr val="000080"/>
                </a:solidFill>
                <a:latin typeface="RussellSquare" charset="0"/>
              </a:defRPr>
            </a:lvl4pPr>
            <a:lvl5pPr algn="l" rtl="0" eaLnBrk="0" fontAlgn="base" hangingPunct="0">
              <a:lnSpc>
                <a:spcPct val="96000"/>
              </a:lnSpc>
              <a:spcBef>
                <a:spcPct val="0"/>
              </a:spcBef>
              <a:spcAft>
                <a:spcPct val="0"/>
              </a:spcAft>
              <a:defRPr sz="2000" b="1">
                <a:solidFill>
                  <a:srgbClr val="000080"/>
                </a:solidFill>
                <a:latin typeface="RussellSquare" charset="0"/>
              </a:defRPr>
            </a:lvl5pPr>
            <a:lvl6pPr marL="457200" algn="l" rtl="0" eaLnBrk="0" fontAlgn="base" hangingPunct="0">
              <a:lnSpc>
                <a:spcPct val="96000"/>
              </a:lnSpc>
              <a:spcBef>
                <a:spcPct val="0"/>
              </a:spcBef>
              <a:spcAft>
                <a:spcPct val="0"/>
              </a:spcAft>
              <a:defRPr sz="2000" b="1">
                <a:solidFill>
                  <a:srgbClr val="000080"/>
                </a:solidFill>
                <a:latin typeface="RussellSquare" charset="0"/>
              </a:defRPr>
            </a:lvl6pPr>
            <a:lvl7pPr marL="914400" algn="l" rtl="0" eaLnBrk="0" fontAlgn="base" hangingPunct="0">
              <a:lnSpc>
                <a:spcPct val="96000"/>
              </a:lnSpc>
              <a:spcBef>
                <a:spcPct val="0"/>
              </a:spcBef>
              <a:spcAft>
                <a:spcPct val="0"/>
              </a:spcAft>
              <a:defRPr sz="2000" b="1">
                <a:solidFill>
                  <a:srgbClr val="000080"/>
                </a:solidFill>
                <a:latin typeface="RussellSquare" charset="0"/>
              </a:defRPr>
            </a:lvl7pPr>
            <a:lvl8pPr marL="1371600" algn="l" rtl="0" eaLnBrk="0" fontAlgn="base" hangingPunct="0">
              <a:lnSpc>
                <a:spcPct val="96000"/>
              </a:lnSpc>
              <a:spcBef>
                <a:spcPct val="0"/>
              </a:spcBef>
              <a:spcAft>
                <a:spcPct val="0"/>
              </a:spcAft>
              <a:defRPr sz="2000" b="1">
                <a:solidFill>
                  <a:srgbClr val="000080"/>
                </a:solidFill>
                <a:latin typeface="RussellSquare" charset="0"/>
              </a:defRPr>
            </a:lvl8pPr>
            <a:lvl9pPr marL="1828800" algn="l" rtl="0" eaLnBrk="0" fontAlgn="base" hangingPunct="0">
              <a:lnSpc>
                <a:spcPct val="96000"/>
              </a:lnSpc>
              <a:spcBef>
                <a:spcPct val="0"/>
              </a:spcBef>
              <a:spcAft>
                <a:spcPct val="0"/>
              </a:spcAft>
              <a:defRPr sz="2000" b="1">
                <a:solidFill>
                  <a:srgbClr val="000080"/>
                </a:solidFill>
                <a:latin typeface="RussellSquare" charset="0"/>
              </a:defRPr>
            </a:lvl9pPr>
          </a:lstStyle>
          <a:p>
            <a:endParaRPr lang="en-GB" sz="1800" b="0" i="1" kern="0" dirty="0">
              <a:solidFill>
                <a:srgbClr val="000000"/>
              </a:solidFill>
              <a:latin typeface="Arial" panose="020B0604020202020204" pitchFamily="34" charset="0"/>
              <a:cs typeface="Arial" panose="020B0604020202020204" pitchFamily="34" charset="0"/>
            </a:endParaRPr>
          </a:p>
        </p:txBody>
      </p:sp>
      <p:sp>
        <p:nvSpPr>
          <p:cNvPr id="7" name="Title 1"/>
          <p:cNvSpPr txBox="1">
            <a:spLocks/>
          </p:cNvSpPr>
          <p:nvPr/>
        </p:nvSpPr>
        <p:spPr bwMode="auto">
          <a:xfrm>
            <a:off x="334746" y="582885"/>
            <a:ext cx="8809254" cy="263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defPPr>
              <a:defRPr lang="en-US"/>
            </a:defPPr>
            <a:lvl1pPr defTabSz="914400" eaLnBrk="0" fontAlgn="base" hangingPunct="0">
              <a:lnSpc>
                <a:spcPct val="96000"/>
              </a:lnSpc>
              <a:spcBef>
                <a:spcPct val="0"/>
              </a:spcBef>
              <a:spcAft>
                <a:spcPct val="0"/>
              </a:spcAft>
              <a:defRPr sz="1600" b="0" i="1" kern="0">
                <a:solidFill>
                  <a:srgbClr val="000000"/>
                </a:solidFill>
                <a:latin typeface="Arial" panose="020B0604020202020204" pitchFamily="34" charset="0"/>
                <a:ea typeface="+mj-ea"/>
                <a:cs typeface="Arial" panose="020B0604020202020204" pitchFamily="34" charset="0"/>
              </a:defRPr>
            </a:lvl1pPr>
            <a:lvl2pPr eaLnBrk="0" fontAlgn="base" hangingPunct="0">
              <a:lnSpc>
                <a:spcPct val="96000"/>
              </a:lnSpc>
              <a:spcBef>
                <a:spcPct val="0"/>
              </a:spcBef>
              <a:spcAft>
                <a:spcPct val="0"/>
              </a:spcAft>
              <a:defRPr sz="2000" b="1">
                <a:solidFill>
                  <a:srgbClr val="000080"/>
                </a:solidFill>
                <a:latin typeface="RussellSquare" charset="0"/>
              </a:defRPr>
            </a:lvl2pPr>
            <a:lvl3pPr eaLnBrk="0" fontAlgn="base" hangingPunct="0">
              <a:lnSpc>
                <a:spcPct val="96000"/>
              </a:lnSpc>
              <a:spcBef>
                <a:spcPct val="0"/>
              </a:spcBef>
              <a:spcAft>
                <a:spcPct val="0"/>
              </a:spcAft>
              <a:defRPr sz="2000" b="1">
                <a:solidFill>
                  <a:srgbClr val="000080"/>
                </a:solidFill>
                <a:latin typeface="RussellSquare" charset="0"/>
              </a:defRPr>
            </a:lvl3pPr>
            <a:lvl4pPr eaLnBrk="0" fontAlgn="base" hangingPunct="0">
              <a:lnSpc>
                <a:spcPct val="96000"/>
              </a:lnSpc>
              <a:spcBef>
                <a:spcPct val="0"/>
              </a:spcBef>
              <a:spcAft>
                <a:spcPct val="0"/>
              </a:spcAft>
              <a:defRPr sz="2000" b="1">
                <a:solidFill>
                  <a:srgbClr val="000080"/>
                </a:solidFill>
                <a:latin typeface="RussellSquare" charset="0"/>
              </a:defRPr>
            </a:lvl4pPr>
            <a:lvl5pPr eaLnBrk="0" fontAlgn="base" hangingPunct="0">
              <a:lnSpc>
                <a:spcPct val="96000"/>
              </a:lnSpc>
              <a:spcBef>
                <a:spcPct val="0"/>
              </a:spcBef>
              <a:spcAft>
                <a:spcPct val="0"/>
              </a:spcAft>
              <a:defRPr sz="2000" b="1">
                <a:solidFill>
                  <a:srgbClr val="000080"/>
                </a:solidFill>
                <a:latin typeface="RussellSquare" charset="0"/>
              </a:defRPr>
            </a:lvl5pPr>
            <a:lvl6pPr marL="457200" eaLnBrk="0" fontAlgn="base" hangingPunct="0">
              <a:lnSpc>
                <a:spcPct val="96000"/>
              </a:lnSpc>
              <a:spcBef>
                <a:spcPct val="0"/>
              </a:spcBef>
              <a:spcAft>
                <a:spcPct val="0"/>
              </a:spcAft>
              <a:defRPr sz="2000" b="1">
                <a:solidFill>
                  <a:srgbClr val="000080"/>
                </a:solidFill>
                <a:latin typeface="RussellSquare" charset="0"/>
              </a:defRPr>
            </a:lvl6pPr>
            <a:lvl7pPr marL="914400" eaLnBrk="0" fontAlgn="base" hangingPunct="0">
              <a:lnSpc>
                <a:spcPct val="96000"/>
              </a:lnSpc>
              <a:spcBef>
                <a:spcPct val="0"/>
              </a:spcBef>
              <a:spcAft>
                <a:spcPct val="0"/>
              </a:spcAft>
              <a:defRPr sz="2000" b="1">
                <a:solidFill>
                  <a:srgbClr val="000080"/>
                </a:solidFill>
                <a:latin typeface="RussellSquare" charset="0"/>
              </a:defRPr>
            </a:lvl7pPr>
            <a:lvl8pPr marL="1371600" eaLnBrk="0" fontAlgn="base" hangingPunct="0">
              <a:lnSpc>
                <a:spcPct val="96000"/>
              </a:lnSpc>
              <a:spcBef>
                <a:spcPct val="0"/>
              </a:spcBef>
              <a:spcAft>
                <a:spcPct val="0"/>
              </a:spcAft>
              <a:defRPr sz="2000" b="1">
                <a:solidFill>
                  <a:srgbClr val="000080"/>
                </a:solidFill>
                <a:latin typeface="RussellSquare" charset="0"/>
              </a:defRPr>
            </a:lvl8pPr>
            <a:lvl9pPr marL="1828800" eaLnBrk="0" fontAlgn="base" hangingPunct="0">
              <a:lnSpc>
                <a:spcPct val="96000"/>
              </a:lnSpc>
              <a:spcBef>
                <a:spcPct val="0"/>
              </a:spcBef>
              <a:spcAft>
                <a:spcPct val="0"/>
              </a:spcAft>
              <a:defRPr sz="2000" b="1">
                <a:solidFill>
                  <a:srgbClr val="000080"/>
                </a:solidFill>
                <a:latin typeface="RussellSquare" charset="0"/>
              </a:defRPr>
            </a:lvl9pPr>
          </a:lstStyle>
          <a:p>
            <a:r>
              <a:rPr lang="en-GB" dirty="0" smtClean="0"/>
              <a:t>And most of them don’t believe that they are being heard by the people who run cricket</a:t>
            </a:r>
            <a:endParaRPr lang="en-GB" dirty="0"/>
          </a:p>
        </p:txBody>
      </p:sp>
      <p:sp>
        <p:nvSpPr>
          <p:cNvPr id="13" name="Rectangle 12"/>
          <p:cNvSpPr/>
          <p:nvPr/>
        </p:nvSpPr>
        <p:spPr>
          <a:xfrm>
            <a:off x="180000" y="233590"/>
            <a:ext cx="8964000" cy="307777"/>
          </a:xfrm>
          <a:prstGeom prst="rect">
            <a:avLst/>
          </a:prstGeom>
        </p:spPr>
        <p:txBody>
          <a:bodyPr wrap="square">
            <a:spAutoFit/>
          </a:bodyPr>
          <a:lstStyle/>
          <a:p>
            <a:r>
              <a:rPr lang="en-GB" b="1" dirty="0" smtClean="0">
                <a:solidFill>
                  <a:prstClr val="black"/>
                </a:solidFill>
                <a:latin typeface="Arial" panose="020B0604020202020204" pitchFamily="34" charset="0"/>
                <a:cs typeface="Arial" panose="020B0604020202020204" pitchFamily="34" charset="0"/>
              </a:rPr>
              <a:t>Are players being heard?</a:t>
            </a:r>
            <a:endParaRPr lang="en-GB" b="1" dirty="0">
              <a:solidFill>
                <a:prstClr val="black"/>
              </a:solidFill>
              <a:latin typeface="Arial" panose="020B0604020202020204" pitchFamily="34" charset="0"/>
              <a:cs typeface="Arial" panose="020B0604020202020204" pitchFamily="34" charset="0"/>
            </a:endParaRPr>
          </a:p>
        </p:txBody>
      </p:sp>
      <p:sp>
        <p:nvSpPr>
          <p:cNvPr id="14" name="TextBox 13"/>
          <p:cNvSpPr txBox="1"/>
          <p:nvPr/>
        </p:nvSpPr>
        <p:spPr>
          <a:xfrm>
            <a:off x="476032" y="4560701"/>
            <a:ext cx="7500220" cy="415498"/>
          </a:xfrm>
          <a:prstGeom prst="rect">
            <a:avLst/>
          </a:prstGeom>
          <a:noFill/>
        </p:spPr>
        <p:txBody>
          <a:bodyPr wrap="square" rtlCol="0">
            <a:spAutoFit/>
          </a:bodyPr>
          <a:lstStyle/>
          <a:p>
            <a:r>
              <a:rPr lang="en-GB" sz="1050" dirty="0">
                <a:solidFill>
                  <a:srgbClr val="7F7F7F"/>
                </a:solidFill>
                <a:latin typeface="Arial" panose="020B0604020202020204" pitchFamily="34" charset="0"/>
                <a:cs typeface="Arial" panose="020B0604020202020204" pitchFamily="34" charset="0"/>
              </a:rPr>
              <a:t>Source: NCPS </a:t>
            </a:r>
            <a:r>
              <a:rPr lang="en-GB" sz="1050" dirty="0" smtClean="0">
                <a:solidFill>
                  <a:srgbClr val="7F7F7F"/>
                </a:solidFill>
                <a:latin typeface="Arial" panose="020B0604020202020204" pitchFamily="34" charset="0"/>
                <a:cs typeface="Arial" panose="020B0604020202020204" pitchFamily="34" charset="0"/>
              </a:rPr>
              <a:t>2015 </a:t>
            </a:r>
            <a:r>
              <a:rPr lang="en-GB" sz="1050" dirty="0">
                <a:solidFill>
                  <a:srgbClr val="7F7F7F"/>
                </a:solidFill>
                <a:latin typeface="Arial" panose="020B0604020202020204" pitchFamily="34" charset="0"/>
                <a:cs typeface="Arial" panose="020B0604020202020204" pitchFamily="34" charset="0"/>
              </a:rPr>
              <a:t>Data</a:t>
            </a:r>
          </a:p>
          <a:p>
            <a:r>
              <a:rPr lang="en-GB" sz="1050" dirty="0">
                <a:solidFill>
                  <a:srgbClr val="7F7F7F"/>
                </a:solidFill>
                <a:latin typeface="Arial" panose="020B0604020202020204" pitchFamily="34" charset="0"/>
                <a:cs typeface="Arial" panose="020B0604020202020204" pitchFamily="34" charset="0"/>
              </a:rPr>
              <a:t>Question:</a:t>
            </a:r>
            <a:r>
              <a:rPr lang="en-GB" sz="1050" i="1" dirty="0">
                <a:solidFill>
                  <a:srgbClr val="7F7F7F"/>
                </a:solidFill>
                <a:latin typeface="Arial" panose="020B0604020202020204" pitchFamily="34" charset="0"/>
                <a:cs typeface="Arial" panose="020B0604020202020204" pitchFamily="34" charset="0"/>
              </a:rPr>
              <a:t> </a:t>
            </a:r>
            <a:r>
              <a:rPr lang="en-GB" sz="1050" i="1" dirty="0" smtClean="0">
                <a:solidFill>
                  <a:srgbClr val="7F7F7F"/>
                </a:solidFill>
                <a:latin typeface="Arial" panose="020B0604020202020204" pitchFamily="34" charset="0"/>
                <a:cs typeface="Arial" panose="020B0604020202020204" pitchFamily="34" charset="0"/>
              </a:rPr>
              <a:t>Do you feel that your views are heard and acted upon by the people who run cricket in your area? n=13,069</a:t>
            </a:r>
            <a:endParaRPr lang="en-GB" sz="1050" i="1" dirty="0">
              <a:solidFill>
                <a:srgbClr val="7F7F7F"/>
              </a:solidFill>
              <a:latin typeface="Arial" panose="020B0604020202020204" pitchFamily="34" charset="0"/>
              <a:cs typeface="Arial" panose="020B0604020202020204" pitchFamily="34" charset="0"/>
            </a:endParaRPr>
          </a:p>
        </p:txBody>
      </p:sp>
      <p:sp>
        <p:nvSpPr>
          <p:cNvPr id="9" name="Oval 8"/>
          <p:cNvSpPr/>
          <p:nvPr/>
        </p:nvSpPr>
        <p:spPr>
          <a:xfrm>
            <a:off x="627327" y="977517"/>
            <a:ext cx="4257550" cy="3125540"/>
          </a:xfrm>
          <a:prstGeom prst="ellipse">
            <a:avLst/>
          </a:prstGeom>
          <a:solidFill>
            <a:srgbClr val="00B0F0"/>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6000" dirty="0" smtClean="0">
                <a:solidFill>
                  <a:schemeClr val="bg1"/>
                </a:solidFill>
                <a:latin typeface="Arial" panose="020B0604020202020204" pitchFamily="34" charset="0"/>
                <a:cs typeface="Arial" panose="020B0604020202020204" pitchFamily="34" charset="0"/>
              </a:rPr>
              <a:t>48%</a:t>
            </a:r>
            <a:endParaRPr lang="en-US" sz="16000" dirty="0">
              <a:solidFill>
                <a:schemeClr val="bg1"/>
              </a:solidFill>
              <a:latin typeface="Arial" panose="020B0604020202020204" pitchFamily="34" charset="0"/>
              <a:cs typeface="Arial" panose="020B0604020202020204" pitchFamily="34" charset="0"/>
            </a:endParaRPr>
          </a:p>
        </p:txBody>
      </p:sp>
      <p:sp>
        <p:nvSpPr>
          <p:cNvPr id="4" name="TextBox 3"/>
          <p:cNvSpPr txBox="1"/>
          <p:nvPr/>
        </p:nvSpPr>
        <p:spPr>
          <a:xfrm>
            <a:off x="4739374" y="1732880"/>
            <a:ext cx="3883275" cy="1938992"/>
          </a:xfrm>
          <a:prstGeom prst="rect">
            <a:avLst/>
          </a:prstGeom>
          <a:noFill/>
        </p:spPr>
        <p:txBody>
          <a:bodyPr wrap="square" rtlCol="0">
            <a:spAutoFit/>
          </a:bodyPr>
          <a:lstStyle/>
          <a:p>
            <a:pPr algn="ctr"/>
            <a:r>
              <a:rPr lang="en-US" sz="4000" b="1" dirty="0">
                <a:latin typeface="Arial" panose="020B0604020202020204" pitchFamily="34" charset="0"/>
                <a:cs typeface="Arial" panose="020B0604020202020204" pitchFamily="34" charset="0"/>
              </a:rPr>
              <a:t>o</a:t>
            </a:r>
            <a:r>
              <a:rPr lang="en-US" sz="4000" b="1" dirty="0" smtClean="0">
                <a:latin typeface="Arial" panose="020B0604020202020204" pitchFamily="34" charset="0"/>
                <a:cs typeface="Arial" panose="020B0604020202020204" pitchFamily="34" charset="0"/>
              </a:rPr>
              <a:t>f players </a:t>
            </a:r>
          </a:p>
          <a:p>
            <a:pPr algn="ctr"/>
            <a:r>
              <a:rPr lang="en-US" sz="4000" b="1" dirty="0" smtClean="0">
                <a:latin typeface="Arial" panose="020B0604020202020204" pitchFamily="34" charset="0"/>
                <a:cs typeface="Arial" panose="020B0604020202020204" pitchFamily="34" charset="0"/>
              </a:rPr>
              <a:t>think cricket isn’t listening</a:t>
            </a:r>
            <a:endParaRPr lang="en-GB" sz="4000" b="1"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5575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Chart 20"/>
          <p:cNvGraphicFramePr/>
          <p:nvPr>
            <p:extLst>
              <p:ext uri="{D42A27DB-BD31-4B8C-83A1-F6EECF244321}">
                <p14:modId xmlns:p14="http://schemas.microsoft.com/office/powerpoint/2010/main" val="3092276085"/>
              </p:ext>
            </p:extLst>
          </p:nvPr>
        </p:nvGraphicFramePr>
        <p:xfrm>
          <a:off x="1410415" y="1157900"/>
          <a:ext cx="6096000" cy="3048000"/>
        </p:xfrm>
        <a:graphic>
          <a:graphicData uri="http://schemas.openxmlformats.org/drawingml/2006/chart">
            <c:chart xmlns:c="http://schemas.openxmlformats.org/drawingml/2006/chart" xmlns:r="http://schemas.openxmlformats.org/officeDocument/2006/relationships" r:id="rId2"/>
          </a:graphicData>
        </a:graphic>
      </p:graphicFrame>
      <p:sp>
        <p:nvSpPr>
          <p:cNvPr id="7" name="Title 1"/>
          <p:cNvSpPr txBox="1">
            <a:spLocks/>
          </p:cNvSpPr>
          <p:nvPr/>
        </p:nvSpPr>
        <p:spPr bwMode="auto">
          <a:xfrm>
            <a:off x="332400" y="609493"/>
            <a:ext cx="8809254" cy="263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defPPr>
              <a:defRPr lang="en-US"/>
            </a:defPPr>
            <a:lvl1pPr defTabSz="914400" eaLnBrk="0" fontAlgn="base" hangingPunct="0">
              <a:lnSpc>
                <a:spcPct val="96000"/>
              </a:lnSpc>
              <a:spcBef>
                <a:spcPct val="0"/>
              </a:spcBef>
              <a:spcAft>
                <a:spcPct val="0"/>
              </a:spcAft>
              <a:defRPr sz="1600" b="0" i="1" kern="0">
                <a:solidFill>
                  <a:srgbClr val="000000"/>
                </a:solidFill>
                <a:latin typeface="Arial" panose="020B0604020202020204" pitchFamily="34" charset="0"/>
                <a:ea typeface="+mj-ea"/>
                <a:cs typeface="Arial" panose="020B0604020202020204" pitchFamily="34" charset="0"/>
              </a:defRPr>
            </a:lvl1pPr>
            <a:lvl2pPr eaLnBrk="0" fontAlgn="base" hangingPunct="0">
              <a:lnSpc>
                <a:spcPct val="96000"/>
              </a:lnSpc>
              <a:spcBef>
                <a:spcPct val="0"/>
              </a:spcBef>
              <a:spcAft>
                <a:spcPct val="0"/>
              </a:spcAft>
              <a:defRPr sz="2000" b="1">
                <a:solidFill>
                  <a:srgbClr val="000080"/>
                </a:solidFill>
                <a:latin typeface="RussellSquare" charset="0"/>
              </a:defRPr>
            </a:lvl2pPr>
            <a:lvl3pPr eaLnBrk="0" fontAlgn="base" hangingPunct="0">
              <a:lnSpc>
                <a:spcPct val="96000"/>
              </a:lnSpc>
              <a:spcBef>
                <a:spcPct val="0"/>
              </a:spcBef>
              <a:spcAft>
                <a:spcPct val="0"/>
              </a:spcAft>
              <a:defRPr sz="2000" b="1">
                <a:solidFill>
                  <a:srgbClr val="000080"/>
                </a:solidFill>
                <a:latin typeface="RussellSquare" charset="0"/>
              </a:defRPr>
            </a:lvl3pPr>
            <a:lvl4pPr eaLnBrk="0" fontAlgn="base" hangingPunct="0">
              <a:lnSpc>
                <a:spcPct val="96000"/>
              </a:lnSpc>
              <a:spcBef>
                <a:spcPct val="0"/>
              </a:spcBef>
              <a:spcAft>
                <a:spcPct val="0"/>
              </a:spcAft>
              <a:defRPr sz="2000" b="1">
                <a:solidFill>
                  <a:srgbClr val="000080"/>
                </a:solidFill>
                <a:latin typeface="RussellSquare" charset="0"/>
              </a:defRPr>
            </a:lvl4pPr>
            <a:lvl5pPr eaLnBrk="0" fontAlgn="base" hangingPunct="0">
              <a:lnSpc>
                <a:spcPct val="96000"/>
              </a:lnSpc>
              <a:spcBef>
                <a:spcPct val="0"/>
              </a:spcBef>
              <a:spcAft>
                <a:spcPct val="0"/>
              </a:spcAft>
              <a:defRPr sz="2000" b="1">
                <a:solidFill>
                  <a:srgbClr val="000080"/>
                </a:solidFill>
                <a:latin typeface="RussellSquare" charset="0"/>
              </a:defRPr>
            </a:lvl5pPr>
            <a:lvl6pPr marL="457200" eaLnBrk="0" fontAlgn="base" hangingPunct="0">
              <a:lnSpc>
                <a:spcPct val="96000"/>
              </a:lnSpc>
              <a:spcBef>
                <a:spcPct val="0"/>
              </a:spcBef>
              <a:spcAft>
                <a:spcPct val="0"/>
              </a:spcAft>
              <a:defRPr sz="2000" b="1">
                <a:solidFill>
                  <a:srgbClr val="000080"/>
                </a:solidFill>
                <a:latin typeface="RussellSquare" charset="0"/>
              </a:defRPr>
            </a:lvl6pPr>
            <a:lvl7pPr marL="914400" eaLnBrk="0" fontAlgn="base" hangingPunct="0">
              <a:lnSpc>
                <a:spcPct val="96000"/>
              </a:lnSpc>
              <a:spcBef>
                <a:spcPct val="0"/>
              </a:spcBef>
              <a:spcAft>
                <a:spcPct val="0"/>
              </a:spcAft>
              <a:defRPr sz="2000" b="1">
                <a:solidFill>
                  <a:srgbClr val="000080"/>
                </a:solidFill>
                <a:latin typeface="RussellSquare" charset="0"/>
              </a:defRPr>
            </a:lvl7pPr>
            <a:lvl8pPr marL="1371600" eaLnBrk="0" fontAlgn="base" hangingPunct="0">
              <a:lnSpc>
                <a:spcPct val="96000"/>
              </a:lnSpc>
              <a:spcBef>
                <a:spcPct val="0"/>
              </a:spcBef>
              <a:spcAft>
                <a:spcPct val="0"/>
              </a:spcAft>
              <a:defRPr sz="2000" b="1">
                <a:solidFill>
                  <a:srgbClr val="000080"/>
                </a:solidFill>
                <a:latin typeface="RussellSquare" charset="0"/>
              </a:defRPr>
            </a:lvl8pPr>
            <a:lvl9pPr marL="1828800" eaLnBrk="0" fontAlgn="base" hangingPunct="0">
              <a:lnSpc>
                <a:spcPct val="96000"/>
              </a:lnSpc>
              <a:spcBef>
                <a:spcPct val="0"/>
              </a:spcBef>
              <a:spcAft>
                <a:spcPct val="0"/>
              </a:spcAft>
              <a:defRPr sz="2000" b="1">
                <a:solidFill>
                  <a:srgbClr val="000080"/>
                </a:solidFill>
                <a:latin typeface="RussellSquare" charset="0"/>
              </a:defRPr>
            </a:lvl9pPr>
          </a:lstStyle>
          <a:p>
            <a:r>
              <a:rPr lang="en-GB" dirty="0" smtClean="0"/>
              <a:t>Despite the effect of Get the Game On and other reforms, satisfaction is down </a:t>
            </a:r>
            <a:r>
              <a:rPr lang="en-GB" dirty="0"/>
              <a:t>o</a:t>
            </a:r>
            <a:r>
              <a:rPr lang="en-GB" dirty="0" smtClean="0"/>
              <a:t>n last year</a:t>
            </a:r>
            <a:endParaRPr lang="en-GB" dirty="0">
              <a:solidFill>
                <a:srgbClr val="FF0000"/>
              </a:solidFill>
            </a:endParaRPr>
          </a:p>
        </p:txBody>
      </p:sp>
      <p:sp>
        <p:nvSpPr>
          <p:cNvPr id="13" name="Rectangle 12"/>
          <p:cNvSpPr/>
          <p:nvPr/>
        </p:nvSpPr>
        <p:spPr>
          <a:xfrm>
            <a:off x="116574" y="127780"/>
            <a:ext cx="6840187" cy="415498"/>
          </a:xfrm>
          <a:prstGeom prst="rect">
            <a:avLst/>
          </a:prstGeom>
        </p:spPr>
        <p:txBody>
          <a:bodyPr wrap="square">
            <a:spAutoFit/>
          </a:bodyPr>
          <a:lstStyle/>
          <a:p>
            <a:pPr>
              <a:lnSpc>
                <a:spcPct val="150000"/>
              </a:lnSpc>
            </a:pPr>
            <a:r>
              <a:rPr lang="en-GB" b="1" dirty="0" smtClean="0">
                <a:solidFill>
                  <a:prstClr val="black"/>
                </a:solidFill>
                <a:latin typeface="Arial" panose="020B0604020202020204" pitchFamily="34" charset="0"/>
                <a:cs typeface="Arial" panose="020B0604020202020204" pitchFamily="34" charset="0"/>
              </a:rPr>
              <a:t>Overall satisfaction of the cricket playing market</a:t>
            </a:r>
            <a:endParaRPr lang="en-GB" b="1" dirty="0">
              <a:solidFill>
                <a:prstClr val="black"/>
              </a:solidFill>
              <a:latin typeface="Arial" panose="020B0604020202020204" pitchFamily="34" charset="0"/>
              <a:cs typeface="Arial" panose="020B0604020202020204" pitchFamily="34" charset="0"/>
            </a:endParaRPr>
          </a:p>
        </p:txBody>
      </p:sp>
      <p:sp>
        <p:nvSpPr>
          <p:cNvPr id="14" name="TextBox 13"/>
          <p:cNvSpPr txBox="1"/>
          <p:nvPr/>
        </p:nvSpPr>
        <p:spPr>
          <a:xfrm>
            <a:off x="464337" y="4512927"/>
            <a:ext cx="7500220" cy="415498"/>
          </a:xfrm>
          <a:prstGeom prst="rect">
            <a:avLst/>
          </a:prstGeom>
          <a:noFill/>
        </p:spPr>
        <p:txBody>
          <a:bodyPr wrap="square" rtlCol="0">
            <a:spAutoFit/>
          </a:bodyPr>
          <a:lstStyle/>
          <a:p>
            <a:r>
              <a:rPr lang="en-GB" sz="1050" dirty="0" smtClean="0">
                <a:solidFill>
                  <a:srgbClr val="7F7F7F"/>
                </a:solidFill>
                <a:latin typeface="Arial" panose="020B0604020202020204" pitchFamily="34" charset="0"/>
                <a:cs typeface="Arial" panose="020B0604020202020204" pitchFamily="34" charset="0"/>
              </a:rPr>
              <a:t>Source: NCPS 2015 Data</a:t>
            </a:r>
          </a:p>
          <a:p>
            <a:r>
              <a:rPr lang="en-GB" sz="1050" dirty="0" smtClean="0">
                <a:solidFill>
                  <a:srgbClr val="7F7F7F"/>
                </a:solidFill>
                <a:latin typeface="Arial" panose="020B0604020202020204" pitchFamily="34" charset="0"/>
                <a:cs typeface="Arial" panose="020B0604020202020204" pitchFamily="34" charset="0"/>
              </a:rPr>
              <a:t>Question</a:t>
            </a:r>
            <a:r>
              <a:rPr lang="en-GB" sz="1050" i="1" dirty="0">
                <a:solidFill>
                  <a:srgbClr val="7F7F7F"/>
                </a:solidFill>
                <a:latin typeface="Arial" panose="020B0604020202020204" pitchFamily="34" charset="0"/>
                <a:cs typeface="Arial" panose="020B0604020202020204" pitchFamily="34" charset="0"/>
              </a:rPr>
              <a:t>: </a:t>
            </a:r>
            <a:r>
              <a:rPr lang="en-US" sz="1050" i="1" dirty="0">
                <a:solidFill>
                  <a:srgbClr val="7F7F7F"/>
                </a:solidFill>
                <a:latin typeface="Arial" panose="020B0604020202020204" pitchFamily="34" charset="0"/>
                <a:cs typeface="Arial" panose="020B0604020202020204" pitchFamily="34" charset="0"/>
              </a:rPr>
              <a:t>How satisfied or dissatisfied are you overall with your cricket experience?</a:t>
            </a:r>
            <a:r>
              <a:rPr lang="en-GB" sz="1050" i="1" dirty="0" smtClean="0">
                <a:solidFill>
                  <a:srgbClr val="7F7F7F"/>
                </a:solidFill>
                <a:latin typeface="Arial" panose="020B0604020202020204" pitchFamily="34" charset="0"/>
                <a:cs typeface="Arial" panose="020B0604020202020204" pitchFamily="34" charset="0"/>
              </a:rPr>
              <a:t> (n=13,370)</a:t>
            </a:r>
          </a:p>
        </p:txBody>
      </p:sp>
      <p:graphicFrame>
        <p:nvGraphicFramePr>
          <p:cNvPr id="15" name="Table 14"/>
          <p:cNvGraphicFramePr>
            <a:graphicFrameLocks noGrp="1"/>
          </p:cNvGraphicFramePr>
          <p:nvPr>
            <p:extLst>
              <p:ext uri="{D42A27DB-BD31-4B8C-83A1-F6EECF244321}">
                <p14:modId xmlns:p14="http://schemas.microsoft.com/office/powerpoint/2010/main" val="1764110406"/>
              </p:ext>
            </p:extLst>
          </p:nvPr>
        </p:nvGraphicFramePr>
        <p:xfrm>
          <a:off x="2110189" y="3493364"/>
          <a:ext cx="2348226" cy="834390"/>
        </p:xfrm>
        <a:graphic>
          <a:graphicData uri="http://schemas.openxmlformats.org/drawingml/2006/table">
            <a:tbl>
              <a:tblPr firstRow="1" bandRow="1">
                <a:tableStyleId>{5C22544A-7EE6-4342-B048-85BDC9FD1C3A}</a:tableStyleId>
              </a:tblPr>
              <a:tblGrid>
                <a:gridCol w="1164858"/>
                <a:gridCol w="1183368"/>
              </a:tblGrid>
              <a:tr h="278130">
                <a:tc>
                  <a:txBody>
                    <a:bodyPr/>
                    <a:lstStyle/>
                    <a:p>
                      <a:pPr algn="ctr"/>
                      <a:r>
                        <a:rPr lang="en-GB" sz="1100" b="0" dirty="0" smtClean="0">
                          <a:solidFill>
                            <a:schemeClr val="tx1"/>
                          </a:solidFill>
                          <a:latin typeface="Arial" panose="020B0604020202020204" pitchFamily="34" charset="0"/>
                          <a:cs typeface="Arial" panose="020B0604020202020204" pitchFamily="34" charset="0"/>
                        </a:rPr>
                        <a:t>14 to 18s</a:t>
                      </a:r>
                      <a:endParaRPr lang="en-GB" sz="1100" b="0" dirty="0">
                        <a:solidFill>
                          <a:schemeClr val="tx1"/>
                        </a:solidFill>
                        <a:latin typeface="Arial" panose="020B0604020202020204" pitchFamily="34" charset="0"/>
                        <a:cs typeface="Arial" panose="020B0604020202020204" pitchFamily="34" charset="0"/>
                      </a:endParaRPr>
                    </a:p>
                  </a:txBody>
                  <a:tcPr marT="34290" marB="34290" anchor="ctr">
                    <a:noFill/>
                  </a:tcPr>
                </a:tc>
                <a:tc>
                  <a:txBody>
                    <a:bodyPr/>
                    <a:lstStyle/>
                    <a:p>
                      <a:pPr algn="ctr"/>
                      <a:r>
                        <a:rPr lang="en-GB" sz="1100" b="1" dirty="0" smtClean="0">
                          <a:solidFill>
                            <a:schemeClr val="tx1"/>
                          </a:solidFill>
                          <a:latin typeface="Arial" panose="020B0604020202020204" pitchFamily="34" charset="0"/>
                          <a:cs typeface="Arial" panose="020B0604020202020204" pitchFamily="34" charset="0"/>
                        </a:rPr>
                        <a:t>8.1</a:t>
                      </a:r>
                      <a:endParaRPr lang="en-GB" sz="1100" b="1" dirty="0">
                        <a:solidFill>
                          <a:schemeClr val="tx1"/>
                        </a:solidFill>
                        <a:latin typeface="Arial" panose="020B0604020202020204" pitchFamily="34" charset="0"/>
                        <a:cs typeface="Arial" panose="020B0604020202020204" pitchFamily="34" charset="0"/>
                      </a:endParaRPr>
                    </a:p>
                  </a:txBody>
                  <a:tcPr marT="34290" marB="34290" anchor="ctr">
                    <a:noFill/>
                  </a:tcPr>
                </a:tc>
              </a:tr>
              <a:tr h="278130">
                <a:tc>
                  <a:txBody>
                    <a:bodyPr/>
                    <a:lstStyle/>
                    <a:p>
                      <a:pPr algn="ctr"/>
                      <a:r>
                        <a:rPr lang="en-GB" sz="1100" b="0" dirty="0" smtClean="0">
                          <a:solidFill>
                            <a:srgbClr val="7030A0"/>
                          </a:solidFill>
                          <a:latin typeface="Arial" panose="020B0604020202020204" pitchFamily="34" charset="0"/>
                          <a:cs typeface="Arial" panose="020B0604020202020204" pitchFamily="34" charset="0"/>
                        </a:rPr>
                        <a:t>Women</a:t>
                      </a:r>
                      <a:endParaRPr lang="en-GB" sz="1100" b="0" dirty="0">
                        <a:solidFill>
                          <a:srgbClr val="7030A0"/>
                        </a:solidFill>
                        <a:latin typeface="Arial" panose="020B0604020202020204" pitchFamily="34" charset="0"/>
                        <a:cs typeface="Arial" panose="020B0604020202020204" pitchFamily="34" charset="0"/>
                      </a:endParaRPr>
                    </a:p>
                  </a:txBody>
                  <a:tcPr marT="34290" marB="34290" anchor="ctr">
                    <a:noFill/>
                  </a:tcPr>
                </a:tc>
                <a:tc>
                  <a:txBody>
                    <a:bodyPr/>
                    <a:lstStyle/>
                    <a:p>
                      <a:pPr algn="ctr"/>
                      <a:r>
                        <a:rPr lang="en-GB" sz="1100" b="0" dirty="0" smtClean="0">
                          <a:solidFill>
                            <a:srgbClr val="7030A0"/>
                          </a:solidFill>
                          <a:latin typeface="Arial" panose="020B0604020202020204" pitchFamily="34" charset="0"/>
                          <a:cs typeface="Arial" panose="020B0604020202020204" pitchFamily="34" charset="0"/>
                        </a:rPr>
                        <a:t>8.0</a:t>
                      </a:r>
                      <a:endParaRPr lang="en-GB" sz="1100" b="0" dirty="0">
                        <a:solidFill>
                          <a:srgbClr val="7030A0"/>
                        </a:solidFill>
                        <a:latin typeface="Arial" panose="020B0604020202020204" pitchFamily="34" charset="0"/>
                        <a:cs typeface="Arial" panose="020B0604020202020204" pitchFamily="34" charset="0"/>
                      </a:endParaRPr>
                    </a:p>
                  </a:txBody>
                  <a:tcPr marT="34290" marB="34290" anchor="ctr">
                    <a:noFill/>
                  </a:tcPr>
                </a:tc>
              </a:tr>
              <a:tr h="278130">
                <a:tc>
                  <a:txBody>
                    <a:bodyPr/>
                    <a:lstStyle/>
                    <a:p>
                      <a:pPr algn="ctr"/>
                      <a:r>
                        <a:rPr lang="en-GB" sz="1100" b="0" dirty="0" smtClean="0">
                          <a:solidFill>
                            <a:srgbClr val="002060"/>
                          </a:solidFill>
                          <a:latin typeface="Arial" panose="020B0604020202020204" pitchFamily="34" charset="0"/>
                          <a:cs typeface="Arial" panose="020B0604020202020204" pitchFamily="34" charset="0"/>
                        </a:rPr>
                        <a:t>Core</a:t>
                      </a:r>
                      <a:endParaRPr lang="en-GB" sz="1100" b="0" dirty="0">
                        <a:solidFill>
                          <a:srgbClr val="002060"/>
                        </a:solidFill>
                        <a:latin typeface="Arial" panose="020B0604020202020204" pitchFamily="34" charset="0"/>
                        <a:cs typeface="Arial" panose="020B0604020202020204" pitchFamily="34" charset="0"/>
                      </a:endParaRPr>
                    </a:p>
                  </a:txBody>
                  <a:tcPr marT="34290" marB="34290" anchor="ctr">
                    <a:noFill/>
                  </a:tcPr>
                </a:tc>
                <a:tc>
                  <a:txBody>
                    <a:bodyPr/>
                    <a:lstStyle/>
                    <a:p>
                      <a:pPr algn="ctr"/>
                      <a:r>
                        <a:rPr lang="en-GB" sz="1100" b="1" dirty="0" smtClean="0">
                          <a:solidFill>
                            <a:srgbClr val="002060"/>
                          </a:solidFill>
                          <a:latin typeface="Arial" panose="020B0604020202020204" pitchFamily="34" charset="0"/>
                          <a:cs typeface="Arial" panose="020B0604020202020204" pitchFamily="34" charset="0"/>
                        </a:rPr>
                        <a:t>7.8</a:t>
                      </a:r>
                      <a:endParaRPr lang="en-GB" sz="1100" b="1" dirty="0">
                        <a:solidFill>
                          <a:srgbClr val="002060"/>
                        </a:solidFill>
                        <a:latin typeface="Arial" panose="020B0604020202020204" pitchFamily="34" charset="0"/>
                        <a:cs typeface="Arial" panose="020B0604020202020204" pitchFamily="34" charset="0"/>
                      </a:endParaRPr>
                    </a:p>
                  </a:txBody>
                  <a:tcPr marT="34290" marB="34290" anchor="ctr">
                    <a:noFill/>
                  </a:tcPr>
                </a:tc>
              </a:tr>
            </a:tbl>
          </a:graphicData>
        </a:graphic>
      </p:graphicFrame>
      <p:sp>
        <p:nvSpPr>
          <p:cNvPr id="16" name="TextBox 15"/>
          <p:cNvSpPr txBox="1"/>
          <p:nvPr/>
        </p:nvSpPr>
        <p:spPr>
          <a:xfrm>
            <a:off x="2110189" y="3008616"/>
            <a:ext cx="2348226" cy="484748"/>
          </a:xfrm>
          <a:prstGeom prst="rect">
            <a:avLst/>
          </a:prstGeom>
          <a:solidFill>
            <a:schemeClr val="accent4"/>
          </a:solidFill>
          <a:effectLst>
            <a:outerShdw blurRad="50800" dist="38100" dir="8100000" algn="tr" rotWithShape="0">
              <a:prstClr val="black">
                <a:alpha val="40000"/>
              </a:prstClr>
            </a:outerShdw>
          </a:effectLst>
        </p:spPr>
        <p:txBody>
          <a:bodyPr wrap="square" rtlCol="0">
            <a:noAutofit/>
          </a:bodyPr>
          <a:lstStyle/>
          <a:p>
            <a:pPr algn="ctr"/>
            <a:r>
              <a:rPr lang="en-GB" dirty="0" smtClean="0">
                <a:solidFill>
                  <a:prstClr val="white"/>
                </a:solidFill>
                <a:latin typeface="Arial" panose="020B0604020202020204" pitchFamily="34" charset="0"/>
                <a:cs typeface="Arial" panose="020B0604020202020204" pitchFamily="34" charset="0"/>
              </a:rPr>
              <a:t>Highest </a:t>
            </a:r>
          </a:p>
          <a:p>
            <a:pPr algn="ctr"/>
            <a:r>
              <a:rPr lang="en-GB" dirty="0" smtClean="0">
                <a:solidFill>
                  <a:prstClr val="white"/>
                </a:solidFill>
                <a:latin typeface="Arial" panose="020B0604020202020204" pitchFamily="34" charset="0"/>
                <a:cs typeface="Arial" panose="020B0604020202020204" pitchFamily="34" charset="0"/>
              </a:rPr>
              <a:t>Satisfaction</a:t>
            </a:r>
          </a:p>
        </p:txBody>
      </p:sp>
      <p:graphicFrame>
        <p:nvGraphicFramePr>
          <p:cNvPr id="17" name="Table 16"/>
          <p:cNvGraphicFramePr>
            <a:graphicFrameLocks noGrp="1"/>
          </p:cNvGraphicFramePr>
          <p:nvPr>
            <p:extLst>
              <p:ext uri="{D42A27DB-BD31-4B8C-83A1-F6EECF244321}">
                <p14:modId xmlns:p14="http://schemas.microsoft.com/office/powerpoint/2010/main" val="1438698531"/>
              </p:ext>
            </p:extLst>
          </p:nvPr>
        </p:nvGraphicFramePr>
        <p:xfrm>
          <a:off x="4608534" y="3493364"/>
          <a:ext cx="2348226" cy="834390"/>
        </p:xfrm>
        <a:graphic>
          <a:graphicData uri="http://schemas.openxmlformats.org/drawingml/2006/table">
            <a:tbl>
              <a:tblPr firstRow="1" bandRow="1">
                <a:tableStyleId>{5C22544A-7EE6-4342-B048-85BDC9FD1C3A}</a:tableStyleId>
              </a:tblPr>
              <a:tblGrid>
                <a:gridCol w="1164858"/>
                <a:gridCol w="1183368"/>
              </a:tblGrid>
              <a:tr h="278130">
                <a:tc>
                  <a:txBody>
                    <a:bodyPr/>
                    <a:lstStyle/>
                    <a:p>
                      <a:pPr algn="ctr"/>
                      <a:r>
                        <a:rPr lang="en-GB" sz="1100" b="0" dirty="0" smtClean="0">
                          <a:solidFill>
                            <a:schemeClr val="tx1"/>
                          </a:solidFill>
                          <a:latin typeface="Arial" panose="020B0604020202020204" pitchFamily="34" charset="0"/>
                          <a:cs typeface="Arial" panose="020B0604020202020204" pitchFamily="34" charset="0"/>
                        </a:rPr>
                        <a:t>26-34</a:t>
                      </a:r>
                      <a:endParaRPr lang="en-GB" sz="1100" b="0" dirty="0">
                        <a:solidFill>
                          <a:schemeClr val="tx1"/>
                        </a:solidFill>
                        <a:latin typeface="Arial" panose="020B0604020202020204" pitchFamily="34" charset="0"/>
                        <a:cs typeface="Arial" panose="020B0604020202020204" pitchFamily="34" charset="0"/>
                      </a:endParaRPr>
                    </a:p>
                  </a:txBody>
                  <a:tcPr marT="34290" marB="34290" anchor="ctr">
                    <a:noFill/>
                  </a:tcPr>
                </a:tc>
                <a:tc>
                  <a:txBody>
                    <a:bodyPr/>
                    <a:lstStyle/>
                    <a:p>
                      <a:pPr algn="ctr"/>
                      <a:r>
                        <a:rPr lang="en-GB" sz="1100" b="1" dirty="0" smtClean="0">
                          <a:solidFill>
                            <a:schemeClr val="tx1"/>
                          </a:solidFill>
                          <a:latin typeface="Arial" panose="020B0604020202020204" pitchFamily="34" charset="0"/>
                          <a:cs typeface="Arial" panose="020B0604020202020204" pitchFamily="34" charset="0"/>
                        </a:rPr>
                        <a:t>6.1</a:t>
                      </a:r>
                      <a:endParaRPr lang="en-GB" sz="1100" b="1" dirty="0">
                        <a:solidFill>
                          <a:schemeClr val="tx1"/>
                        </a:solidFill>
                        <a:latin typeface="Arial" panose="020B0604020202020204" pitchFamily="34" charset="0"/>
                        <a:cs typeface="Arial" panose="020B0604020202020204" pitchFamily="34" charset="0"/>
                      </a:endParaRPr>
                    </a:p>
                  </a:txBody>
                  <a:tcPr marT="34290" marB="34290" anchor="ctr">
                    <a:noFill/>
                  </a:tcPr>
                </a:tc>
              </a:tr>
              <a:tr h="278130">
                <a:tc>
                  <a:txBody>
                    <a:bodyPr/>
                    <a:lstStyle/>
                    <a:p>
                      <a:pPr algn="ctr"/>
                      <a:r>
                        <a:rPr lang="en-GB" sz="1100" b="0" dirty="0" smtClean="0">
                          <a:solidFill>
                            <a:srgbClr val="00B050"/>
                          </a:solidFill>
                          <a:latin typeface="Arial" panose="020B0604020202020204" pitchFamily="34" charset="0"/>
                          <a:cs typeface="Arial" panose="020B0604020202020204" pitchFamily="34" charset="0"/>
                        </a:rPr>
                        <a:t>Occasional</a:t>
                      </a:r>
                      <a:endParaRPr lang="en-GB" sz="1100" b="0" dirty="0">
                        <a:solidFill>
                          <a:srgbClr val="00B050"/>
                        </a:solidFill>
                        <a:latin typeface="Arial" panose="020B0604020202020204" pitchFamily="34" charset="0"/>
                        <a:cs typeface="Arial" panose="020B0604020202020204" pitchFamily="34" charset="0"/>
                      </a:endParaRPr>
                    </a:p>
                  </a:txBody>
                  <a:tcPr marT="34290" marB="34290" anchor="ctr">
                    <a:noFill/>
                  </a:tcPr>
                </a:tc>
                <a:tc>
                  <a:txBody>
                    <a:bodyPr/>
                    <a:lstStyle/>
                    <a:p>
                      <a:pPr algn="ctr"/>
                      <a:r>
                        <a:rPr lang="en-GB" sz="1100" b="1" dirty="0" smtClean="0">
                          <a:solidFill>
                            <a:srgbClr val="00B050"/>
                          </a:solidFill>
                          <a:latin typeface="Arial" panose="020B0604020202020204" pitchFamily="34" charset="0"/>
                          <a:cs typeface="Arial" panose="020B0604020202020204" pitchFamily="34" charset="0"/>
                        </a:rPr>
                        <a:t>7.2</a:t>
                      </a:r>
                      <a:endParaRPr lang="en-GB" sz="1100" b="1" dirty="0">
                        <a:solidFill>
                          <a:srgbClr val="00B050"/>
                        </a:solidFill>
                        <a:latin typeface="Arial" panose="020B0604020202020204" pitchFamily="34" charset="0"/>
                        <a:cs typeface="Arial" panose="020B0604020202020204" pitchFamily="34" charset="0"/>
                      </a:endParaRPr>
                    </a:p>
                  </a:txBody>
                  <a:tcPr marT="34290" marB="34290" anchor="ctr">
                    <a:noFill/>
                  </a:tcPr>
                </a:tc>
              </a:tr>
              <a:tr h="278130">
                <a:tc>
                  <a:txBody>
                    <a:bodyPr/>
                    <a:lstStyle/>
                    <a:p>
                      <a:pPr algn="ctr"/>
                      <a:r>
                        <a:rPr lang="en-GB" sz="1100" b="0" dirty="0" smtClean="0">
                          <a:solidFill>
                            <a:schemeClr val="bg1">
                              <a:lumMod val="50000"/>
                            </a:schemeClr>
                          </a:solidFill>
                          <a:latin typeface="Arial" panose="020B0604020202020204" pitchFamily="34" charset="0"/>
                          <a:cs typeface="Arial" panose="020B0604020202020204" pitchFamily="34" charset="0"/>
                        </a:rPr>
                        <a:t>Cameo</a:t>
                      </a:r>
                      <a:endParaRPr lang="en-GB" sz="1100" b="0" dirty="0">
                        <a:solidFill>
                          <a:schemeClr val="bg1">
                            <a:lumMod val="50000"/>
                          </a:schemeClr>
                        </a:solidFill>
                        <a:latin typeface="Arial" panose="020B0604020202020204" pitchFamily="34" charset="0"/>
                        <a:cs typeface="Arial" panose="020B0604020202020204" pitchFamily="34" charset="0"/>
                      </a:endParaRPr>
                    </a:p>
                  </a:txBody>
                  <a:tcPr marT="34290" marB="34290" anchor="ctr">
                    <a:noFill/>
                  </a:tcPr>
                </a:tc>
                <a:tc>
                  <a:txBody>
                    <a:bodyPr/>
                    <a:lstStyle/>
                    <a:p>
                      <a:pPr algn="ctr"/>
                      <a:r>
                        <a:rPr lang="en-GB" sz="1100" b="1" dirty="0" smtClean="0">
                          <a:solidFill>
                            <a:schemeClr val="bg1">
                              <a:lumMod val="50000"/>
                            </a:schemeClr>
                          </a:solidFill>
                          <a:latin typeface="Arial" panose="020B0604020202020204" pitchFamily="34" charset="0"/>
                          <a:cs typeface="Arial" panose="020B0604020202020204" pitchFamily="34" charset="0"/>
                        </a:rPr>
                        <a:t>7.2</a:t>
                      </a:r>
                      <a:endParaRPr lang="en-GB" sz="1100" b="1" dirty="0">
                        <a:solidFill>
                          <a:schemeClr val="bg1">
                            <a:lumMod val="50000"/>
                          </a:schemeClr>
                        </a:solidFill>
                        <a:latin typeface="Arial" panose="020B0604020202020204" pitchFamily="34" charset="0"/>
                        <a:cs typeface="Arial" panose="020B0604020202020204" pitchFamily="34" charset="0"/>
                      </a:endParaRPr>
                    </a:p>
                  </a:txBody>
                  <a:tcPr marT="34290" marB="34290" anchor="ctr">
                    <a:noFill/>
                  </a:tcPr>
                </a:tc>
              </a:tr>
            </a:tbl>
          </a:graphicData>
        </a:graphic>
      </p:graphicFrame>
      <p:sp>
        <p:nvSpPr>
          <p:cNvPr id="18" name="TextBox 17"/>
          <p:cNvSpPr txBox="1"/>
          <p:nvPr/>
        </p:nvSpPr>
        <p:spPr>
          <a:xfrm>
            <a:off x="4608534" y="3008616"/>
            <a:ext cx="2348226" cy="484748"/>
          </a:xfrm>
          <a:prstGeom prst="rect">
            <a:avLst/>
          </a:prstGeom>
          <a:solidFill>
            <a:srgbClr val="FF0000"/>
          </a:solidFill>
          <a:effectLst>
            <a:outerShdw blurRad="50800" dist="38100" dir="8100000" algn="tr" rotWithShape="0">
              <a:prstClr val="black">
                <a:alpha val="40000"/>
              </a:prstClr>
            </a:outerShdw>
          </a:effectLst>
        </p:spPr>
        <p:txBody>
          <a:bodyPr wrap="square" rtlCol="0">
            <a:noAutofit/>
          </a:bodyPr>
          <a:lstStyle/>
          <a:p>
            <a:pPr algn="ctr"/>
            <a:r>
              <a:rPr lang="en-GB" dirty="0" smtClean="0">
                <a:solidFill>
                  <a:prstClr val="white"/>
                </a:solidFill>
                <a:latin typeface="Arial" panose="020B0604020202020204" pitchFamily="34" charset="0"/>
                <a:cs typeface="Arial" panose="020B0604020202020204" pitchFamily="34" charset="0"/>
              </a:rPr>
              <a:t>Lowest </a:t>
            </a:r>
          </a:p>
          <a:p>
            <a:pPr algn="ctr"/>
            <a:r>
              <a:rPr lang="en-GB" dirty="0" smtClean="0">
                <a:solidFill>
                  <a:prstClr val="white"/>
                </a:solidFill>
                <a:latin typeface="Arial" panose="020B0604020202020204" pitchFamily="34" charset="0"/>
                <a:cs typeface="Arial" panose="020B0604020202020204" pitchFamily="34" charset="0"/>
              </a:rPr>
              <a:t>Satisfaction</a:t>
            </a:r>
          </a:p>
        </p:txBody>
      </p:sp>
    </p:spTree>
    <p:extLst>
      <p:ext uri="{BB962C8B-B14F-4D97-AF65-F5344CB8AC3E}">
        <p14:creationId xmlns:p14="http://schemas.microsoft.com/office/powerpoint/2010/main" val="34619681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p:nvPr>
            <p:extLst>
              <p:ext uri="{D42A27DB-BD31-4B8C-83A1-F6EECF244321}">
                <p14:modId xmlns:p14="http://schemas.microsoft.com/office/powerpoint/2010/main" val="4129650676"/>
              </p:ext>
            </p:extLst>
          </p:nvPr>
        </p:nvGraphicFramePr>
        <p:xfrm>
          <a:off x="351097" y="833233"/>
          <a:ext cx="7540879" cy="3707706"/>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3824286" y="797435"/>
            <a:ext cx="4293704" cy="1692771"/>
          </a:xfrm>
          <a:prstGeom prst="rect">
            <a:avLst/>
          </a:prstGeom>
          <a:noFill/>
        </p:spPr>
        <p:txBody>
          <a:bodyPr wrap="square" rtlCol="0">
            <a:spAutoFit/>
          </a:bodyPr>
          <a:lstStyle/>
          <a:p>
            <a:pPr algn="ctr"/>
            <a:r>
              <a:rPr lang="en-GB" sz="9000" dirty="0" smtClean="0">
                <a:solidFill>
                  <a:schemeClr val="bg1"/>
                </a:solidFill>
                <a:latin typeface="Arial" panose="020B0604020202020204" pitchFamily="34" charset="0"/>
                <a:cs typeface="Arial" panose="020B0604020202020204" pitchFamily="34" charset="0"/>
              </a:rPr>
              <a:t>22%</a:t>
            </a:r>
            <a:endParaRPr lang="en-GB" sz="9000" dirty="0">
              <a:solidFill>
                <a:schemeClr val="bg1"/>
              </a:solidFill>
              <a:latin typeface="Arial" panose="020B0604020202020204" pitchFamily="34" charset="0"/>
              <a:cs typeface="Arial" panose="020B0604020202020204" pitchFamily="34" charset="0"/>
            </a:endParaRPr>
          </a:p>
          <a:p>
            <a:pPr algn="ctr"/>
            <a:r>
              <a:rPr lang="en-GB" dirty="0">
                <a:latin typeface="Arial" panose="020B0604020202020204" pitchFamily="34" charset="0"/>
                <a:cs typeface="Arial" panose="020B0604020202020204" pitchFamily="34" charset="0"/>
              </a:rPr>
              <a:t> </a:t>
            </a:r>
          </a:p>
        </p:txBody>
      </p:sp>
      <p:sp>
        <p:nvSpPr>
          <p:cNvPr id="10" name="TextBox 9"/>
          <p:cNvSpPr txBox="1"/>
          <p:nvPr/>
        </p:nvSpPr>
        <p:spPr>
          <a:xfrm>
            <a:off x="194602" y="727307"/>
            <a:ext cx="4293704" cy="2108269"/>
          </a:xfrm>
          <a:prstGeom prst="rect">
            <a:avLst/>
          </a:prstGeom>
          <a:noFill/>
        </p:spPr>
        <p:txBody>
          <a:bodyPr wrap="square" rtlCol="0">
            <a:spAutoFit/>
          </a:bodyPr>
          <a:lstStyle/>
          <a:p>
            <a:pPr algn="ctr"/>
            <a:r>
              <a:rPr lang="en-GB" sz="11700" spc="-300" dirty="0" smtClean="0">
                <a:solidFill>
                  <a:schemeClr val="bg1"/>
                </a:solidFill>
                <a:latin typeface="Arial" panose="020B0604020202020204" pitchFamily="34" charset="0"/>
                <a:cs typeface="Arial" panose="020B0604020202020204" pitchFamily="34" charset="0"/>
              </a:rPr>
              <a:t>28%</a:t>
            </a:r>
            <a:endParaRPr lang="en-GB" sz="11700" spc="-300" dirty="0">
              <a:solidFill>
                <a:schemeClr val="bg1"/>
              </a:solidFill>
              <a:latin typeface="Arial" panose="020B0604020202020204" pitchFamily="34" charset="0"/>
              <a:cs typeface="Arial" panose="020B0604020202020204" pitchFamily="34" charset="0"/>
            </a:endParaRPr>
          </a:p>
          <a:p>
            <a:pPr algn="ctr"/>
            <a:r>
              <a:rPr lang="en-GB" sz="1400" dirty="0">
                <a:solidFill>
                  <a:srgbClr val="00A1F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endParaRPr lang="en-GB" sz="1400"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Rectangle 1"/>
          <p:cNvSpPr/>
          <p:nvPr/>
        </p:nvSpPr>
        <p:spPr>
          <a:xfrm>
            <a:off x="279010" y="4445432"/>
            <a:ext cx="1992923" cy="18024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7" name="Title 1"/>
          <p:cNvSpPr txBox="1">
            <a:spLocks/>
          </p:cNvSpPr>
          <p:nvPr/>
        </p:nvSpPr>
        <p:spPr bwMode="auto">
          <a:xfrm>
            <a:off x="334746" y="582885"/>
            <a:ext cx="8809254" cy="263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defPPr>
              <a:defRPr lang="en-US"/>
            </a:defPPr>
            <a:lvl1pPr defTabSz="914400" eaLnBrk="0" fontAlgn="base" hangingPunct="0">
              <a:lnSpc>
                <a:spcPct val="96000"/>
              </a:lnSpc>
              <a:spcBef>
                <a:spcPct val="0"/>
              </a:spcBef>
              <a:spcAft>
                <a:spcPct val="0"/>
              </a:spcAft>
              <a:defRPr sz="1600" b="0" i="1" kern="0">
                <a:solidFill>
                  <a:srgbClr val="000000"/>
                </a:solidFill>
                <a:latin typeface="Arial" panose="020B0604020202020204" pitchFamily="34" charset="0"/>
                <a:ea typeface="+mj-ea"/>
                <a:cs typeface="Arial" panose="020B0604020202020204" pitchFamily="34" charset="0"/>
              </a:defRPr>
            </a:lvl1pPr>
            <a:lvl2pPr eaLnBrk="0" fontAlgn="base" hangingPunct="0">
              <a:lnSpc>
                <a:spcPct val="96000"/>
              </a:lnSpc>
              <a:spcBef>
                <a:spcPct val="0"/>
              </a:spcBef>
              <a:spcAft>
                <a:spcPct val="0"/>
              </a:spcAft>
              <a:defRPr sz="2000" b="1">
                <a:solidFill>
                  <a:srgbClr val="000080"/>
                </a:solidFill>
                <a:latin typeface="RussellSquare" charset="0"/>
              </a:defRPr>
            </a:lvl2pPr>
            <a:lvl3pPr eaLnBrk="0" fontAlgn="base" hangingPunct="0">
              <a:lnSpc>
                <a:spcPct val="96000"/>
              </a:lnSpc>
              <a:spcBef>
                <a:spcPct val="0"/>
              </a:spcBef>
              <a:spcAft>
                <a:spcPct val="0"/>
              </a:spcAft>
              <a:defRPr sz="2000" b="1">
                <a:solidFill>
                  <a:srgbClr val="000080"/>
                </a:solidFill>
                <a:latin typeface="RussellSquare" charset="0"/>
              </a:defRPr>
            </a:lvl3pPr>
            <a:lvl4pPr eaLnBrk="0" fontAlgn="base" hangingPunct="0">
              <a:lnSpc>
                <a:spcPct val="96000"/>
              </a:lnSpc>
              <a:spcBef>
                <a:spcPct val="0"/>
              </a:spcBef>
              <a:spcAft>
                <a:spcPct val="0"/>
              </a:spcAft>
              <a:defRPr sz="2000" b="1">
                <a:solidFill>
                  <a:srgbClr val="000080"/>
                </a:solidFill>
                <a:latin typeface="RussellSquare" charset="0"/>
              </a:defRPr>
            </a:lvl4pPr>
            <a:lvl5pPr eaLnBrk="0" fontAlgn="base" hangingPunct="0">
              <a:lnSpc>
                <a:spcPct val="96000"/>
              </a:lnSpc>
              <a:spcBef>
                <a:spcPct val="0"/>
              </a:spcBef>
              <a:spcAft>
                <a:spcPct val="0"/>
              </a:spcAft>
              <a:defRPr sz="2000" b="1">
                <a:solidFill>
                  <a:srgbClr val="000080"/>
                </a:solidFill>
                <a:latin typeface="RussellSquare" charset="0"/>
              </a:defRPr>
            </a:lvl5pPr>
            <a:lvl6pPr marL="457200" eaLnBrk="0" fontAlgn="base" hangingPunct="0">
              <a:lnSpc>
                <a:spcPct val="96000"/>
              </a:lnSpc>
              <a:spcBef>
                <a:spcPct val="0"/>
              </a:spcBef>
              <a:spcAft>
                <a:spcPct val="0"/>
              </a:spcAft>
              <a:defRPr sz="2000" b="1">
                <a:solidFill>
                  <a:srgbClr val="000080"/>
                </a:solidFill>
                <a:latin typeface="RussellSquare" charset="0"/>
              </a:defRPr>
            </a:lvl6pPr>
            <a:lvl7pPr marL="914400" eaLnBrk="0" fontAlgn="base" hangingPunct="0">
              <a:lnSpc>
                <a:spcPct val="96000"/>
              </a:lnSpc>
              <a:spcBef>
                <a:spcPct val="0"/>
              </a:spcBef>
              <a:spcAft>
                <a:spcPct val="0"/>
              </a:spcAft>
              <a:defRPr sz="2000" b="1">
                <a:solidFill>
                  <a:srgbClr val="000080"/>
                </a:solidFill>
                <a:latin typeface="RussellSquare" charset="0"/>
              </a:defRPr>
            </a:lvl7pPr>
            <a:lvl8pPr marL="1371600" eaLnBrk="0" fontAlgn="base" hangingPunct="0">
              <a:lnSpc>
                <a:spcPct val="96000"/>
              </a:lnSpc>
              <a:spcBef>
                <a:spcPct val="0"/>
              </a:spcBef>
              <a:spcAft>
                <a:spcPct val="0"/>
              </a:spcAft>
              <a:defRPr sz="2000" b="1">
                <a:solidFill>
                  <a:srgbClr val="000080"/>
                </a:solidFill>
                <a:latin typeface="RussellSquare" charset="0"/>
              </a:defRPr>
            </a:lvl8pPr>
            <a:lvl9pPr marL="1828800" eaLnBrk="0" fontAlgn="base" hangingPunct="0">
              <a:lnSpc>
                <a:spcPct val="96000"/>
              </a:lnSpc>
              <a:spcBef>
                <a:spcPct val="0"/>
              </a:spcBef>
              <a:spcAft>
                <a:spcPct val="0"/>
              </a:spcAft>
              <a:defRPr sz="2000" b="1">
                <a:solidFill>
                  <a:srgbClr val="000080"/>
                </a:solidFill>
                <a:latin typeface="RussellSquare" charset="0"/>
              </a:defRPr>
            </a:lvl9pPr>
          </a:lstStyle>
          <a:p>
            <a:r>
              <a:rPr lang="en-GB" dirty="0"/>
              <a:t>More than </a:t>
            </a:r>
            <a:r>
              <a:rPr lang="en-GB" dirty="0" smtClean="0"/>
              <a:t>a quarter of players are </a:t>
            </a:r>
            <a:r>
              <a:rPr lang="en-GB" dirty="0"/>
              <a:t>dissatisfied with start </a:t>
            </a:r>
            <a:r>
              <a:rPr lang="en-GB" dirty="0" smtClean="0"/>
              <a:t>times in 2015</a:t>
            </a:r>
            <a:endParaRPr lang="en-GB" dirty="0"/>
          </a:p>
        </p:txBody>
      </p:sp>
      <p:sp>
        <p:nvSpPr>
          <p:cNvPr id="12" name="TextBox 11"/>
          <p:cNvSpPr txBox="1"/>
          <p:nvPr/>
        </p:nvSpPr>
        <p:spPr>
          <a:xfrm>
            <a:off x="3572361" y="1521809"/>
            <a:ext cx="1013166" cy="477054"/>
          </a:xfrm>
          <a:prstGeom prst="rect">
            <a:avLst/>
          </a:prstGeom>
          <a:noFill/>
        </p:spPr>
        <p:txBody>
          <a:bodyPr wrap="square" rtlCol="0">
            <a:spAutoFit/>
          </a:bodyPr>
          <a:lstStyle/>
          <a:p>
            <a:pPr algn="ctr"/>
            <a:r>
              <a:rPr lang="en-GB" sz="2500" dirty="0">
                <a:solidFill>
                  <a:prstClr val="black"/>
                </a:solidFill>
              </a:rPr>
              <a:t>Vs</a:t>
            </a:r>
          </a:p>
        </p:txBody>
      </p:sp>
      <p:sp>
        <p:nvSpPr>
          <p:cNvPr id="13" name="Rectangle 12"/>
          <p:cNvSpPr/>
          <p:nvPr/>
        </p:nvSpPr>
        <p:spPr>
          <a:xfrm>
            <a:off x="180000" y="233590"/>
            <a:ext cx="8964000" cy="307777"/>
          </a:xfrm>
          <a:prstGeom prst="rect">
            <a:avLst/>
          </a:prstGeom>
        </p:spPr>
        <p:txBody>
          <a:bodyPr wrap="square">
            <a:spAutoFit/>
          </a:bodyPr>
          <a:lstStyle/>
          <a:p>
            <a:r>
              <a:rPr lang="en-GB" b="1" dirty="0">
                <a:solidFill>
                  <a:prstClr val="black"/>
                </a:solidFill>
                <a:latin typeface="Arial" panose="020B0604020202020204" pitchFamily="34" charset="0"/>
                <a:cs typeface="Arial" panose="020B0604020202020204" pitchFamily="34" charset="0"/>
              </a:rPr>
              <a:t>Dissatisfaction with the </a:t>
            </a:r>
            <a:r>
              <a:rPr lang="en-GB" b="1" dirty="0" smtClean="0">
                <a:solidFill>
                  <a:prstClr val="black"/>
                </a:solidFill>
                <a:latin typeface="Arial" panose="020B0604020202020204" pitchFamily="34" charset="0"/>
                <a:cs typeface="Arial" panose="020B0604020202020204" pitchFamily="34" charset="0"/>
              </a:rPr>
              <a:t>start </a:t>
            </a:r>
            <a:r>
              <a:rPr lang="en-GB" b="1" dirty="0">
                <a:solidFill>
                  <a:prstClr val="black"/>
                </a:solidFill>
                <a:latin typeface="Arial" panose="020B0604020202020204" pitchFamily="34" charset="0"/>
                <a:cs typeface="Arial" panose="020B0604020202020204" pitchFamily="34" charset="0"/>
              </a:rPr>
              <a:t>time of matches</a:t>
            </a:r>
          </a:p>
        </p:txBody>
      </p:sp>
      <p:sp>
        <p:nvSpPr>
          <p:cNvPr id="14" name="TextBox 13"/>
          <p:cNvSpPr txBox="1"/>
          <p:nvPr/>
        </p:nvSpPr>
        <p:spPr>
          <a:xfrm>
            <a:off x="476032" y="4560701"/>
            <a:ext cx="7500220" cy="415498"/>
          </a:xfrm>
          <a:prstGeom prst="rect">
            <a:avLst/>
          </a:prstGeom>
          <a:noFill/>
        </p:spPr>
        <p:txBody>
          <a:bodyPr wrap="square" rtlCol="0">
            <a:spAutoFit/>
          </a:bodyPr>
          <a:lstStyle/>
          <a:p>
            <a:r>
              <a:rPr lang="en-GB" sz="1050" dirty="0">
                <a:solidFill>
                  <a:srgbClr val="7F7F7F"/>
                </a:solidFill>
                <a:latin typeface="Arial" panose="020B0604020202020204" pitchFamily="34" charset="0"/>
                <a:cs typeface="Arial" panose="020B0604020202020204" pitchFamily="34" charset="0"/>
              </a:rPr>
              <a:t>Source: NCPS </a:t>
            </a:r>
            <a:r>
              <a:rPr lang="en-GB" sz="1050" dirty="0" smtClean="0">
                <a:solidFill>
                  <a:srgbClr val="7F7F7F"/>
                </a:solidFill>
                <a:latin typeface="Arial" panose="020B0604020202020204" pitchFamily="34" charset="0"/>
                <a:cs typeface="Arial" panose="020B0604020202020204" pitchFamily="34" charset="0"/>
              </a:rPr>
              <a:t>2015 </a:t>
            </a:r>
            <a:r>
              <a:rPr lang="en-GB" sz="1050" dirty="0">
                <a:solidFill>
                  <a:srgbClr val="7F7F7F"/>
                </a:solidFill>
                <a:latin typeface="Arial" panose="020B0604020202020204" pitchFamily="34" charset="0"/>
                <a:cs typeface="Arial" panose="020B0604020202020204" pitchFamily="34" charset="0"/>
              </a:rPr>
              <a:t>Data</a:t>
            </a:r>
          </a:p>
          <a:p>
            <a:r>
              <a:rPr lang="en-GB" sz="1050" dirty="0">
                <a:solidFill>
                  <a:srgbClr val="7F7F7F"/>
                </a:solidFill>
                <a:latin typeface="Arial" panose="020B0604020202020204" pitchFamily="34" charset="0"/>
                <a:cs typeface="Arial" panose="020B0604020202020204" pitchFamily="34" charset="0"/>
              </a:rPr>
              <a:t>Question:</a:t>
            </a:r>
            <a:r>
              <a:rPr lang="en-GB" sz="1050" i="1" dirty="0">
                <a:solidFill>
                  <a:srgbClr val="7F7F7F"/>
                </a:solidFill>
                <a:latin typeface="Arial" panose="020B0604020202020204" pitchFamily="34" charset="0"/>
                <a:cs typeface="Arial" panose="020B0604020202020204" pitchFamily="34" charset="0"/>
              </a:rPr>
              <a:t> How happy or unhappy are you with the finish time of </a:t>
            </a:r>
            <a:r>
              <a:rPr lang="en-GB" sz="1050" i="1" dirty="0">
                <a:solidFill>
                  <a:schemeClr val="bg1">
                    <a:lumMod val="50000"/>
                  </a:schemeClr>
                </a:solidFill>
                <a:latin typeface="Arial" panose="020B0604020202020204" pitchFamily="34" charset="0"/>
                <a:cs typeface="Arial" panose="020B0604020202020204" pitchFamily="34" charset="0"/>
              </a:rPr>
              <a:t>matches</a:t>
            </a:r>
            <a:r>
              <a:rPr lang="en-GB" sz="1050" i="1" dirty="0">
                <a:solidFill>
                  <a:srgbClr val="7F7F7F"/>
                </a:solidFill>
                <a:latin typeface="Arial" panose="020B0604020202020204" pitchFamily="34" charset="0"/>
                <a:cs typeface="Arial" panose="020B0604020202020204" pitchFamily="34" charset="0"/>
              </a:rPr>
              <a:t>: (</a:t>
            </a:r>
            <a:r>
              <a:rPr lang="en-GB" sz="1050" i="1" dirty="0" smtClean="0">
                <a:solidFill>
                  <a:srgbClr val="7F7F7F"/>
                </a:solidFill>
                <a:latin typeface="Arial" panose="020B0604020202020204" pitchFamily="34" charset="0"/>
                <a:cs typeface="Arial" panose="020B0604020202020204" pitchFamily="34" charset="0"/>
              </a:rPr>
              <a:t>n=</a:t>
            </a:r>
            <a:r>
              <a:rPr lang="en-GB" sz="1050" i="1" dirty="0" smtClean="0">
                <a:solidFill>
                  <a:schemeClr val="bg1">
                    <a:lumMod val="50000"/>
                  </a:schemeClr>
                </a:solidFill>
                <a:latin typeface="Arial" panose="020B0604020202020204" pitchFamily="34" charset="0"/>
                <a:cs typeface="Arial" panose="020B0604020202020204" pitchFamily="34" charset="0"/>
              </a:rPr>
              <a:t>12,301</a:t>
            </a:r>
            <a:r>
              <a:rPr lang="en-GB" sz="1050" i="1" dirty="0" smtClean="0">
                <a:solidFill>
                  <a:srgbClr val="7F7F7F"/>
                </a:solidFill>
                <a:latin typeface="Arial" panose="020B0604020202020204" pitchFamily="34" charset="0"/>
                <a:cs typeface="Arial" panose="020B0604020202020204" pitchFamily="34" charset="0"/>
              </a:rPr>
              <a:t>) </a:t>
            </a:r>
            <a:r>
              <a:rPr lang="en-GB" sz="1050" i="1" dirty="0">
                <a:solidFill>
                  <a:srgbClr val="7F7F7F"/>
                </a:solidFill>
                <a:latin typeface="Arial" panose="020B0604020202020204" pitchFamily="34" charset="0"/>
                <a:cs typeface="Arial" panose="020B0604020202020204" pitchFamily="34" charset="0"/>
              </a:rPr>
              <a:t>Happy = Happy or Very Happy</a:t>
            </a:r>
          </a:p>
        </p:txBody>
      </p:sp>
      <p:sp>
        <p:nvSpPr>
          <p:cNvPr id="19" name="TextBox 18"/>
          <p:cNvSpPr txBox="1"/>
          <p:nvPr/>
        </p:nvSpPr>
        <p:spPr>
          <a:xfrm>
            <a:off x="158605" y="2622550"/>
            <a:ext cx="4293704" cy="1415772"/>
          </a:xfrm>
          <a:prstGeom prst="rect">
            <a:avLst/>
          </a:prstGeom>
          <a:noFill/>
        </p:spPr>
        <p:txBody>
          <a:bodyPr wrap="square" rtlCol="0">
            <a:spAutoFit/>
          </a:bodyPr>
          <a:lstStyle/>
          <a:p>
            <a:pPr algn="ctr"/>
            <a:r>
              <a:rPr lang="en-GB" sz="2500" dirty="0" smtClean="0">
                <a:solidFill>
                  <a:schemeClr val="bg1"/>
                </a:solidFill>
                <a:latin typeface="Arial" panose="020B0604020202020204" pitchFamily="34" charset="0"/>
                <a:cs typeface="Arial" panose="020B0604020202020204" pitchFamily="34" charset="0"/>
              </a:rPr>
              <a:t>of players are now</a:t>
            </a:r>
          </a:p>
          <a:p>
            <a:pPr algn="ctr"/>
            <a:r>
              <a:rPr lang="en-GB" sz="2500" dirty="0" smtClean="0">
                <a:solidFill>
                  <a:schemeClr val="bg1"/>
                </a:solidFill>
                <a:latin typeface="Arial" panose="020B0604020202020204" pitchFamily="34" charset="0"/>
                <a:cs typeface="Arial" panose="020B0604020202020204" pitchFamily="34" charset="0"/>
              </a:rPr>
              <a:t>dissatisfied</a:t>
            </a:r>
          </a:p>
          <a:p>
            <a:pPr algn="ctr"/>
            <a:r>
              <a:rPr lang="en-GB" sz="2500" dirty="0" smtClean="0">
                <a:solidFill>
                  <a:schemeClr val="bg1"/>
                </a:solidFill>
                <a:latin typeface="Arial" panose="020B0604020202020204" pitchFamily="34" charset="0"/>
                <a:cs typeface="Arial" panose="020B0604020202020204" pitchFamily="34" charset="0"/>
              </a:rPr>
              <a:t>with </a:t>
            </a:r>
            <a:r>
              <a:rPr lang="en-GB" sz="3600" b="1" u="sng" dirty="0" smtClean="0">
                <a:solidFill>
                  <a:schemeClr val="bg1"/>
                </a:solidFill>
                <a:latin typeface="Arial" panose="020B0604020202020204" pitchFamily="34" charset="0"/>
                <a:cs typeface="Arial" panose="020B0604020202020204" pitchFamily="34" charset="0"/>
              </a:rPr>
              <a:t>start</a:t>
            </a:r>
            <a:r>
              <a:rPr lang="en-GB" sz="2500" dirty="0" smtClean="0">
                <a:solidFill>
                  <a:schemeClr val="bg1"/>
                </a:solidFill>
                <a:latin typeface="Arial" panose="020B0604020202020204" pitchFamily="34" charset="0"/>
                <a:cs typeface="Arial" panose="020B0604020202020204" pitchFamily="34" charset="0"/>
              </a:rPr>
              <a:t> times</a:t>
            </a:r>
            <a:endParaRPr lang="en-GB" sz="2500" dirty="0">
              <a:solidFill>
                <a:schemeClr val="bg1"/>
              </a:solidFill>
              <a:latin typeface="Arial" panose="020B0604020202020204" pitchFamily="34" charset="0"/>
              <a:cs typeface="Arial" panose="020B0604020202020204" pitchFamily="34" charset="0"/>
            </a:endParaRPr>
          </a:p>
        </p:txBody>
      </p:sp>
      <p:sp>
        <p:nvSpPr>
          <p:cNvPr id="20" name="TextBox 19"/>
          <p:cNvSpPr txBox="1"/>
          <p:nvPr/>
        </p:nvSpPr>
        <p:spPr>
          <a:xfrm>
            <a:off x="4131045" y="2707188"/>
            <a:ext cx="3488658" cy="1246495"/>
          </a:xfrm>
          <a:prstGeom prst="rect">
            <a:avLst/>
          </a:prstGeom>
          <a:noFill/>
        </p:spPr>
        <p:txBody>
          <a:bodyPr wrap="square" rtlCol="0">
            <a:spAutoFit/>
          </a:bodyPr>
          <a:lstStyle/>
          <a:p>
            <a:pPr algn="ctr"/>
            <a:r>
              <a:rPr lang="en-GB" sz="2500" dirty="0" smtClean="0">
                <a:solidFill>
                  <a:schemeClr val="bg1"/>
                </a:solidFill>
                <a:latin typeface="Arial" panose="020B0604020202020204" pitchFamily="34" charset="0"/>
                <a:cs typeface="Arial" panose="020B0604020202020204" pitchFamily="34" charset="0"/>
              </a:rPr>
              <a:t>of players </a:t>
            </a:r>
          </a:p>
          <a:p>
            <a:pPr algn="ctr"/>
            <a:r>
              <a:rPr lang="en-GB" sz="2500" dirty="0">
                <a:solidFill>
                  <a:schemeClr val="bg1"/>
                </a:solidFill>
                <a:latin typeface="Arial" panose="020B0604020202020204" pitchFamily="34" charset="0"/>
                <a:cs typeface="Arial" panose="020B0604020202020204" pitchFamily="34" charset="0"/>
              </a:rPr>
              <a:t>d</a:t>
            </a:r>
            <a:r>
              <a:rPr lang="en-GB" sz="2500" dirty="0" smtClean="0">
                <a:solidFill>
                  <a:schemeClr val="bg1"/>
                </a:solidFill>
                <a:latin typeface="Arial" panose="020B0604020202020204" pitchFamily="34" charset="0"/>
                <a:cs typeface="Arial" panose="020B0604020202020204" pitchFamily="34" charset="0"/>
              </a:rPr>
              <a:t>issatisfied with start times in 2014</a:t>
            </a:r>
            <a:endParaRPr lang="en-GB" sz="2500" dirty="0">
              <a:solidFill>
                <a:schemeClr val="bg1"/>
              </a:solidFill>
              <a:latin typeface="Arial" panose="020B0604020202020204" pitchFamily="34" charset="0"/>
              <a:cs typeface="Arial" panose="020B0604020202020204" pitchFamily="34" charset="0"/>
            </a:endParaRPr>
          </a:p>
        </p:txBody>
      </p:sp>
      <p:sp>
        <p:nvSpPr>
          <p:cNvPr id="29" name="Oval 28"/>
          <p:cNvSpPr/>
          <p:nvPr/>
        </p:nvSpPr>
        <p:spPr>
          <a:xfrm>
            <a:off x="7649458" y="1762477"/>
            <a:ext cx="1350499" cy="1058243"/>
          </a:xfrm>
          <a:prstGeom prst="ellipse">
            <a:avLst/>
          </a:prstGeom>
          <a:solidFill>
            <a:srgbClr val="FFBD53">
              <a:alpha val="80000"/>
            </a:srgbClr>
          </a:solidFill>
          <a:ln>
            <a:no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GB" sz="3700" dirty="0" smtClean="0">
                <a:solidFill>
                  <a:schemeClr val="bg1"/>
                </a:solidFill>
                <a:latin typeface="Arial" panose="020B0604020202020204" pitchFamily="34" charset="0"/>
                <a:cs typeface="Arial" panose="020B0604020202020204" pitchFamily="34" charset="0"/>
              </a:rPr>
              <a:t>24%</a:t>
            </a:r>
          </a:p>
          <a:p>
            <a:pPr algn="ctr"/>
            <a:r>
              <a:rPr lang="en-US" dirty="0" smtClean="0">
                <a:solidFill>
                  <a:schemeClr val="bg1"/>
                </a:solidFill>
                <a:latin typeface="Arial" panose="020B0604020202020204" pitchFamily="34" charset="0"/>
                <a:cs typeface="Arial" panose="020B0604020202020204" pitchFamily="34" charset="0"/>
              </a:rPr>
              <a:t>= 2013</a:t>
            </a:r>
            <a:endParaRPr lang="en-GB" dirty="0">
              <a:solidFill>
                <a:schemeClr val="bg1"/>
              </a:solidFill>
              <a:latin typeface="Arial" panose="020B0604020202020204" pitchFamily="34" charset="0"/>
              <a:cs typeface="Arial" panose="020B0604020202020204" pitchFamily="34" charset="0"/>
            </a:endParaRPr>
          </a:p>
        </p:txBody>
      </p:sp>
      <p:sp>
        <p:nvSpPr>
          <p:cNvPr id="31" name="TextBox 30"/>
          <p:cNvSpPr txBox="1"/>
          <p:nvPr/>
        </p:nvSpPr>
        <p:spPr>
          <a:xfrm>
            <a:off x="7922643" y="3049169"/>
            <a:ext cx="804126" cy="280928"/>
          </a:xfrm>
          <a:prstGeom prst="roundRect">
            <a:avLst/>
          </a:prstGeom>
          <a:solidFill>
            <a:srgbClr val="3FB7E1"/>
          </a:solidFill>
          <a:effectLst>
            <a:outerShdw blurRad="50800" dist="38100" dir="8100000" algn="tr" rotWithShape="0">
              <a:prstClr val="black">
                <a:alpha val="40000"/>
              </a:prstClr>
            </a:outerShdw>
          </a:effectLst>
        </p:spPr>
        <p:txBody>
          <a:bodyPr wrap="square" rtlCol="0">
            <a:spAutoFit/>
          </a:bodyPr>
          <a:lstStyle/>
          <a:p>
            <a:pPr algn="ctr"/>
            <a:r>
              <a:rPr lang="en-GB" sz="1050" dirty="0" smtClean="0">
                <a:solidFill>
                  <a:srgbClr val="FFFFFF"/>
                </a:solidFill>
                <a:latin typeface="Helvetica" panose="020B0604020202020204" pitchFamily="34" charset="0"/>
                <a:cs typeface="Helvetica" panose="020B0604020202020204" pitchFamily="34" charset="0"/>
              </a:rPr>
              <a:t>2015</a:t>
            </a:r>
            <a:endParaRPr lang="en-GB" sz="1050" dirty="0">
              <a:solidFill>
                <a:srgbClr val="FFFFFF"/>
              </a:solidFill>
              <a:latin typeface="Helvetica" panose="020B0604020202020204" pitchFamily="34" charset="0"/>
              <a:cs typeface="Helvetica" panose="020B0604020202020204" pitchFamily="34" charset="0"/>
            </a:endParaRPr>
          </a:p>
        </p:txBody>
      </p:sp>
      <p:sp>
        <p:nvSpPr>
          <p:cNvPr id="32" name="TextBox 31"/>
          <p:cNvSpPr txBox="1"/>
          <p:nvPr/>
        </p:nvSpPr>
        <p:spPr>
          <a:xfrm>
            <a:off x="7922643" y="3330436"/>
            <a:ext cx="804126" cy="280928"/>
          </a:xfrm>
          <a:prstGeom prst="roundRect">
            <a:avLst/>
          </a:prstGeom>
          <a:solidFill>
            <a:srgbClr val="FFA000"/>
          </a:solidFill>
          <a:effectLst>
            <a:outerShdw blurRad="50800" dist="38100" dir="8100000" algn="tr" rotWithShape="0">
              <a:prstClr val="black">
                <a:alpha val="40000"/>
              </a:prstClr>
            </a:outerShdw>
          </a:effectLst>
        </p:spPr>
        <p:txBody>
          <a:bodyPr wrap="square" rtlCol="0">
            <a:spAutoFit/>
          </a:bodyPr>
          <a:lstStyle/>
          <a:p>
            <a:pPr algn="ctr"/>
            <a:r>
              <a:rPr lang="en-GB" sz="1050" dirty="0" smtClean="0">
                <a:solidFill>
                  <a:srgbClr val="FFFFFF"/>
                </a:solidFill>
                <a:latin typeface="Helvetica" panose="020B0604020202020204" pitchFamily="34" charset="0"/>
                <a:cs typeface="Helvetica" panose="020B0604020202020204" pitchFamily="34" charset="0"/>
              </a:rPr>
              <a:t>2014</a:t>
            </a:r>
            <a:endParaRPr lang="en-GB" sz="1050" dirty="0">
              <a:solidFill>
                <a:srgbClr val="FFFFFF"/>
              </a:solidFill>
              <a:latin typeface="Helvetica" panose="020B0604020202020204" pitchFamily="34" charset="0"/>
              <a:cs typeface="Helvetica" panose="020B0604020202020204" pitchFamily="34" charset="0"/>
            </a:endParaRPr>
          </a:p>
        </p:txBody>
      </p:sp>
      <p:sp>
        <p:nvSpPr>
          <p:cNvPr id="33" name="TextBox 32"/>
          <p:cNvSpPr txBox="1"/>
          <p:nvPr/>
        </p:nvSpPr>
        <p:spPr>
          <a:xfrm>
            <a:off x="7922643" y="3607595"/>
            <a:ext cx="804126" cy="280928"/>
          </a:xfrm>
          <a:prstGeom prst="roundRect">
            <a:avLst/>
          </a:prstGeom>
          <a:solidFill>
            <a:srgbClr val="FFBD53"/>
          </a:solidFill>
          <a:effectLst>
            <a:outerShdw blurRad="50800" dist="38100" dir="8100000" algn="tr" rotWithShape="0">
              <a:prstClr val="black">
                <a:alpha val="40000"/>
              </a:prstClr>
            </a:outerShdw>
          </a:effectLst>
        </p:spPr>
        <p:txBody>
          <a:bodyPr wrap="square" rtlCol="0">
            <a:spAutoFit/>
          </a:bodyPr>
          <a:lstStyle/>
          <a:p>
            <a:pPr algn="ctr"/>
            <a:r>
              <a:rPr lang="en-GB" sz="1050" dirty="0" smtClean="0">
                <a:solidFill>
                  <a:srgbClr val="FFFFFF"/>
                </a:solidFill>
                <a:latin typeface="Helvetica" panose="020B0604020202020204" pitchFamily="34" charset="0"/>
                <a:cs typeface="Helvetica" panose="020B0604020202020204" pitchFamily="34" charset="0"/>
              </a:rPr>
              <a:t>2013</a:t>
            </a:r>
            <a:endParaRPr lang="en-GB" sz="1050" dirty="0">
              <a:solidFill>
                <a:srgbClr val="FFFFFF"/>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0896683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4094" y="4445432"/>
            <a:ext cx="1992923" cy="18024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5" name="Title 1"/>
          <p:cNvSpPr txBox="1">
            <a:spLocks/>
          </p:cNvSpPr>
          <p:nvPr/>
        </p:nvSpPr>
        <p:spPr bwMode="auto">
          <a:xfrm>
            <a:off x="180000" y="713851"/>
            <a:ext cx="8809254" cy="263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0" fontAlgn="base" hangingPunct="0">
              <a:lnSpc>
                <a:spcPct val="96000"/>
              </a:lnSpc>
              <a:spcBef>
                <a:spcPct val="0"/>
              </a:spcBef>
              <a:spcAft>
                <a:spcPct val="0"/>
              </a:spcAft>
              <a:defRPr sz="2000" b="1">
                <a:solidFill>
                  <a:srgbClr val="000080"/>
                </a:solidFill>
                <a:latin typeface="+mj-lt"/>
                <a:ea typeface="+mj-ea"/>
                <a:cs typeface="+mj-cs"/>
              </a:defRPr>
            </a:lvl1pPr>
            <a:lvl2pPr algn="l" rtl="0" eaLnBrk="0" fontAlgn="base" hangingPunct="0">
              <a:lnSpc>
                <a:spcPct val="96000"/>
              </a:lnSpc>
              <a:spcBef>
                <a:spcPct val="0"/>
              </a:spcBef>
              <a:spcAft>
                <a:spcPct val="0"/>
              </a:spcAft>
              <a:defRPr sz="2000" b="1">
                <a:solidFill>
                  <a:srgbClr val="000080"/>
                </a:solidFill>
                <a:latin typeface="RussellSquare" charset="0"/>
              </a:defRPr>
            </a:lvl2pPr>
            <a:lvl3pPr algn="l" rtl="0" eaLnBrk="0" fontAlgn="base" hangingPunct="0">
              <a:lnSpc>
                <a:spcPct val="96000"/>
              </a:lnSpc>
              <a:spcBef>
                <a:spcPct val="0"/>
              </a:spcBef>
              <a:spcAft>
                <a:spcPct val="0"/>
              </a:spcAft>
              <a:defRPr sz="2000" b="1">
                <a:solidFill>
                  <a:srgbClr val="000080"/>
                </a:solidFill>
                <a:latin typeface="RussellSquare" charset="0"/>
              </a:defRPr>
            </a:lvl3pPr>
            <a:lvl4pPr algn="l" rtl="0" eaLnBrk="0" fontAlgn="base" hangingPunct="0">
              <a:lnSpc>
                <a:spcPct val="96000"/>
              </a:lnSpc>
              <a:spcBef>
                <a:spcPct val="0"/>
              </a:spcBef>
              <a:spcAft>
                <a:spcPct val="0"/>
              </a:spcAft>
              <a:defRPr sz="2000" b="1">
                <a:solidFill>
                  <a:srgbClr val="000080"/>
                </a:solidFill>
                <a:latin typeface="RussellSquare" charset="0"/>
              </a:defRPr>
            </a:lvl4pPr>
            <a:lvl5pPr algn="l" rtl="0" eaLnBrk="0" fontAlgn="base" hangingPunct="0">
              <a:lnSpc>
                <a:spcPct val="96000"/>
              </a:lnSpc>
              <a:spcBef>
                <a:spcPct val="0"/>
              </a:spcBef>
              <a:spcAft>
                <a:spcPct val="0"/>
              </a:spcAft>
              <a:defRPr sz="2000" b="1">
                <a:solidFill>
                  <a:srgbClr val="000080"/>
                </a:solidFill>
                <a:latin typeface="RussellSquare" charset="0"/>
              </a:defRPr>
            </a:lvl5pPr>
            <a:lvl6pPr marL="457200" algn="l" rtl="0" eaLnBrk="0" fontAlgn="base" hangingPunct="0">
              <a:lnSpc>
                <a:spcPct val="96000"/>
              </a:lnSpc>
              <a:spcBef>
                <a:spcPct val="0"/>
              </a:spcBef>
              <a:spcAft>
                <a:spcPct val="0"/>
              </a:spcAft>
              <a:defRPr sz="2000" b="1">
                <a:solidFill>
                  <a:srgbClr val="000080"/>
                </a:solidFill>
                <a:latin typeface="RussellSquare" charset="0"/>
              </a:defRPr>
            </a:lvl6pPr>
            <a:lvl7pPr marL="914400" algn="l" rtl="0" eaLnBrk="0" fontAlgn="base" hangingPunct="0">
              <a:lnSpc>
                <a:spcPct val="96000"/>
              </a:lnSpc>
              <a:spcBef>
                <a:spcPct val="0"/>
              </a:spcBef>
              <a:spcAft>
                <a:spcPct val="0"/>
              </a:spcAft>
              <a:defRPr sz="2000" b="1">
                <a:solidFill>
                  <a:srgbClr val="000080"/>
                </a:solidFill>
                <a:latin typeface="RussellSquare" charset="0"/>
              </a:defRPr>
            </a:lvl7pPr>
            <a:lvl8pPr marL="1371600" algn="l" rtl="0" eaLnBrk="0" fontAlgn="base" hangingPunct="0">
              <a:lnSpc>
                <a:spcPct val="96000"/>
              </a:lnSpc>
              <a:spcBef>
                <a:spcPct val="0"/>
              </a:spcBef>
              <a:spcAft>
                <a:spcPct val="0"/>
              </a:spcAft>
              <a:defRPr sz="2000" b="1">
                <a:solidFill>
                  <a:srgbClr val="000080"/>
                </a:solidFill>
                <a:latin typeface="RussellSquare" charset="0"/>
              </a:defRPr>
            </a:lvl8pPr>
            <a:lvl9pPr marL="1828800" algn="l" rtl="0" eaLnBrk="0" fontAlgn="base" hangingPunct="0">
              <a:lnSpc>
                <a:spcPct val="96000"/>
              </a:lnSpc>
              <a:spcBef>
                <a:spcPct val="0"/>
              </a:spcBef>
              <a:spcAft>
                <a:spcPct val="0"/>
              </a:spcAft>
              <a:defRPr sz="2000" b="1">
                <a:solidFill>
                  <a:srgbClr val="000080"/>
                </a:solidFill>
                <a:latin typeface="RussellSquare" charset="0"/>
              </a:defRPr>
            </a:lvl9pPr>
          </a:lstStyle>
          <a:p>
            <a:endParaRPr lang="en-GB" sz="1800" b="0" i="1" kern="0" dirty="0">
              <a:solidFill>
                <a:srgbClr val="000000"/>
              </a:solidFill>
              <a:latin typeface="Arial" panose="020B0604020202020204" pitchFamily="34" charset="0"/>
              <a:cs typeface="Arial" panose="020B0604020202020204" pitchFamily="34" charset="0"/>
            </a:endParaRPr>
          </a:p>
        </p:txBody>
      </p:sp>
      <p:sp>
        <p:nvSpPr>
          <p:cNvPr id="7" name="Title 1"/>
          <p:cNvSpPr txBox="1">
            <a:spLocks/>
          </p:cNvSpPr>
          <p:nvPr/>
        </p:nvSpPr>
        <p:spPr bwMode="auto">
          <a:xfrm>
            <a:off x="334746" y="582885"/>
            <a:ext cx="8809254" cy="263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defPPr>
              <a:defRPr lang="en-US"/>
            </a:defPPr>
            <a:lvl1pPr defTabSz="914400" eaLnBrk="0" fontAlgn="base" hangingPunct="0">
              <a:lnSpc>
                <a:spcPct val="96000"/>
              </a:lnSpc>
              <a:spcBef>
                <a:spcPct val="0"/>
              </a:spcBef>
              <a:spcAft>
                <a:spcPct val="0"/>
              </a:spcAft>
              <a:defRPr sz="1600" b="0" i="1" kern="0">
                <a:solidFill>
                  <a:srgbClr val="000000"/>
                </a:solidFill>
                <a:latin typeface="Arial" panose="020B0604020202020204" pitchFamily="34" charset="0"/>
                <a:ea typeface="+mj-ea"/>
                <a:cs typeface="Arial" panose="020B0604020202020204" pitchFamily="34" charset="0"/>
              </a:defRPr>
            </a:lvl1pPr>
            <a:lvl2pPr eaLnBrk="0" fontAlgn="base" hangingPunct="0">
              <a:lnSpc>
                <a:spcPct val="96000"/>
              </a:lnSpc>
              <a:spcBef>
                <a:spcPct val="0"/>
              </a:spcBef>
              <a:spcAft>
                <a:spcPct val="0"/>
              </a:spcAft>
              <a:defRPr sz="2000" b="1">
                <a:solidFill>
                  <a:srgbClr val="000080"/>
                </a:solidFill>
                <a:latin typeface="RussellSquare" charset="0"/>
              </a:defRPr>
            </a:lvl2pPr>
            <a:lvl3pPr eaLnBrk="0" fontAlgn="base" hangingPunct="0">
              <a:lnSpc>
                <a:spcPct val="96000"/>
              </a:lnSpc>
              <a:spcBef>
                <a:spcPct val="0"/>
              </a:spcBef>
              <a:spcAft>
                <a:spcPct val="0"/>
              </a:spcAft>
              <a:defRPr sz="2000" b="1">
                <a:solidFill>
                  <a:srgbClr val="000080"/>
                </a:solidFill>
                <a:latin typeface="RussellSquare" charset="0"/>
              </a:defRPr>
            </a:lvl3pPr>
            <a:lvl4pPr eaLnBrk="0" fontAlgn="base" hangingPunct="0">
              <a:lnSpc>
                <a:spcPct val="96000"/>
              </a:lnSpc>
              <a:spcBef>
                <a:spcPct val="0"/>
              </a:spcBef>
              <a:spcAft>
                <a:spcPct val="0"/>
              </a:spcAft>
              <a:defRPr sz="2000" b="1">
                <a:solidFill>
                  <a:srgbClr val="000080"/>
                </a:solidFill>
                <a:latin typeface="RussellSquare" charset="0"/>
              </a:defRPr>
            </a:lvl4pPr>
            <a:lvl5pPr eaLnBrk="0" fontAlgn="base" hangingPunct="0">
              <a:lnSpc>
                <a:spcPct val="96000"/>
              </a:lnSpc>
              <a:spcBef>
                <a:spcPct val="0"/>
              </a:spcBef>
              <a:spcAft>
                <a:spcPct val="0"/>
              </a:spcAft>
              <a:defRPr sz="2000" b="1">
                <a:solidFill>
                  <a:srgbClr val="000080"/>
                </a:solidFill>
                <a:latin typeface="RussellSquare" charset="0"/>
              </a:defRPr>
            </a:lvl5pPr>
            <a:lvl6pPr marL="457200" eaLnBrk="0" fontAlgn="base" hangingPunct="0">
              <a:lnSpc>
                <a:spcPct val="96000"/>
              </a:lnSpc>
              <a:spcBef>
                <a:spcPct val="0"/>
              </a:spcBef>
              <a:spcAft>
                <a:spcPct val="0"/>
              </a:spcAft>
              <a:defRPr sz="2000" b="1">
                <a:solidFill>
                  <a:srgbClr val="000080"/>
                </a:solidFill>
                <a:latin typeface="RussellSquare" charset="0"/>
              </a:defRPr>
            </a:lvl6pPr>
            <a:lvl7pPr marL="914400" eaLnBrk="0" fontAlgn="base" hangingPunct="0">
              <a:lnSpc>
                <a:spcPct val="96000"/>
              </a:lnSpc>
              <a:spcBef>
                <a:spcPct val="0"/>
              </a:spcBef>
              <a:spcAft>
                <a:spcPct val="0"/>
              </a:spcAft>
              <a:defRPr sz="2000" b="1">
                <a:solidFill>
                  <a:srgbClr val="000080"/>
                </a:solidFill>
                <a:latin typeface="RussellSquare" charset="0"/>
              </a:defRPr>
            </a:lvl7pPr>
            <a:lvl8pPr marL="1371600" eaLnBrk="0" fontAlgn="base" hangingPunct="0">
              <a:lnSpc>
                <a:spcPct val="96000"/>
              </a:lnSpc>
              <a:spcBef>
                <a:spcPct val="0"/>
              </a:spcBef>
              <a:spcAft>
                <a:spcPct val="0"/>
              </a:spcAft>
              <a:defRPr sz="2000" b="1">
                <a:solidFill>
                  <a:srgbClr val="000080"/>
                </a:solidFill>
                <a:latin typeface="RussellSquare" charset="0"/>
              </a:defRPr>
            </a:lvl8pPr>
            <a:lvl9pPr marL="1828800" eaLnBrk="0" fontAlgn="base" hangingPunct="0">
              <a:lnSpc>
                <a:spcPct val="96000"/>
              </a:lnSpc>
              <a:spcBef>
                <a:spcPct val="0"/>
              </a:spcBef>
              <a:spcAft>
                <a:spcPct val="0"/>
              </a:spcAft>
              <a:defRPr sz="2000" b="1">
                <a:solidFill>
                  <a:srgbClr val="000080"/>
                </a:solidFill>
                <a:latin typeface="RussellSquare" charset="0"/>
              </a:defRPr>
            </a:lvl9pPr>
          </a:lstStyle>
          <a:p>
            <a:r>
              <a:rPr lang="en-GB" dirty="0" smtClean="0"/>
              <a:t>The overall change is reflected in responses from Saturday players, 26-34s and </a:t>
            </a:r>
            <a:r>
              <a:rPr lang="en-GB" dirty="0" err="1" smtClean="0"/>
              <a:t>Occasionals</a:t>
            </a:r>
            <a:endParaRPr lang="en-GB" dirty="0"/>
          </a:p>
        </p:txBody>
      </p:sp>
      <p:sp>
        <p:nvSpPr>
          <p:cNvPr id="13" name="Rectangle 12"/>
          <p:cNvSpPr/>
          <p:nvPr/>
        </p:nvSpPr>
        <p:spPr>
          <a:xfrm>
            <a:off x="180000" y="233590"/>
            <a:ext cx="8964000" cy="307777"/>
          </a:xfrm>
          <a:prstGeom prst="rect">
            <a:avLst/>
          </a:prstGeom>
        </p:spPr>
        <p:txBody>
          <a:bodyPr wrap="square">
            <a:spAutoFit/>
          </a:bodyPr>
          <a:lstStyle/>
          <a:p>
            <a:r>
              <a:rPr lang="en-GB" b="1" dirty="0">
                <a:solidFill>
                  <a:prstClr val="black"/>
                </a:solidFill>
                <a:latin typeface="Arial" panose="020B0604020202020204" pitchFamily="34" charset="0"/>
                <a:cs typeface="Arial" panose="020B0604020202020204" pitchFamily="34" charset="0"/>
              </a:rPr>
              <a:t>Dissatisfaction with the </a:t>
            </a:r>
            <a:r>
              <a:rPr lang="en-GB" b="1" dirty="0" smtClean="0">
                <a:solidFill>
                  <a:prstClr val="black"/>
                </a:solidFill>
                <a:latin typeface="Arial" panose="020B0604020202020204" pitchFamily="34" charset="0"/>
                <a:cs typeface="Arial" panose="020B0604020202020204" pitchFamily="34" charset="0"/>
              </a:rPr>
              <a:t>start </a:t>
            </a:r>
            <a:r>
              <a:rPr lang="en-GB" b="1" dirty="0">
                <a:solidFill>
                  <a:prstClr val="black"/>
                </a:solidFill>
                <a:latin typeface="Arial" panose="020B0604020202020204" pitchFamily="34" charset="0"/>
                <a:cs typeface="Arial" panose="020B0604020202020204" pitchFamily="34" charset="0"/>
              </a:rPr>
              <a:t>time of matches</a:t>
            </a:r>
          </a:p>
        </p:txBody>
      </p:sp>
      <p:graphicFrame>
        <p:nvGraphicFramePr>
          <p:cNvPr id="6" name="Chart 5"/>
          <p:cNvGraphicFramePr/>
          <p:nvPr>
            <p:extLst>
              <p:ext uri="{D42A27DB-BD31-4B8C-83A1-F6EECF244321}">
                <p14:modId xmlns:p14="http://schemas.microsoft.com/office/powerpoint/2010/main" val="388642002"/>
              </p:ext>
            </p:extLst>
          </p:nvPr>
        </p:nvGraphicFramePr>
        <p:xfrm>
          <a:off x="598569" y="1055359"/>
          <a:ext cx="3472075" cy="153075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2" name="Chart 21"/>
          <p:cNvGraphicFramePr/>
          <p:nvPr>
            <p:extLst>
              <p:ext uri="{D42A27DB-BD31-4B8C-83A1-F6EECF244321}">
                <p14:modId xmlns:p14="http://schemas.microsoft.com/office/powerpoint/2010/main" val="3709294150"/>
              </p:ext>
            </p:extLst>
          </p:nvPr>
        </p:nvGraphicFramePr>
        <p:xfrm>
          <a:off x="598568" y="2826414"/>
          <a:ext cx="3224654" cy="1707687"/>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044007" y="1009727"/>
            <a:ext cx="2236510" cy="338554"/>
          </a:xfrm>
          <a:prstGeom prst="rect">
            <a:avLst/>
          </a:prstGeom>
          <a:noFill/>
        </p:spPr>
        <p:txBody>
          <a:bodyPr wrap="none" rtlCol="0">
            <a:spAutoFit/>
          </a:bodyPr>
          <a:lstStyle/>
          <a:p>
            <a:r>
              <a:rPr lang="en-US" sz="1600" dirty="0" smtClean="0">
                <a:latin typeface="Arial" panose="020B0604020202020204" pitchFamily="34" charset="0"/>
                <a:cs typeface="Arial" panose="020B0604020202020204" pitchFamily="34" charset="0"/>
              </a:rPr>
              <a:t>Sat = c. 70% of cricket</a:t>
            </a:r>
            <a:endParaRPr lang="en-GB" sz="1600" dirty="0" smtClean="0">
              <a:latin typeface="Arial" panose="020B0604020202020204" pitchFamily="34" charset="0"/>
              <a:cs typeface="Arial" panose="020B0604020202020204" pitchFamily="34" charset="0"/>
            </a:endParaRPr>
          </a:p>
        </p:txBody>
      </p:sp>
      <p:graphicFrame>
        <p:nvGraphicFramePr>
          <p:cNvPr id="25" name="Chart 24"/>
          <p:cNvGraphicFramePr/>
          <p:nvPr>
            <p:extLst>
              <p:ext uri="{D42A27DB-BD31-4B8C-83A1-F6EECF244321}">
                <p14:modId xmlns:p14="http://schemas.microsoft.com/office/powerpoint/2010/main" val="758091987"/>
              </p:ext>
            </p:extLst>
          </p:nvPr>
        </p:nvGraphicFramePr>
        <p:xfrm>
          <a:off x="4343401" y="1011823"/>
          <a:ext cx="3472075" cy="1530753"/>
        </p:xfrm>
        <a:graphic>
          <a:graphicData uri="http://schemas.openxmlformats.org/drawingml/2006/chart">
            <c:chart xmlns:c="http://schemas.openxmlformats.org/drawingml/2006/chart" xmlns:r="http://schemas.openxmlformats.org/officeDocument/2006/relationships" r:id="rId4"/>
          </a:graphicData>
        </a:graphic>
      </p:graphicFrame>
      <p:sp>
        <p:nvSpPr>
          <p:cNvPr id="26" name="TextBox 25"/>
          <p:cNvSpPr txBox="1"/>
          <p:nvPr/>
        </p:nvSpPr>
        <p:spPr>
          <a:xfrm>
            <a:off x="4833591" y="997051"/>
            <a:ext cx="3374642" cy="338554"/>
          </a:xfrm>
          <a:prstGeom prst="rect">
            <a:avLst/>
          </a:prstGeom>
          <a:noFill/>
        </p:spPr>
        <p:txBody>
          <a:bodyPr wrap="none" rtlCol="0">
            <a:spAutoFit/>
          </a:bodyPr>
          <a:lstStyle/>
          <a:p>
            <a:r>
              <a:rPr lang="en-US" sz="1600" dirty="0" smtClean="0">
                <a:latin typeface="Arial" panose="020B0604020202020204" pitchFamily="34" charset="0"/>
                <a:cs typeface="Arial" panose="020B0604020202020204" pitchFamily="34" charset="0"/>
              </a:rPr>
              <a:t>26-34 = Biggest drop-off age group</a:t>
            </a:r>
            <a:endParaRPr lang="en-GB" sz="1600" dirty="0" smtClean="0">
              <a:latin typeface="Arial" panose="020B0604020202020204" pitchFamily="34" charset="0"/>
              <a:cs typeface="Arial" panose="020B0604020202020204" pitchFamily="34" charset="0"/>
            </a:endParaRPr>
          </a:p>
        </p:txBody>
      </p:sp>
      <p:sp>
        <p:nvSpPr>
          <p:cNvPr id="10" name="TextBox 9"/>
          <p:cNvSpPr txBox="1"/>
          <p:nvPr/>
        </p:nvSpPr>
        <p:spPr>
          <a:xfrm>
            <a:off x="1349664" y="1681306"/>
            <a:ext cx="1060398" cy="338554"/>
          </a:xfrm>
          <a:prstGeom prst="rect">
            <a:avLst/>
          </a:prstGeom>
          <a:noFill/>
        </p:spPr>
        <p:txBody>
          <a:bodyPr wrap="square" rtlCol="0">
            <a:spAutoFit/>
          </a:bodyPr>
          <a:lstStyle/>
          <a:p>
            <a:r>
              <a:rPr lang="en-US" sz="1600" dirty="0" smtClean="0">
                <a:solidFill>
                  <a:schemeClr val="bg1"/>
                </a:solidFill>
                <a:latin typeface="Arial" panose="020B0604020202020204" pitchFamily="34" charset="0"/>
                <a:cs typeface="Arial" panose="020B0604020202020204" pitchFamily="34" charset="0"/>
              </a:rPr>
              <a:t>unhappy</a:t>
            </a:r>
            <a:endParaRPr lang="en-GB" sz="1600" dirty="0" smtClean="0">
              <a:solidFill>
                <a:schemeClr val="bg1"/>
              </a:solidFill>
              <a:latin typeface="Arial" panose="020B0604020202020204" pitchFamily="34" charset="0"/>
              <a:cs typeface="Arial" panose="020B0604020202020204" pitchFamily="34" charset="0"/>
            </a:endParaRPr>
          </a:p>
        </p:txBody>
      </p:sp>
      <p:sp>
        <p:nvSpPr>
          <p:cNvPr id="33" name="TextBox 32"/>
          <p:cNvSpPr txBox="1"/>
          <p:nvPr/>
        </p:nvSpPr>
        <p:spPr>
          <a:xfrm>
            <a:off x="710549" y="2762366"/>
            <a:ext cx="3632851" cy="338554"/>
          </a:xfrm>
          <a:prstGeom prst="rect">
            <a:avLst/>
          </a:prstGeom>
          <a:noFill/>
        </p:spPr>
        <p:txBody>
          <a:bodyPr wrap="square" rtlCol="0">
            <a:spAutoFit/>
          </a:bodyPr>
          <a:lstStyle/>
          <a:p>
            <a:r>
              <a:rPr lang="en-US" sz="1600" dirty="0" err="1" smtClean="0">
                <a:solidFill>
                  <a:srgbClr val="78C024"/>
                </a:solidFill>
                <a:latin typeface="Arial" panose="020B0604020202020204" pitchFamily="34" charset="0"/>
                <a:cs typeface="Arial" panose="020B0604020202020204" pitchFamily="34" charset="0"/>
              </a:rPr>
              <a:t>Occasionals</a:t>
            </a:r>
            <a:r>
              <a:rPr lang="en-US" sz="1600" dirty="0" smtClean="0">
                <a:solidFill>
                  <a:srgbClr val="78C024"/>
                </a:solidFill>
                <a:latin typeface="Arial" panose="020B0604020202020204" pitchFamily="34" charset="0"/>
                <a:cs typeface="Arial" panose="020B0604020202020204" pitchFamily="34" charset="0"/>
              </a:rPr>
              <a:t>  = c. 48% of the market</a:t>
            </a:r>
            <a:endParaRPr lang="en-GB" sz="1600" dirty="0" smtClean="0">
              <a:solidFill>
                <a:srgbClr val="78C024"/>
              </a:solidFill>
              <a:latin typeface="Arial" panose="020B0604020202020204" pitchFamily="34" charset="0"/>
              <a:cs typeface="Arial" panose="020B0604020202020204" pitchFamily="34" charset="0"/>
            </a:endParaRPr>
          </a:p>
        </p:txBody>
      </p:sp>
      <p:graphicFrame>
        <p:nvGraphicFramePr>
          <p:cNvPr id="34" name="Chart 33"/>
          <p:cNvGraphicFramePr/>
          <p:nvPr>
            <p:extLst>
              <p:ext uri="{D42A27DB-BD31-4B8C-83A1-F6EECF244321}">
                <p14:modId xmlns:p14="http://schemas.microsoft.com/office/powerpoint/2010/main" val="1785004002"/>
              </p:ext>
            </p:extLst>
          </p:nvPr>
        </p:nvGraphicFramePr>
        <p:xfrm>
          <a:off x="4494858" y="2824214"/>
          <a:ext cx="3224654" cy="1707687"/>
        </p:xfrm>
        <a:graphic>
          <a:graphicData uri="http://schemas.openxmlformats.org/drawingml/2006/chart">
            <c:chart xmlns:c="http://schemas.openxmlformats.org/drawingml/2006/chart" xmlns:r="http://schemas.openxmlformats.org/officeDocument/2006/relationships" r:id="rId5"/>
          </a:graphicData>
        </a:graphic>
      </p:graphicFrame>
      <p:sp>
        <p:nvSpPr>
          <p:cNvPr id="35" name="TextBox 34"/>
          <p:cNvSpPr txBox="1"/>
          <p:nvPr/>
        </p:nvSpPr>
        <p:spPr>
          <a:xfrm>
            <a:off x="4721308" y="2712547"/>
            <a:ext cx="2836991" cy="338554"/>
          </a:xfrm>
          <a:prstGeom prst="rect">
            <a:avLst/>
          </a:prstGeom>
          <a:noFill/>
        </p:spPr>
        <p:txBody>
          <a:bodyPr wrap="square" rtlCol="0">
            <a:spAutoFit/>
          </a:bodyPr>
          <a:lstStyle/>
          <a:p>
            <a:r>
              <a:rPr lang="en-US" sz="1600" dirty="0" smtClean="0">
                <a:solidFill>
                  <a:srgbClr val="002C5B"/>
                </a:solidFill>
                <a:latin typeface="Arial" panose="020B0604020202020204" pitchFamily="34" charset="0"/>
                <a:cs typeface="Arial" panose="020B0604020202020204" pitchFamily="34" charset="0"/>
              </a:rPr>
              <a:t>Core = c. 29% of the market</a:t>
            </a:r>
            <a:endParaRPr lang="en-GB" sz="1600" dirty="0" smtClean="0">
              <a:solidFill>
                <a:srgbClr val="002C5B"/>
              </a:solidFill>
              <a:latin typeface="Arial" panose="020B0604020202020204" pitchFamily="34" charset="0"/>
              <a:cs typeface="Arial" panose="020B0604020202020204" pitchFamily="34" charset="0"/>
            </a:endParaRPr>
          </a:p>
        </p:txBody>
      </p:sp>
      <p:cxnSp>
        <p:nvCxnSpPr>
          <p:cNvPr id="37" name="Straight Connector 36"/>
          <p:cNvCxnSpPr/>
          <p:nvPr/>
        </p:nvCxnSpPr>
        <p:spPr>
          <a:xfrm>
            <a:off x="187882" y="2539860"/>
            <a:ext cx="8809254"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a:off x="4343400" y="1046248"/>
            <a:ext cx="0" cy="3309734"/>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45" name="TextBox 44"/>
          <p:cNvSpPr txBox="1"/>
          <p:nvPr/>
        </p:nvSpPr>
        <p:spPr>
          <a:xfrm>
            <a:off x="7555289" y="1427819"/>
            <a:ext cx="1298448" cy="280928"/>
          </a:xfrm>
          <a:prstGeom prst="roundRect">
            <a:avLst/>
          </a:prstGeom>
          <a:solidFill>
            <a:srgbClr val="3FB7E1"/>
          </a:solidFill>
          <a:effectLst>
            <a:outerShdw blurRad="50800" dist="38100" dir="8100000" algn="tr" rotWithShape="0">
              <a:prstClr val="black">
                <a:alpha val="40000"/>
              </a:prstClr>
            </a:outerShdw>
          </a:effectLst>
        </p:spPr>
        <p:txBody>
          <a:bodyPr wrap="square" rtlCol="0">
            <a:spAutoFit/>
          </a:bodyPr>
          <a:lstStyle/>
          <a:p>
            <a:pPr algn="ctr"/>
            <a:r>
              <a:rPr lang="en-GB" sz="1050" dirty="0" smtClean="0">
                <a:solidFill>
                  <a:srgbClr val="FFFFFF"/>
                </a:solidFill>
                <a:latin typeface="Helvetica" panose="020B0604020202020204" pitchFamily="34" charset="0"/>
                <a:cs typeface="Helvetica" panose="020B0604020202020204" pitchFamily="34" charset="0"/>
              </a:rPr>
              <a:t>Market 2015</a:t>
            </a:r>
            <a:endParaRPr lang="en-GB" sz="1050" dirty="0">
              <a:solidFill>
                <a:srgbClr val="FFFFFF"/>
              </a:solidFill>
              <a:latin typeface="Helvetica" panose="020B0604020202020204" pitchFamily="34" charset="0"/>
              <a:cs typeface="Helvetica" panose="020B0604020202020204" pitchFamily="34" charset="0"/>
            </a:endParaRPr>
          </a:p>
        </p:txBody>
      </p:sp>
      <p:sp>
        <p:nvSpPr>
          <p:cNvPr id="46" name="TextBox 45"/>
          <p:cNvSpPr txBox="1"/>
          <p:nvPr/>
        </p:nvSpPr>
        <p:spPr>
          <a:xfrm>
            <a:off x="7555289" y="1710119"/>
            <a:ext cx="1298448" cy="280928"/>
          </a:xfrm>
          <a:prstGeom prst="roundRect">
            <a:avLst/>
          </a:prstGeom>
          <a:solidFill>
            <a:srgbClr val="FFA000"/>
          </a:solidFill>
          <a:effectLst>
            <a:outerShdw blurRad="50800" dist="38100" dir="8100000" algn="tr" rotWithShape="0">
              <a:prstClr val="black">
                <a:alpha val="40000"/>
              </a:prstClr>
            </a:outerShdw>
          </a:effectLst>
        </p:spPr>
        <p:txBody>
          <a:bodyPr wrap="square" rtlCol="0">
            <a:spAutoFit/>
          </a:bodyPr>
          <a:lstStyle/>
          <a:p>
            <a:pPr algn="ctr"/>
            <a:r>
              <a:rPr lang="en-GB" sz="1050" dirty="0" smtClean="0">
                <a:solidFill>
                  <a:srgbClr val="FFFFFF"/>
                </a:solidFill>
                <a:latin typeface="Helvetica" panose="020B0604020202020204" pitchFamily="34" charset="0"/>
                <a:cs typeface="Helvetica" panose="020B0604020202020204" pitchFamily="34" charset="0"/>
              </a:rPr>
              <a:t>Market 2014</a:t>
            </a:r>
            <a:endParaRPr lang="en-GB" sz="1050" dirty="0">
              <a:solidFill>
                <a:srgbClr val="FFFFFF"/>
              </a:solidFill>
              <a:latin typeface="Helvetica" panose="020B0604020202020204" pitchFamily="34" charset="0"/>
              <a:cs typeface="Helvetica" panose="020B0604020202020204" pitchFamily="34" charset="0"/>
            </a:endParaRPr>
          </a:p>
        </p:txBody>
      </p:sp>
      <p:sp>
        <p:nvSpPr>
          <p:cNvPr id="47" name="TextBox 46"/>
          <p:cNvSpPr txBox="1"/>
          <p:nvPr/>
        </p:nvSpPr>
        <p:spPr>
          <a:xfrm>
            <a:off x="7518024" y="3107820"/>
            <a:ext cx="1298448" cy="280928"/>
          </a:xfrm>
          <a:prstGeom prst="roundRect">
            <a:avLst/>
          </a:prstGeom>
          <a:solidFill>
            <a:srgbClr val="78C024"/>
          </a:solidFill>
          <a:effectLst>
            <a:outerShdw blurRad="50800" dist="38100" dir="8100000" algn="tr" rotWithShape="0">
              <a:prstClr val="black">
                <a:alpha val="40000"/>
              </a:prstClr>
            </a:outerShdw>
          </a:effectLst>
        </p:spPr>
        <p:txBody>
          <a:bodyPr wrap="square" rtlCol="0">
            <a:spAutoFit/>
          </a:bodyPr>
          <a:lstStyle/>
          <a:p>
            <a:pPr algn="ctr"/>
            <a:r>
              <a:rPr lang="en-GB" sz="1050" dirty="0" err="1" smtClean="0">
                <a:solidFill>
                  <a:srgbClr val="FFFFFF"/>
                </a:solidFill>
                <a:latin typeface="Helvetica" panose="020B0604020202020204" pitchFamily="34" charset="0"/>
                <a:cs typeface="Helvetica" panose="020B0604020202020204" pitchFamily="34" charset="0"/>
              </a:rPr>
              <a:t>Occasionals</a:t>
            </a:r>
            <a:r>
              <a:rPr lang="en-GB" sz="1050" dirty="0" smtClean="0">
                <a:solidFill>
                  <a:srgbClr val="FFFFFF"/>
                </a:solidFill>
                <a:latin typeface="Helvetica" panose="020B0604020202020204" pitchFamily="34" charset="0"/>
                <a:cs typeface="Helvetica" panose="020B0604020202020204" pitchFamily="34" charset="0"/>
              </a:rPr>
              <a:t> 2015</a:t>
            </a:r>
            <a:endParaRPr lang="en-GB" sz="1050" dirty="0">
              <a:solidFill>
                <a:srgbClr val="FFFFFF"/>
              </a:solidFill>
              <a:latin typeface="Helvetica" panose="020B0604020202020204" pitchFamily="34" charset="0"/>
              <a:cs typeface="Helvetica" panose="020B0604020202020204" pitchFamily="34" charset="0"/>
            </a:endParaRPr>
          </a:p>
        </p:txBody>
      </p:sp>
      <p:sp>
        <p:nvSpPr>
          <p:cNvPr id="48" name="TextBox 47"/>
          <p:cNvSpPr txBox="1"/>
          <p:nvPr/>
        </p:nvSpPr>
        <p:spPr>
          <a:xfrm>
            <a:off x="7516960" y="3390121"/>
            <a:ext cx="1298448" cy="280928"/>
          </a:xfrm>
          <a:prstGeom prst="roundRect">
            <a:avLst/>
          </a:prstGeom>
          <a:solidFill>
            <a:srgbClr val="78C024">
              <a:alpha val="69804"/>
            </a:srgbClr>
          </a:solidFill>
          <a:effectLst>
            <a:outerShdw blurRad="50800" dist="38100" dir="8100000" algn="tr" rotWithShape="0">
              <a:prstClr val="black">
                <a:alpha val="40000"/>
              </a:prstClr>
            </a:outerShdw>
          </a:effectLst>
        </p:spPr>
        <p:txBody>
          <a:bodyPr wrap="square" rtlCol="0">
            <a:spAutoFit/>
          </a:bodyPr>
          <a:lstStyle/>
          <a:p>
            <a:pPr algn="ctr"/>
            <a:r>
              <a:rPr lang="en-GB" sz="1050" dirty="0" err="1" smtClean="0">
                <a:solidFill>
                  <a:srgbClr val="FFFFFF"/>
                </a:solidFill>
                <a:latin typeface="Helvetica" panose="020B0604020202020204" pitchFamily="34" charset="0"/>
                <a:cs typeface="Helvetica" panose="020B0604020202020204" pitchFamily="34" charset="0"/>
              </a:rPr>
              <a:t>Occasionals</a:t>
            </a:r>
            <a:r>
              <a:rPr lang="en-GB" sz="1050" dirty="0" smtClean="0">
                <a:solidFill>
                  <a:srgbClr val="FFFFFF"/>
                </a:solidFill>
                <a:latin typeface="Helvetica" panose="020B0604020202020204" pitchFamily="34" charset="0"/>
                <a:cs typeface="Helvetica" panose="020B0604020202020204" pitchFamily="34" charset="0"/>
              </a:rPr>
              <a:t> 2014</a:t>
            </a:r>
            <a:endParaRPr lang="en-GB" sz="1050" dirty="0">
              <a:solidFill>
                <a:srgbClr val="FFFFFF"/>
              </a:solidFill>
              <a:latin typeface="Helvetica" panose="020B0604020202020204" pitchFamily="34" charset="0"/>
              <a:cs typeface="Helvetica" panose="020B0604020202020204" pitchFamily="34" charset="0"/>
            </a:endParaRPr>
          </a:p>
        </p:txBody>
      </p:sp>
      <p:sp>
        <p:nvSpPr>
          <p:cNvPr id="49" name="TextBox 48"/>
          <p:cNvSpPr txBox="1"/>
          <p:nvPr/>
        </p:nvSpPr>
        <p:spPr>
          <a:xfrm>
            <a:off x="7519088" y="3691151"/>
            <a:ext cx="1298448" cy="280928"/>
          </a:xfrm>
          <a:prstGeom prst="roundRect">
            <a:avLst/>
          </a:prstGeom>
          <a:solidFill>
            <a:srgbClr val="002C5B"/>
          </a:solidFill>
          <a:effectLst>
            <a:outerShdw blurRad="50800" dist="38100" dir="8100000" algn="tr" rotWithShape="0">
              <a:prstClr val="black">
                <a:alpha val="40000"/>
              </a:prstClr>
            </a:outerShdw>
          </a:effectLst>
        </p:spPr>
        <p:txBody>
          <a:bodyPr wrap="square" rtlCol="0">
            <a:spAutoFit/>
          </a:bodyPr>
          <a:lstStyle/>
          <a:p>
            <a:pPr algn="ctr"/>
            <a:r>
              <a:rPr lang="en-GB" sz="1050" dirty="0" smtClean="0">
                <a:solidFill>
                  <a:srgbClr val="FFFFFF"/>
                </a:solidFill>
                <a:latin typeface="Helvetica" panose="020B0604020202020204" pitchFamily="34" charset="0"/>
                <a:cs typeface="Helvetica" panose="020B0604020202020204" pitchFamily="34" charset="0"/>
              </a:rPr>
              <a:t>Cores 2015</a:t>
            </a:r>
            <a:endParaRPr lang="en-GB" sz="1050" dirty="0">
              <a:solidFill>
                <a:srgbClr val="FFFFFF"/>
              </a:solidFill>
              <a:latin typeface="Helvetica" panose="020B0604020202020204" pitchFamily="34" charset="0"/>
              <a:cs typeface="Helvetica" panose="020B0604020202020204" pitchFamily="34" charset="0"/>
            </a:endParaRPr>
          </a:p>
        </p:txBody>
      </p:sp>
      <p:sp>
        <p:nvSpPr>
          <p:cNvPr id="50" name="TextBox 49"/>
          <p:cNvSpPr txBox="1"/>
          <p:nvPr/>
        </p:nvSpPr>
        <p:spPr>
          <a:xfrm>
            <a:off x="7518024" y="3973452"/>
            <a:ext cx="1298448" cy="280928"/>
          </a:xfrm>
          <a:prstGeom prst="roundRect">
            <a:avLst/>
          </a:prstGeom>
          <a:solidFill>
            <a:srgbClr val="002C5B">
              <a:alpha val="69804"/>
            </a:srgbClr>
          </a:solidFill>
          <a:effectLst>
            <a:outerShdw blurRad="50800" dist="38100" dir="8100000" algn="tr" rotWithShape="0">
              <a:prstClr val="black">
                <a:alpha val="40000"/>
              </a:prstClr>
            </a:outerShdw>
          </a:effectLst>
        </p:spPr>
        <p:txBody>
          <a:bodyPr wrap="square" rtlCol="0">
            <a:spAutoFit/>
          </a:bodyPr>
          <a:lstStyle/>
          <a:p>
            <a:pPr algn="ctr"/>
            <a:r>
              <a:rPr lang="en-GB" sz="1050" dirty="0" smtClean="0">
                <a:solidFill>
                  <a:srgbClr val="FFFFFF"/>
                </a:solidFill>
                <a:latin typeface="Helvetica" panose="020B0604020202020204" pitchFamily="34" charset="0"/>
                <a:cs typeface="Helvetica" panose="020B0604020202020204" pitchFamily="34" charset="0"/>
              </a:rPr>
              <a:t>Cores 2014</a:t>
            </a:r>
            <a:endParaRPr lang="en-GB" sz="1050" dirty="0">
              <a:solidFill>
                <a:srgbClr val="FFFFFF"/>
              </a:solidFill>
              <a:latin typeface="Helvetica" panose="020B0604020202020204" pitchFamily="34" charset="0"/>
              <a:cs typeface="Helvetica" panose="020B0604020202020204" pitchFamily="34" charset="0"/>
            </a:endParaRPr>
          </a:p>
        </p:txBody>
      </p:sp>
      <p:sp>
        <p:nvSpPr>
          <p:cNvPr id="24" name="TextBox 23"/>
          <p:cNvSpPr txBox="1"/>
          <p:nvPr/>
        </p:nvSpPr>
        <p:spPr>
          <a:xfrm>
            <a:off x="476032" y="4560701"/>
            <a:ext cx="7500220" cy="415498"/>
          </a:xfrm>
          <a:prstGeom prst="rect">
            <a:avLst/>
          </a:prstGeom>
          <a:noFill/>
        </p:spPr>
        <p:txBody>
          <a:bodyPr wrap="square" rtlCol="0">
            <a:spAutoFit/>
          </a:bodyPr>
          <a:lstStyle/>
          <a:p>
            <a:r>
              <a:rPr lang="en-GB" sz="1050" dirty="0">
                <a:solidFill>
                  <a:srgbClr val="7F7F7F"/>
                </a:solidFill>
                <a:latin typeface="Arial" panose="020B0604020202020204" pitchFamily="34" charset="0"/>
                <a:cs typeface="Arial" panose="020B0604020202020204" pitchFamily="34" charset="0"/>
              </a:rPr>
              <a:t>Source: NCPS </a:t>
            </a:r>
            <a:r>
              <a:rPr lang="en-GB" sz="1050" dirty="0" smtClean="0">
                <a:solidFill>
                  <a:srgbClr val="7F7F7F"/>
                </a:solidFill>
                <a:latin typeface="Arial" panose="020B0604020202020204" pitchFamily="34" charset="0"/>
                <a:cs typeface="Arial" panose="020B0604020202020204" pitchFamily="34" charset="0"/>
              </a:rPr>
              <a:t>2015 </a:t>
            </a:r>
            <a:r>
              <a:rPr lang="en-GB" sz="1050" dirty="0">
                <a:solidFill>
                  <a:srgbClr val="7F7F7F"/>
                </a:solidFill>
                <a:latin typeface="Arial" panose="020B0604020202020204" pitchFamily="34" charset="0"/>
                <a:cs typeface="Arial" panose="020B0604020202020204" pitchFamily="34" charset="0"/>
              </a:rPr>
              <a:t>Data</a:t>
            </a:r>
          </a:p>
          <a:p>
            <a:r>
              <a:rPr lang="en-GB" sz="1050" dirty="0">
                <a:solidFill>
                  <a:srgbClr val="7F7F7F"/>
                </a:solidFill>
                <a:latin typeface="Arial" panose="020B0604020202020204" pitchFamily="34" charset="0"/>
                <a:cs typeface="Arial" panose="020B0604020202020204" pitchFamily="34" charset="0"/>
              </a:rPr>
              <a:t>Question:</a:t>
            </a:r>
            <a:r>
              <a:rPr lang="en-GB" sz="1050" i="1" dirty="0">
                <a:solidFill>
                  <a:srgbClr val="7F7F7F"/>
                </a:solidFill>
                <a:latin typeface="Arial" panose="020B0604020202020204" pitchFamily="34" charset="0"/>
                <a:cs typeface="Arial" panose="020B0604020202020204" pitchFamily="34" charset="0"/>
              </a:rPr>
              <a:t> How happy or unhappy are you with the finish time of </a:t>
            </a:r>
            <a:r>
              <a:rPr lang="en-GB" sz="1050" i="1" dirty="0">
                <a:solidFill>
                  <a:schemeClr val="bg1">
                    <a:lumMod val="50000"/>
                  </a:schemeClr>
                </a:solidFill>
                <a:latin typeface="Arial" panose="020B0604020202020204" pitchFamily="34" charset="0"/>
                <a:cs typeface="Arial" panose="020B0604020202020204" pitchFamily="34" charset="0"/>
              </a:rPr>
              <a:t>matches</a:t>
            </a:r>
            <a:r>
              <a:rPr lang="en-GB" sz="1050" i="1" dirty="0">
                <a:solidFill>
                  <a:srgbClr val="7F7F7F"/>
                </a:solidFill>
                <a:latin typeface="Arial" panose="020B0604020202020204" pitchFamily="34" charset="0"/>
                <a:cs typeface="Arial" panose="020B0604020202020204" pitchFamily="34" charset="0"/>
              </a:rPr>
              <a:t>: (</a:t>
            </a:r>
            <a:r>
              <a:rPr lang="en-GB" sz="1050" i="1" dirty="0" smtClean="0">
                <a:solidFill>
                  <a:srgbClr val="7F7F7F"/>
                </a:solidFill>
                <a:latin typeface="Arial" panose="020B0604020202020204" pitchFamily="34" charset="0"/>
                <a:cs typeface="Arial" panose="020B0604020202020204" pitchFamily="34" charset="0"/>
              </a:rPr>
              <a:t>n=</a:t>
            </a:r>
            <a:r>
              <a:rPr lang="en-GB" sz="1050" i="1" dirty="0" smtClean="0">
                <a:solidFill>
                  <a:schemeClr val="bg1">
                    <a:lumMod val="50000"/>
                  </a:schemeClr>
                </a:solidFill>
                <a:latin typeface="Arial" panose="020B0604020202020204" pitchFamily="34" charset="0"/>
                <a:cs typeface="Arial" panose="020B0604020202020204" pitchFamily="34" charset="0"/>
              </a:rPr>
              <a:t>12,301</a:t>
            </a:r>
            <a:r>
              <a:rPr lang="en-GB" sz="1050" i="1" dirty="0" smtClean="0">
                <a:solidFill>
                  <a:srgbClr val="7F7F7F"/>
                </a:solidFill>
                <a:latin typeface="Arial" panose="020B0604020202020204" pitchFamily="34" charset="0"/>
                <a:cs typeface="Arial" panose="020B0604020202020204" pitchFamily="34" charset="0"/>
              </a:rPr>
              <a:t>) </a:t>
            </a:r>
            <a:r>
              <a:rPr lang="en-GB" sz="1050" i="1" dirty="0">
                <a:solidFill>
                  <a:srgbClr val="7F7F7F"/>
                </a:solidFill>
                <a:latin typeface="Arial" panose="020B0604020202020204" pitchFamily="34" charset="0"/>
                <a:cs typeface="Arial" panose="020B0604020202020204" pitchFamily="34" charset="0"/>
              </a:rPr>
              <a:t>Happy = Happy or Very Happy</a:t>
            </a:r>
          </a:p>
        </p:txBody>
      </p:sp>
    </p:spTree>
    <p:extLst>
      <p:ext uri="{BB962C8B-B14F-4D97-AF65-F5344CB8AC3E}">
        <p14:creationId xmlns:p14="http://schemas.microsoft.com/office/powerpoint/2010/main" val="1584348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p:nvPr>
            <p:extLst>
              <p:ext uri="{D42A27DB-BD31-4B8C-83A1-F6EECF244321}">
                <p14:modId xmlns:p14="http://schemas.microsoft.com/office/powerpoint/2010/main" val="535567052"/>
              </p:ext>
            </p:extLst>
          </p:nvPr>
        </p:nvGraphicFramePr>
        <p:xfrm>
          <a:off x="351097" y="833233"/>
          <a:ext cx="7540879" cy="3707706"/>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3867219" y="761887"/>
            <a:ext cx="4293704" cy="2000548"/>
          </a:xfrm>
          <a:prstGeom prst="rect">
            <a:avLst/>
          </a:prstGeom>
          <a:noFill/>
        </p:spPr>
        <p:txBody>
          <a:bodyPr wrap="square" rtlCol="0">
            <a:spAutoFit/>
          </a:bodyPr>
          <a:lstStyle/>
          <a:p>
            <a:pPr algn="ctr"/>
            <a:r>
              <a:rPr lang="en-GB" sz="11000" dirty="0" smtClean="0">
                <a:solidFill>
                  <a:schemeClr val="bg1"/>
                </a:solidFill>
                <a:latin typeface="Arial" panose="020B0604020202020204" pitchFamily="34" charset="0"/>
                <a:cs typeface="Arial" panose="020B0604020202020204" pitchFamily="34" charset="0"/>
              </a:rPr>
              <a:t>27%</a:t>
            </a:r>
            <a:endParaRPr lang="en-GB" sz="11000" dirty="0">
              <a:solidFill>
                <a:schemeClr val="bg1"/>
              </a:solidFill>
              <a:latin typeface="Arial" panose="020B0604020202020204" pitchFamily="34" charset="0"/>
              <a:cs typeface="Arial" panose="020B0604020202020204" pitchFamily="34" charset="0"/>
            </a:endParaRPr>
          </a:p>
          <a:p>
            <a:pPr algn="ctr"/>
            <a:r>
              <a:rPr lang="en-GB" dirty="0">
                <a:latin typeface="Arial" panose="020B0604020202020204" pitchFamily="34" charset="0"/>
                <a:cs typeface="Arial" panose="020B0604020202020204" pitchFamily="34" charset="0"/>
              </a:rPr>
              <a:t> </a:t>
            </a:r>
          </a:p>
        </p:txBody>
      </p:sp>
      <p:sp>
        <p:nvSpPr>
          <p:cNvPr id="10" name="TextBox 9"/>
          <p:cNvSpPr txBox="1"/>
          <p:nvPr/>
        </p:nvSpPr>
        <p:spPr>
          <a:xfrm>
            <a:off x="164848" y="784341"/>
            <a:ext cx="4293704" cy="2200602"/>
          </a:xfrm>
          <a:prstGeom prst="rect">
            <a:avLst/>
          </a:prstGeom>
          <a:noFill/>
        </p:spPr>
        <p:txBody>
          <a:bodyPr wrap="square" rtlCol="0">
            <a:spAutoFit/>
          </a:bodyPr>
          <a:lstStyle/>
          <a:p>
            <a:pPr algn="ctr"/>
            <a:r>
              <a:rPr lang="en-GB" sz="12500" spc="-300" dirty="0" smtClean="0">
                <a:solidFill>
                  <a:schemeClr val="bg1"/>
                </a:solidFill>
                <a:latin typeface="Arial" panose="020B0604020202020204" pitchFamily="34" charset="0"/>
                <a:cs typeface="Arial" panose="020B0604020202020204" pitchFamily="34" charset="0"/>
              </a:rPr>
              <a:t>34%</a:t>
            </a:r>
            <a:endParaRPr lang="en-GB" sz="12500" spc="-300" dirty="0">
              <a:solidFill>
                <a:schemeClr val="bg1"/>
              </a:solidFill>
              <a:latin typeface="Arial" panose="020B0604020202020204" pitchFamily="34" charset="0"/>
              <a:cs typeface="Arial" panose="020B0604020202020204" pitchFamily="34" charset="0"/>
            </a:endParaRPr>
          </a:p>
          <a:p>
            <a:pPr algn="ctr"/>
            <a:r>
              <a:rPr lang="en-GB" sz="1200" dirty="0">
                <a:solidFill>
                  <a:srgbClr val="00A1F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endParaRPr lang="en-GB" sz="1200"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Rectangle 1"/>
          <p:cNvSpPr/>
          <p:nvPr/>
        </p:nvSpPr>
        <p:spPr>
          <a:xfrm>
            <a:off x="279010" y="4445432"/>
            <a:ext cx="1992923" cy="18024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7" name="Title 1"/>
          <p:cNvSpPr txBox="1">
            <a:spLocks/>
          </p:cNvSpPr>
          <p:nvPr/>
        </p:nvSpPr>
        <p:spPr bwMode="auto">
          <a:xfrm>
            <a:off x="334746" y="582885"/>
            <a:ext cx="8809254" cy="263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defPPr>
              <a:defRPr lang="en-US"/>
            </a:defPPr>
            <a:lvl1pPr defTabSz="914400" eaLnBrk="0" fontAlgn="base" hangingPunct="0">
              <a:lnSpc>
                <a:spcPct val="96000"/>
              </a:lnSpc>
              <a:spcBef>
                <a:spcPct val="0"/>
              </a:spcBef>
              <a:spcAft>
                <a:spcPct val="0"/>
              </a:spcAft>
              <a:defRPr sz="1600" b="0" i="1" kern="0">
                <a:solidFill>
                  <a:srgbClr val="000000"/>
                </a:solidFill>
                <a:latin typeface="Arial" panose="020B0604020202020204" pitchFamily="34" charset="0"/>
                <a:ea typeface="+mj-ea"/>
                <a:cs typeface="Arial" panose="020B0604020202020204" pitchFamily="34" charset="0"/>
              </a:defRPr>
            </a:lvl1pPr>
            <a:lvl2pPr eaLnBrk="0" fontAlgn="base" hangingPunct="0">
              <a:lnSpc>
                <a:spcPct val="96000"/>
              </a:lnSpc>
              <a:spcBef>
                <a:spcPct val="0"/>
              </a:spcBef>
              <a:spcAft>
                <a:spcPct val="0"/>
              </a:spcAft>
              <a:defRPr sz="2000" b="1">
                <a:solidFill>
                  <a:srgbClr val="000080"/>
                </a:solidFill>
                <a:latin typeface="RussellSquare" charset="0"/>
              </a:defRPr>
            </a:lvl2pPr>
            <a:lvl3pPr eaLnBrk="0" fontAlgn="base" hangingPunct="0">
              <a:lnSpc>
                <a:spcPct val="96000"/>
              </a:lnSpc>
              <a:spcBef>
                <a:spcPct val="0"/>
              </a:spcBef>
              <a:spcAft>
                <a:spcPct val="0"/>
              </a:spcAft>
              <a:defRPr sz="2000" b="1">
                <a:solidFill>
                  <a:srgbClr val="000080"/>
                </a:solidFill>
                <a:latin typeface="RussellSquare" charset="0"/>
              </a:defRPr>
            </a:lvl3pPr>
            <a:lvl4pPr eaLnBrk="0" fontAlgn="base" hangingPunct="0">
              <a:lnSpc>
                <a:spcPct val="96000"/>
              </a:lnSpc>
              <a:spcBef>
                <a:spcPct val="0"/>
              </a:spcBef>
              <a:spcAft>
                <a:spcPct val="0"/>
              </a:spcAft>
              <a:defRPr sz="2000" b="1">
                <a:solidFill>
                  <a:srgbClr val="000080"/>
                </a:solidFill>
                <a:latin typeface="RussellSquare" charset="0"/>
              </a:defRPr>
            </a:lvl4pPr>
            <a:lvl5pPr eaLnBrk="0" fontAlgn="base" hangingPunct="0">
              <a:lnSpc>
                <a:spcPct val="96000"/>
              </a:lnSpc>
              <a:spcBef>
                <a:spcPct val="0"/>
              </a:spcBef>
              <a:spcAft>
                <a:spcPct val="0"/>
              </a:spcAft>
              <a:defRPr sz="2000" b="1">
                <a:solidFill>
                  <a:srgbClr val="000080"/>
                </a:solidFill>
                <a:latin typeface="RussellSquare" charset="0"/>
              </a:defRPr>
            </a:lvl5pPr>
            <a:lvl6pPr marL="457200" eaLnBrk="0" fontAlgn="base" hangingPunct="0">
              <a:lnSpc>
                <a:spcPct val="96000"/>
              </a:lnSpc>
              <a:spcBef>
                <a:spcPct val="0"/>
              </a:spcBef>
              <a:spcAft>
                <a:spcPct val="0"/>
              </a:spcAft>
              <a:defRPr sz="2000" b="1">
                <a:solidFill>
                  <a:srgbClr val="000080"/>
                </a:solidFill>
                <a:latin typeface="RussellSquare" charset="0"/>
              </a:defRPr>
            </a:lvl6pPr>
            <a:lvl7pPr marL="914400" eaLnBrk="0" fontAlgn="base" hangingPunct="0">
              <a:lnSpc>
                <a:spcPct val="96000"/>
              </a:lnSpc>
              <a:spcBef>
                <a:spcPct val="0"/>
              </a:spcBef>
              <a:spcAft>
                <a:spcPct val="0"/>
              </a:spcAft>
              <a:defRPr sz="2000" b="1">
                <a:solidFill>
                  <a:srgbClr val="000080"/>
                </a:solidFill>
                <a:latin typeface="RussellSquare" charset="0"/>
              </a:defRPr>
            </a:lvl7pPr>
            <a:lvl8pPr marL="1371600" eaLnBrk="0" fontAlgn="base" hangingPunct="0">
              <a:lnSpc>
                <a:spcPct val="96000"/>
              </a:lnSpc>
              <a:spcBef>
                <a:spcPct val="0"/>
              </a:spcBef>
              <a:spcAft>
                <a:spcPct val="0"/>
              </a:spcAft>
              <a:defRPr sz="2000" b="1">
                <a:solidFill>
                  <a:srgbClr val="000080"/>
                </a:solidFill>
                <a:latin typeface="RussellSquare" charset="0"/>
              </a:defRPr>
            </a:lvl8pPr>
            <a:lvl9pPr marL="1828800" eaLnBrk="0" fontAlgn="base" hangingPunct="0">
              <a:lnSpc>
                <a:spcPct val="96000"/>
              </a:lnSpc>
              <a:spcBef>
                <a:spcPct val="0"/>
              </a:spcBef>
              <a:spcAft>
                <a:spcPct val="0"/>
              </a:spcAft>
              <a:defRPr sz="2000" b="1">
                <a:solidFill>
                  <a:srgbClr val="000080"/>
                </a:solidFill>
                <a:latin typeface="RussellSquare" charset="0"/>
              </a:defRPr>
            </a:lvl9pPr>
          </a:lstStyle>
          <a:p>
            <a:r>
              <a:rPr lang="en-GB" dirty="0" smtClean="0"/>
              <a:t>One in three players are </a:t>
            </a:r>
            <a:r>
              <a:rPr lang="en-GB" dirty="0"/>
              <a:t>dissatisfied with </a:t>
            </a:r>
            <a:r>
              <a:rPr lang="en-GB" dirty="0" smtClean="0"/>
              <a:t>end times in 2015</a:t>
            </a:r>
            <a:endParaRPr lang="en-GB" dirty="0"/>
          </a:p>
        </p:txBody>
      </p:sp>
      <p:sp>
        <p:nvSpPr>
          <p:cNvPr id="12" name="TextBox 11"/>
          <p:cNvSpPr txBox="1"/>
          <p:nvPr/>
        </p:nvSpPr>
        <p:spPr>
          <a:xfrm>
            <a:off x="3572361" y="1521809"/>
            <a:ext cx="1013166" cy="477054"/>
          </a:xfrm>
          <a:prstGeom prst="rect">
            <a:avLst/>
          </a:prstGeom>
          <a:noFill/>
        </p:spPr>
        <p:txBody>
          <a:bodyPr wrap="square" rtlCol="0">
            <a:spAutoFit/>
          </a:bodyPr>
          <a:lstStyle/>
          <a:p>
            <a:pPr algn="ctr"/>
            <a:r>
              <a:rPr lang="en-GB" sz="2500" dirty="0">
                <a:solidFill>
                  <a:prstClr val="black"/>
                </a:solidFill>
              </a:rPr>
              <a:t>Vs</a:t>
            </a:r>
          </a:p>
        </p:txBody>
      </p:sp>
      <p:sp>
        <p:nvSpPr>
          <p:cNvPr id="13" name="Rectangle 12"/>
          <p:cNvSpPr/>
          <p:nvPr/>
        </p:nvSpPr>
        <p:spPr>
          <a:xfrm>
            <a:off x="180000" y="233590"/>
            <a:ext cx="8964000" cy="307777"/>
          </a:xfrm>
          <a:prstGeom prst="rect">
            <a:avLst/>
          </a:prstGeom>
        </p:spPr>
        <p:txBody>
          <a:bodyPr wrap="square">
            <a:spAutoFit/>
          </a:bodyPr>
          <a:lstStyle/>
          <a:p>
            <a:r>
              <a:rPr lang="en-GB" b="1" dirty="0">
                <a:solidFill>
                  <a:prstClr val="black"/>
                </a:solidFill>
                <a:latin typeface="Arial" panose="020B0604020202020204" pitchFamily="34" charset="0"/>
                <a:cs typeface="Arial" panose="020B0604020202020204" pitchFamily="34" charset="0"/>
              </a:rPr>
              <a:t>Dissatisfaction with the </a:t>
            </a:r>
            <a:r>
              <a:rPr lang="en-GB" b="1" dirty="0" smtClean="0">
                <a:solidFill>
                  <a:prstClr val="black"/>
                </a:solidFill>
                <a:latin typeface="Arial" panose="020B0604020202020204" pitchFamily="34" charset="0"/>
                <a:cs typeface="Arial" panose="020B0604020202020204" pitchFamily="34" charset="0"/>
              </a:rPr>
              <a:t>end time </a:t>
            </a:r>
            <a:r>
              <a:rPr lang="en-GB" b="1" dirty="0">
                <a:solidFill>
                  <a:prstClr val="black"/>
                </a:solidFill>
                <a:latin typeface="Arial" panose="020B0604020202020204" pitchFamily="34" charset="0"/>
                <a:cs typeface="Arial" panose="020B0604020202020204" pitchFamily="34" charset="0"/>
              </a:rPr>
              <a:t>of matches</a:t>
            </a:r>
          </a:p>
        </p:txBody>
      </p:sp>
      <p:sp>
        <p:nvSpPr>
          <p:cNvPr id="14" name="TextBox 13"/>
          <p:cNvSpPr txBox="1"/>
          <p:nvPr/>
        </p:nvSpPr>
        <p:spPr>
          <a:xfrm>
            <a:off x="476032" y="4560701"/>
            <a:ext cx="7500220" cy="415498"/>
          </a:xfrm>
          <a:prstGeom prst="rect">
            <a:avLst/>
          </a:prstGeom>
          <a:noFill/>
        </p:spPr>
        <p:txBody>
          <a:bodyPr wrap="square" rtlCol="0">
            <a:spAutoFit/>
          </a:bodyPr>
          <a:lstStyle/>
          <a:p>
            <a:r>
              <a:rPr lang="en-GB" sz="1050" dirty="0">
                <a:solidFill>
                  <a:srgbClr val="7F7F7F"/>
                </a:solidFill>
                <a:latin typeface="Arial" panose="020B0604020202020204" pitchFamily="34" charset="0"/>
                <a:cs typeface="Arial" panose="020B0604020202020204" pitchFamily="34" charset="0"/>
              </a:rPr>
              <a:t>Source: NCPS </a:t>
            </a:r>
            <a:r>
              <a:rPr lang="en-GB" sz="1050" dirty="0" smtClean="0">
                <a:solidFill>
                  <a:srgbClr val="7F7F7F"/>
                </a:solidFill>
                <a:latin typeface="Arial" panose="020B0604020202020204" pitchFamily="34" charset="0"/>
                <a:cs typeface="Arial" panose="020B0604020202020204" pitchFamily="34" charset="0"/>
              </a:rPr>
              <a:t>2015 </a:t>
            </a:r>
            <a:r>
              <a:rPr lang="en-GB" sz="1050" dirty="0">
                <a:solidFill>
                  <a:srgbClr val="7F7F7F"/>
                </a:solidFill>
                <a:latin typeface="Arial" panose="020B0604020202020204" pitchFamily="34" charset="0"/>
                <a:cs typeface="Arial" panose="020B0604020202020204" pitchFamily="34" charset="0"/>
              </a:rPr>
              <a:t>Data</a:t>
            </a:r>
          </a:p>
          <a:p>
            <a:r>
              <a:rPr lang="en-GB" sz="1050" dirty="0">
                <a:solidFill>
                  <a:srgbClr val="7F7F7F"/>
                </a:solidFill>
                <a:latin typeface="Arial" panose="020B0604020202020204" pitchFamily="34" charset="0"/>
                <a:cs typeface="Arial" panose="020B0604020202020204" pitchFamily="34" charset="0"/>
              </a:rPr>
              <a:t>Question:</a:t>
            </a:r>
            <a:r>
              <a:rPr lang="en-GB" sz="1050" i="1" dirty="0">
                <a:solidFill>
                  <a:srgbClr val="7F7F7F"/>
                </a:solidFill>
                <a:latin typeface="Arial" panose="020B0604020202020204" pitchFamily="34" charset="0"/>
                <a:cs typeface="Arial" panose="020B0604020202020204" pitchFamily="34" charset="0"/>
              </a:rPr>
              <a:t> How happy or unhappy are you with the finish time of matches: (</a:t>
            </a:r>
            <a:r>
              <a:rPr lang="en-GB" sz="1050" i="1" dirty="0" smtClean="0">
                <a:solidFill>
                  <a:schemeClr val="bg1">
                    <a:lumMod val="50000"/>
                  </a:schemeClr>
                </a:solidFill>
                <a:latin typeface="Arial" panose="020B0604020202020204" pitchFamily="34" charset="0"/>
                <a:cs typeface="Arial" panose="020B0604020202020204" pitchFamily="34" charset="0"/>
              </a:rPr>
              <a:t>n=12,276) </a:t>
            </a:r>
            <a:r>
              <a:rPr lang="en-GB" sz="1050" i="1" dirty="0">
                <a:solidFill>
                  <a:srgbClr val="7F7F7F"/>
                </a:solidFill>
                <a:latin typeface="Arial" panose="020B0604020202020204" pitchFamily="34" charset="0"/>
                <a:cs typeface="Arial" panose="020B0604020202020204" pitchFamily="34" charset="0"/>
              </a:rPr>
              <a:t>Happy = Happy or Very Happy</a:t>
            </a:r>
          </a:p>
        </p:txBody>
      </p:sp>
      <p:sp>
        <p:nvSpPr>
          <p:cNvPr id="19" name="TextBox 18"/>
          <p:cNvSpPr txBox="1"/>
          <p:nvPr/>
        </p:nvSpPr>
        <p:spPr>
          <a:xfrm>
            <a:off x="164848" y="2397499"/>
            <a:ext cx="4293704" cy="1508105"/>
          </a:xfrm>
          <a:prstGeom prst="rect">
            <a:avLst/>
          </a:prstGeom>
          <a:noFill/>
        </p:spPr>
        <p:txBody>
          <a:bodyPr wrap="square" rtlCol="0">
            <a:spAutoFit/>
          </a:bodyPr>
          <a:lstStyle/>
          <a:p>
            <a:pPr algn="ctr"/>
            <a:r>
              <a:rPr lang="en-GB" sz="2800" dirty="0" smtClean="0">
                <a:solidFill>
                  <a:schemeClr val="bg1"/>
                </a:solidFill>
                <a:latin typeface="Arial" panose="020B0604020202020204" pitchFamily="34" charset="0"/>
                <a:cs typeface="Arial" panose="020B0604020202020204" pitchFamily="34" charset="0"/>
              </a:rPr>
              <a:t>of players are now</a:t>
            </a:r>
          </a:p>
          <a:p>
            <a:pPr algn="ctr"/>
            <a:r>
              <a:rPr lang="en-GB" sz="2800" dirty="0" smtClean="0">
                <a:solidFill>
                  <a:schemeClr val="bg1"/>
                </a:solidFill>
                <a:latin typeface="Arial" panose="020B0604020202020204" pitchFamily="34" charset="0"/>
                <a:cs typeface="Arial" panose="020B0604020202020204" pitchFamily="34" charset="0"/>
              </a:rPr>
              <a:t>dissatisfied</a:t>
            </a:r>
          </a:p>
          <a:p>
            <a:pPr algn="ctr"/>
            <a:r>
              <a:rPr lang="en-GB" sz="2800" dirty="0" smtClean="0">
                <a:solidFill>
                  <a:schemeClr val="bg1"/>
                </a:solidFill>
                <a:latin typeface="Arial" panose="020B0604020202020204" pitchFamily="34" charset="0"/>
                <a:cs typeface="Arial" panose="020B0604020202020204" pitchFamily="34" charset="0"/>
              </a:rPr>
              <a:t>with </a:t>
            </a:r>
            <a:r>
              <a:rPr lang="en-GB" sz="3600" b="1" u="sng" dirty="0" smtClean="0">
                <a:solidFill>
                  <a:schemeClr val="bg1"/>
                </a:solidFill>
                <a:latin typeface="Arial" panose="020B0604020202020204" pitchFamily="34" charset="0"/>
                <a:cs typeface="Arial" panose="020B0604020202020204" pitchFamily="34" charset="0"/>
              </a:rPr>
              <a:t>end</a:t>
            </a:r>
            <a:r>
              <a:rPr lang="en-GB" sz="2800" dirty="0" smtClean="0">
                <a:solidFill>
                  <a:schemeClr val="bg1"/>
                </a:solidFill>
                <a:latin typeface="Arial" panose="020B0604020202020204" pitchFamily="34" charset="0"/>
                <a:cs typeface="Arial" panose="020B0604020202020204" pitchFamily="34" charset="0"/>
              </a:rPr>
              <a:t> times</a:t>
            </a:r>
            <a:endParaRPr lang="en-GB" sz="2800" dirty="0">
              <a:solidFill>
                <a:schemeClr val="bg1"/>
              </a:solidFill>
              <a:latin typeface="Arial" panose="020B0604020202020204" pitchFamily="34" charset="0"/>
              <a:cs typeface="Arial" panose="020B0604020202020204" pitchFamily="34" charset="0"/>
            </a:endParaRPr>
          </a:p>
        </p:txBody>
      </p:sp>
      <p:sp>
        <p:nvSpPr>
          <p:cNvPr id="20" name="TextBox 19"/>
          <p:cNvSpPr txBox="1"/>
          <p:nvPr/>
        </p:nvSpPr>
        <p:spPr>
          <a:xfrm>
            <a:off x="4131045" y="2243610"/>
            <a:ext cx="3488658" cy="1815882"/>
          </a:xfrm>
          <a:prstGeom prst="rect">
            <a:avLst/>
          </a:prstGeom>
          <a:noFill/>
        </p:spPr>
        <p:txBody>
          <a:bodyPr wrap="square" rtlCol="0">
            <a:spAutoFit/>
          </a:bodyPr>
          <a:lstStyle/>
          <a:p>
            <a:pPr algn="ctr"/>
            <a:r>
              <a:rPr lang="en-GB" sz="2800" dirty="0" smtClean="0">
                <a:solidFill>
                  <a:schemeClr val="bg1"/>
                </a:solidFill>
                <a:latin typeface="Arial" panose="020B0604020202020204" pitchFamily="34" charset="0"/>
                <a:cs typeface="Arial" panose="020B0604020202020204" pitchFamily="34" charset="0"/>
              </a:rPr>
              <a:t>of players </a:t>
            </a:r>
          </a:p>
          <a:p>
            <a:pPr algn="ctr"/>
            <a:r>
              <a:rPr lang="en-GB" sz="2800" dirty="0" smtClean="0">
                <a:solidFill>
                  <a:schemeClr val="bg1"/>
                </a:solidFill>
                <a:latin typeface="Arial" panose="020B0604020202020204" pitchFamily="34" charset="0"/>
                <a:cs typeface="Arial" panose="020B0604020202020204" pitchFamily="34" charset="0"/>
              </a:rPr>
              <a:t>dissatisfied </a:t>
            </a:r>
          </a:p>
          <a:p>
            <a:pPr algn="ctr"/>
            <a:r>
              <a:rPr lang="en-GB" sz="2800" dirty="0" smtClean="0">
                <a:solidFill>
                  <a:schemeClr val="bg1"/>
                </a:solidFill>
                <a:latin typeface="Arial" panose="020B0604020202020204" pitchFamily="34" charset="0"/>
                <a:cs typeface="Arial" panose="020B0604020202020204" pitchFamily="34" charset="0"/>
              </a:rPr>
              <a:t>with end times in 2014</a:t>
            </a:r>
            <a:endParaRPr lang="en-GB" sz="2800" dirty="0">
              <a:solidFill>
                <a:schemeClr val="bg1"/>
              </a:solidFill>
              <a:latin typeface="Arial" panose="020B0604020202020204" pitchFamily="34" charset="0"/>
              <a:cs typeface="Arial" panose="020B0604020202020204" pitchFamily="34" charset="0"/>
            </a:endParaRPr>
          </a:p>
        </p:txBody>
      </p:sp>
      <p:sp>
        <p:nvSpPr>
          <p:cNvPr id="29" name="Oval 28"/>
          <p:cNvSpPr/>
          <p:nvPr/>
        </p:nvSpPr>
        <p:spPr>
          <a:xfrm>
            <a:off x="7649458" y="1762477"/>
            <a:ext cx="1350499" cy="1058243"/>
          </a:xfrm>
          <a:prstGeom prst="ellipse">
            <a:avLst/>
          </a:prstGeom>
          <a:solidFill>
            <a:srgbClr val="FFBD53">
              <a:alpha val="80000"/>
            </a:srgbClr>
          </a:solidFill>
          <a:ln>
            <a:no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GB" sz="3700" dirty="0" smtClean="0">
                <a:solidFill>
                  <a:schemeClr val="bg1"/>
                </a:solidFill>
                <a:latin typeface="Arial" panose="020B0604020202020204" pitchFamily="34" charset="0"/>
                <a:cs typeface="Arial" panose="020B0604020202020204" pitchFamily="34" charset="0"/>
              </a:rPr>
              <a:t>28%</a:t>
            </a:r>
          </a:p>
          <a:p>
            <a:pPr algn="ctr"/>
            <a:r>
              <a:rPr lang="en-US" dirty="0" smtClean="0">
                <a:solidFill>
                  <a:schemeClr val="bg1"/>
                </a:solidFill>
                <a:latin typeface="Arial" panose="020B0604020202020204" pitchFamily="34" charset="0"/>
                <a:cs typeface="Arial" panose="020B0604020202020204" pitchFamily="34" charset="0"/>
              </a:rPr>
              <a:t>= 2013</a:t>
            </a:r>
            <a:endParaRPr lang="en-GB" dirty="0">
              <a:solidFill>
                <a:schemeClr val="bg1"/>
              </a:solidFill>
              <a:latin typeface="Arial" panose="020B0604020202020204" pitchFamily="34" charset="0"/>
              <a:cs typeface="Arial" panose="020B0604020202020204" pitchFamily="34" charset="0"/>
            </a:endParaRPr>
          </a:p>
        </p:txBody>
      </p:sp>
      <p:sp>
        <p:nvSpPr>
          <p:cNvPr id="15" name="TextBox 14"/>
          <p:cNvSpPr txBox="1"/>
          <p:nvPr/>
        </p:nvSpPr>
        <p:spPr>
          <a:xfrm>
            <a:off x="7922643" y="3049169"/>
            <a:ext cx="804126" cy="280928"/>
          </a:xfrm>
          <a:prstGeom prst="roundRect">
            <a:avLst/>
          </a:prstGeom>
          <a:solidFill>
            <a:srgbClr val="3FB7E1"/>
          </a:solidFill>
          <a:effectLst>
            <a:outerShdw blurRad="50800" dist="38100" dir="8100000" algn="tr" rotWithShape="0">
              <a:prstClr val="black">
                <a:alpha val="40000"/>
              </a:prstClr>
            </a:outerShdw>
          </a:effectLst>
        </p:spPr>
        <p:txBody>
          <a:bodyPr wrap="square" rtlCol="0">
            <a:spAutoFit/>
          </a:bodyPr>
          <a:lstStyle/>
          <a:p>
            <a:pPr algn="ctr"/>
            <a:r>
              <a:rPr lang="en-GB" sz="1050" dirty="0" smtClean="0">
                <a:solidFill>
                  <a:srgbClr val="FFFFFF"/>
                </a:solidFill>
                <a:latin typeface="Helvetica" panose="020B0604020202020204" pitchFamily="34" charset="0"/>
                <a:cs typeface="Helvetica" panose="020B0604020202020204" pitchFamily="34" charset="0"/>
              </a:rPr>
              <a:t>2015</a:t>
            </a:r>
            <a:endParaRPr lang="en-GB" sz="1050" dirty="0">
              <a:solidFill>
                <a:srgbClr val="FFFFFF"/>
              </a:solidFill>
              <a:latin typeface="Helvetica" panose="020B0604020202020204" pitchFamily="34" charset="0"/>
              <a:cs typeface="Helvetica" panose="020B0604020202020204" pitchFamily="34" charset="0"/>
            </a:endParaRPr>
          </a:p>
        </p:txBody>
      </p:sp>
      <p:sp>
        <p:nvSpPr>
          <p:cNvPr id="16" name="TextBox 15"/>
          <p:cNvSpPr txBox="1"/>
          <p:nvPr/>
        </p:nvSpPr>
        <p:spPr>
          <a:xfrm>
            <a:off x="7922643" y="3330436"/>
            <a:ext cx="804126" cy="280928"/>
          </a:xfrm>
          <a:prstGeom prst="roundRect">
            <a:avLst/>
          </a:prstGeom>
          <a:solidFill>
            <a:srgbClr val="FFA000"/>
          </a:solidFill>
          <a:effectLst>
            <a:outerShdw blurRad="50800" dist="38100" dir="8100000" algn="tr" rotWithShape="0">
              <a:prstClr val="black">
                <a:alpha val="40000"/>
              </a:prstClr>
            </a:outerShdw>
          </a:effectLst>
        </p:spPr>
        <p:txBody>
          <a:bodyPr wrap="square" rtlCol="0">
            <a:spAutoFit/>
          </a:bodyPr>
          <a:lstStyle/>
          <a:p>
            <a:pPr algn="ctr"/>
            <a:r>
              <a:rPr lang="en-GB" sz="1050" dirty="0" smtClean="0">
                <a:solidFill>
                  <a:srgbClr val="FFFFFF"/>
                </a:solidFill>
                <a:latin typeface="Helvetica" panose="020B0604020202020204" pitchFamily="34" charset="0"/>
                <a:cs typeface="Helvetica" panose="020B0604020202020204" pitchFamily="34" charset="0"/>
              </a:rPr>
              <a:t>2014</a:t>
            </a:r>
            <a:endParaRPr lang="en-GB" sz="1050" dirty="0">
              <a:solidFill>
                <a:srgbClr val="FFFFFF"/>
              </a:solidFill>
              <a:latin typeface="Helvetica" panose="020B0604020202020204" pitchFamily="34" charset="0"/>
              <a:cs typeface="Helvetica" panose="020B0604020202020204" pitchFamily="34" charset="0"/>
            </a:endParaRPr>
          </a:p>
        </p:txBody>
      </p:sp>
      <p:sp>
        <p:nvSpPr>
          <p:cNvPr id="17" name="TextBox 16"/>
          <p:cNvSpPr txBox="1"/>
          <p:nvPr/>
        </p:nvSpPr>
        <p:spPr>
          <a:xfrm>
            <a:off x="7922643" y="3607595"/>
            <a:ext cx="804126" cy="280928"/>
          </a:xfrm>
          <a:prstGeom prst="roundRect">
            <a:avLst/>
          </a:prstGeom>
          <a:solidFill>
            <a:srgbClr val="FFBD53"/>
          </a:solidFill>
          <a:effectLst>
            <a:outerShdw blurRad="50800" dist="38100" dir="8100000" algn="tr" rotWithShape="0">
              <a:prstClr val="black">
                <a:alpha val="40000"/>
              </a:prstClr>
            </a:outerShdw>
          </a:effectLst>
        </p:spPr>
        <p:txBody>
          <a:bodyPr wrap="square" rtlCol="0">
            <a:spAutoFit/>
          </a:bodyPr>
          <a:lstStyle/>
          <a:p>
            <a:pPr algn="ctr"/>
            <a:r>
              <a:rPr lang="en-GB" sz="1050" dirty="0" smtClean="0">
                <a:solidFill>
                  <a:srgbClr val="FFFFFF"/>
                </a:solidFill>
                <a:latin typeface="Helvetica" panose="020B0604020202020204" pitchFamily="34" charset="0"/>
                <a:cs typeface="Helvetica" panose="020B0604020202020204" pitchFamily="34" charset="0"/>
              </a:rPr>
              <a:t>2013</a:t>
            </a:r>
            <a:endParaRPr lang="en-GB" sz="1050" dirty="0">
              <a:solidFill>
                <a:srgbClr val="FFFFFF"/>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8707787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4094" y="4445432"/>
            <a:ext cx="1992923" cy="18024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5" name="Title 1"/>
          <p:cNvSpPr txBox="1">
            <a:spLocks/>
          </p:cNvSpPr>
          <p:nvPr/>
        </p:nvSpPr>
        <p:spPr bwMode="auto">
          <a:xfrm>
            <a:off x="180000" y="713851"/>
            <a:ext cx="8809254" cy="263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0" fontAlgn="base" hangingPunct="0">
              <a:lnSpc>
                <a:spcPct val="96000"/>
              </a:lnSpc>
              <a:spcBef>
                <a:spcPct val="0"/>
              </a:spcBef>
              <a:spcAft>
                <a:spcPct val="0"/>
              </a:spcAft>
              <a:defRPr sz="2000" b="1">
                <a:solidFill>
                  <a:srgbClr val="000080"/>
                </a:solidFill>
                <a:latin typeface="+mj-lt"/>
                <a:ea typeface="+mj-ea"/>
                <a:cs typeface="+mj-cs"/>
              </a:defRPr>
            </a:lvl1pPr>
            <a:lvl2pPr algn="l" rtl="0" eaLnBrk="0" fontAlgn="base" hangingPunct="0">
              <a:lnSpc>
                <a:spcPct val="96000"/>
              </a:lnSpc>
              <a:spcBef>
                <a:spcPct val="0"/>
              </a:spcBef>
              <a:spcAft>
                <a:spcPct val="0"/>
              </a:spcAft>
              <a:defRPr sz="2000" b="1">
                <a:solidFill>
                  <a:srgbClr val="000080"/>
                </a:solidFill>
                <a:latin typeface="RussellSquare" charset="0"/>
              </a:defRPr>
            </a:lvl2pPr>
            <a:lvl3pPr algn="l" rtl="0" eaLnBrk="0" fontAlgn="base" hangingPunct="0">
              <a:lnSpc>
                <a:spcPct val="96000"/>
              </a:lnSpc>
              <a:spcBef>
                <a:spcPct val="0"/>
              </a:spcBef>
              <a:spcAft>
                <a:spcPct val="0"/>
              </a:spcAft>
              <a:defRPr sz="2000" b="1">
                <a:solidFill>
                  <a:srgbClr val="000080"/>
                </a:solidFill>
                <a:latin typeface="RussellSquare" charset="0"/>
              </a:defRPr>
            </a:lvl3pPr>
            <a:lvl4pPr algn="l" rtl="0" eaLnBrk="0" fontAlgn="base" hangingPunct="0">
              <a:lnSpc>
                <a:spcPct val="96000"/>
              </a:lnSpc>
              <a:spcBef>
                <a:spcPct val="0"/>
              </a:spcBef>
              <a:spcAft>
                <a:spcPct val="0"/>
              </a:spcAft>
              <a:defRPr sz="2000" b="1">
                <a:solidFill>
                  <a:srgbClr val="000080"/>
                </a:solidFill>
                <a:latin typeface="RussellSquare" charset="0"/>
              </a:defRPr>
            </a:lvl4pPr>
            <a:lvl5pPr algn="l" rtl="0" eaLnBrk="0" fontAlgn="base" hangingPunct="0">
              <a:lnSpc>
                <a:spcPct val="96000"/>
              </a:lnSpc>
              <a:spcBef>
                <a:spcPct val="0"/>
              </a:spcBef>
              <a:spcAft>
                <a:spcPct val="0"/>
              </a:spcAft>
              <a:defRPr sz="2000" b="1">
                <a:solidFill>
                  <a:srgbClr val="000080"/>
                </a:solidFill>
                <a:latin typeface="RussellSquare" charset="0"/>
              </a:defRPr>
            </a:lvl5pPr>
            <a:lvl6pPr marL="457200" algn="l" rtl="0" eaLnBrk="0" fontAlgn="base" hangingPunct="0">
              <a:lnSpc>
                <a:spcPct val="96000"/>
              </a:lnSpc>
              <a:spcBef>
                <a:spcPct val="0"/>
              </a:spcBef>
              <a:spcAft>
                <a:spcPct val="0"/>
              </a:spcAft>
              <a:defRPr sz="2000" b="1">
                <a:solidFill>
                  <a:srgbClr val="000080"/>
                </a:solidFill>
                <a:latin typeface="RussellSquare" charset="0"/>
              </a:defRPr>
            </a:lvl6pPr>
            <a:lvl7pPr marL="914400" algn="l" rtl="0" eaLnBrk="0" fontAlgn="base" hangingPunct="0">
              <a:lnSpc>
                <a:spcPct val="96000"/>
              </a:lnSpc>
              <a:spcBef>
                <a:spcPct val="0"/>
              </a:spcBef>
              <a:spcAft>
                <a:spcPct val="0"/>
              </a:spcAft>
              <a:defRPr sz="2000" b="1">
                <a:solidFill>
                  <a:srgbClr val="000080"/>
                </a:solidFill>
                <a:latin typeface="RussellSquare" charset="0"/>
              </a:defRPr>
            </a:lvl7pPr>
            <a:lvl8pPr marL="1371600" algn="l" rtl="0" eaLnBrk="0" fontAlgn="base" hangingPunct="0">
              <a:lnSpc>
                <a:spcPct val="96000"/>
              </a:lnSpc>
              <a:spcBef>
                <a:spcPct val="0"/>
              </a:spcBef>
              <a:spcAft>
                <a:spcPct val="0"/>
              </a:spcAft>
              <a:defRPr sz="2000" b="1">
                <a:solidFill>
                  <a:srgbClr val="000080"/>
                </a:solidFill>
                <a:latin typeface="RussellSquare" charset="0"/>
              </a:defRPr>
            </a:lvl8pPr>
            <a:lvl9pPr marL="1828800" algn="l" rtl="0" eaLnBrk="0" fontAlgn="base" hangingPunct="0">
              <a:lnSpc>
                <a:spcPct val="96000"/>
              </a:lnSpc>
              <a:spcBef>
                <a:spcPct val="0"/>
              </a:spcBef>
              <a:spcAft>
                <a:spcPct val="0"/>
              </a:spcAft>
              <a:defRPr sz="2000" b="1">
                <a:solidFill>
                  <a:srgbClr val="000080"/>
                </a:solidFill>
                <a:latin typeface="RussellSquare" charset="0"/>
              </a:defRPr>
            </a:lvl9pPr>
          </a:lstStyle>
          <a:p>
            <a:endParaRPr lang="en-GB" sz="1800" b="0" i="1" kern="0" dirty="0">
              <a:solidFill>
                <a:srgbClr val="000000"/>
              </a:solidFill>
              <a:latin typeface="Arial" panose="020B0604020202020204" pitchFamily="34" charset="0"/>
              <a:cs typeface="Arial" panose="020B0604020202020204" pitchFamily="34" charset="0"/>
            </a:endParaRPr>
          </a:p>
        </p:txBody>
      </p:sp>
      <p:sp>
        <p:nvSpPr>
          <p:cNvPr id="7" name="Title 1"/>
          <p:cNvSpPr txBox="1">
            <a:spLocks/>
          </p:cNvSpPr>
          <p:nvPr/>
        </p:nvSpPr>
        <p:spPr bwMode="auto">
          <a:xfrm>
            <a:off x="334746" y="582885"/>
            <a:ext cx="8809254" cy="263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defPPr>
              <a:defRPr lang="en-US"/>
            </a:defPPr>
            <a:lvl1pPr defTabSz="914400" eaLnBrk="0" fontAlgn="base" hangingPunct="0">
              <a:lnSpc>
                <a:spcPct val="96000"/>
              </a:lnSpc>
              <a:spcBef>
                <a:spcPct val="0"/>
              </a:spcBef>
              <a:spcAft>
                <a:spcPct val="0"/>
              </a:spcAft>
              <a:defRPr sz="1600" b="0" i="1" kern="0">
                <a:solidFill>
                  <a:srgbClr val="000000"/>
                </a:solidFill>
                <a:latin typeface="Arial" panose="020B0604020202020204" pitchFamily="34" charset="0"/>
                <a:ea typeface="+mj-ea"/>
                <a:cs typeface="Arial" panose="020B0604020202020204" pitchFamily="34" charset="0"/>
              </a:defRPr>
            </a:lvl1pPr>
            <a:lvl2pPr eaLnBrk="0" fontAlgn="base" hangingPunct="0">
              <a:lnSpc>
                <a:spcPct val="96000"/>
              </a:lnSpc>
              <a:spcBef>
                <a:spcPct val="0"/>
              </a:spcBef>
              <a:spcAft>
                <a:spcPct val="0"/>
              </a:spcAft>
              <a:defRPr sz="2000" b="1">
                <a:solidFill>
                  <a:srgbClr val="000080"/>
                </a:solidFill>
                <a:latin typeface="RussellSquare" charset="0"/>
              </a:defRPr>
            </a:lvl2pPr>
            <a:lvl3pPr eaLnBrk="0" fontAlgn="base" hangingPunct="0">
              <a:lnSpc>
                <a:spcPct val="96000"/>
              </a:lnSpc>
              <a:spcBef>
                <a:spcPct val="0"/>
              </a:spcBef>
              <a:spcAft>
                <a:spcPct val="0"/>
              </a:spcAft>
              <a:defRPr sz="2000" b="1">
                <a:solidFill>
                  <a:srgbClr val="000080"/>
                </a:solidFill>
                <a:latin typeface="RussellSquare" charset="0"/>
              </a:defRPr>
            </a:lvl3pPr>
            <a:lvl4pPr eaLnBrk="0" fontAlgn="base" hangingPunct="0">
              <a:lnSpc>
                <a:spcPct val="96000"/>
              </a:lnSpc>
              <a:spcBef>
                <a:spcPct val="0"/>
              </a:spcBef>
              <a:spcAft>
                <a:spcPct val="0"/>
              </a:spcAft>
              <a:defRPr sz="2000" b="1">
                <a:solidFill>
                  <a:srgbClr val="000080"/>
                </a:solidFill>
                <a:latin typeface="RussellSquare" charset="0"/>
              </a:defRPr>
            </a:lvl4pPr>
            <a:lvl5pPr eaLnBrk="0" fontAlgn="base" hangingPunct="0">
              <a:lnSpc>
                <a:spcPct val="96000"/>
              </a:lnSpc>
              <a:spcBef>
                <a:spcPct val="0"/>
              </a:spcBef>
              <a:spcAft>
                <a:spcPct val="0"/>
              </a:spcAft>
              <a:defRPr sz="2000" b="1">
                <a:solidFill>
                  <a:srgbClr val="000080"/>
                </a:solidFill>
                <a:latin typeface="RussellSquare" charset="0"/>
              </a:defRPr>
            </a:lvl5pPr>
            <a:lvl6pPr marL="457200" eaLnBrk="0" fontAlgn="base" hangingPunct="0">
              <a:lnSpc>
                <a:spcPct val="96000"/>
              </a:lnSpc>
              <a:spcBef>
                <a:spcPct val="0"/>
              </a:spcBef>
              <a:spcAft>
                <a:spcPct val="0"/>
              </a:spcAft>
              <a:defRPr sz="2000" b="1">
                <a:solidFill>
                  <a:srgbClr val="000080"/>
                </a:solidFill>
                <a:latin typeface="RussellSquare" charset="0"/>
              </a:defRPr>
            </a:lvl6pPr>
            <a:lvl7pPr marL="914400" eaLnBrk="0" fontAlgn="base" hangingPunct="0">
              <a:lnSpc>
                <a:spcPct val="96000"/>
              </a:lnSpc>
              <a:spcBef>
                <a:spcPct val="0"/>
              </a:spcBef>
              <a:spcAft>
                <a:spcPct val="0"/>
              </a:spcAft>
              <a:defRPr sz="2000" b="1">
                <a:solidFill>
                  <a:srgbClr val="000080"/>
                </a:solidFill>
                <a:latin typeface="RussellSquare" charset="0"/>
              </a:defRPr>
            </a:lvl7pPr>
            <a:lvl8pPr marL="1371600" eaLnBrk="0" fontAlgn="base" hangingPunct="0">
              <a:lnSpc>
                <a:spcPct val="96000"/>
              </a:lnSpc>
              <a:spcBef>
                <a:spcPct val="0"/>
              </a:spcBef>
              <a:spcAft>
                <a:spcPct val="0"/>
              </a:spcAft>
              <a:defRPr sz="2000" b="1">
                <a:solidFill>
                  <a:srgbClr val="000080"/>
                </a:solidFill>
                <a:latin typeface="RussellSquare" charset="0"/>
              </a:defRPr>
            </a:lvl8pPr>
            <a:lvl9pPr marL="1828800" eaLnBrk="0" fontAlgn="base" hangingPunct="0">
              <a:lnSpc>
                <a:spcPct val="96000"/>
              </a:lnSpc>
              <a:spcBef>
                <a:spcPct val="0"/>
              </a:spcBef>
              <a:spcAft>
                <a:spcPct val="0"/>
              </a:spcAft>
              <a:defRPr sz="2000" b="1">
                <a:solidFill>
                  <a:srgbClr val="000080"/>
                </a:solidFill>
                <a:latin typeface="RussellSquare" charset="0"/>
              </a:defRPr>
            </a:lvl9pPr>
          </a:lstStyle>
          <a:p>
            <a:r>
              <a:rPr lang="en-US" dirty="0" smtClean="0"/>
              <a:t>Again, Saturday players, and 26-34s, the most dissatisfied</a:t>
            </a:r>
            <a:endParaRPr lang="en-GB" dirty="0"/>
          </a:p>
        </p:txBody>
      </p:sp>
      <p:sp>
        <p:nvSpPr>
          <p:cNvPr id="13" name="Rectangle 12"/>
          <p:cNvSpPr/>
          <p:nvPr/>
        </p:nvSpPr>
        <p:spPr>
          <a:xfrm>
            <a:off x="180000" y="233590"/>
            <a:ext cx="8964000" cy="307777"/>
          </a:xfrm>
          <a:prstGeom prst="rect">
            <a:avLst/>
          </a:prstGeom>
        </p:spPr>
        <p:txBody>
          <a:bodyPr wrap="square">
            <a:spAutoFit/>
          </a:bodyPr>
          <a:lstStyle/>
          <a:p>
            <a:r>
              <a:rPr lang="en-GB" b="1" dirty="0">
                <a:solidFill>
                  <a:prstClr val="black"/>
                </a:solidFill>
                <a:latin typeface="Arial" panose="020B0604020202020204" pitchFamily="34" charset="0"/>
                <a:cs typeface="Arial" panose="020B0604020202020204" pitchFamily="34" charset="0"/>
              </a:rPr>
              <a:t>Dissatisfaction with the </a:t>
            </a:r>
            <a:r>
              <a:rPr lang="en-GB" b="1" dirty="0" smtClean="0">
                <a:solidFill>
                  <a:prstClr val="black"/>
                </a:solidFill>
                <a:latin typeface="Arial" panose="020B0604020202020204" pitchFamily="34" charset="0"/>
                <a:cs typeface="Arial" panose="020B0604020202020204" pitchFamily="34" charset="0"/>
              </a:rPr>
              <a:t>end time </a:t>
            </a:r>
            <a:r>
              <a:rPr lang="en-GB" b="1" dirty="0">
                <a:solidFill>
                  <a:prstClr val="black"/>
                </a:solidFill>
                <a:latin typeface="Arial" panose="020B0604020202020204" pitchFamily="34" charset="0"/>
                <a:cs typeface="Arial" panose="020B0604020202020204" pitchFamily="34" charset="0"/>
              </a:rPr>
              <a:t>of matches</a:t>
            </a:r>
          </a:p>
        </p:txBody>
      </p:sp>
      <p:sp>
        <p:nvSpPr>
          <p:cNvPr id="14" name="TextBox 13"/>
          <p:cNvSpPr txBox="1"/>
          <p:nvPr/>
        </p:nvSpPr>
        <p:spPr>
          <a:xfrm>
            <a:off x="476032" y="4560701"/>
            <a:ext cx="7500220" cy="415498"/>
          </a:xfrm>
          <a:prstGeom prst="rect">
            <a:avLst/>
          </a:prstGeom>
          <a:noFill/>
        </p:spPr>
        <p:txBody>
          <a:bodyPr wrap="square" rtlCol="0">
            <a:spAutoFit/>
          </a:bodyPr>
          <a:lstStyle/>
          <a:p>
            <a:r>
              <a:rPr lang="en-GB" sz="1050" dirty="0">
                <a:solidFill>
                  <a:srgbClr val="7F7F7F"/>
                </a:solidFill>
                <a:latin typeface="Arial" panose="020B0604020202020204" pitchFamily="34" charset="0"/>
                <a:cs typeface="Arial" panose="020B0604020202020204" pitchFamily="34" charset="0"/>
              </a:rPr>
              <a:t>Source: NCPS </a:t>
            </a:r>
            <a:r>
              <a:rPr lang="en-GB" sz="1050" dirty="0" smtClean="0">
                <a:solidFill>
                  <a:srgbClr val="7F7F7F"/>
                </a:solidFill>
                <a:latin typeface="Arial" panose="020B0604020202020204" pitchFamily="34" charset="0"/>
                <a:cs typeface="Arial" panose="020B0604020202020204" pitchFamily="34" charset="0"/>
              </a:rPr>
              <a:t>2015 </a:t>
            </a:r>
            <a:r>
              <a:rPr lang="en-GB" sz="1050" dirty="0">
                <a:solidFill>
                  <a:srgbClr val="7F7F7F"/>
                </a:solidFill>
                <a:latin typeface="Arial" panose="020B0604020202020204" pitchFamily="34" charset="0"/>
                <a:cs typeface="Arial" panose="020B0604020202020204" pitchFamily="34" charset="0"/>
              </a:rPr>
              <a:t>Data</a:t>
            </a:r>
          </a:p>
          <a:p>
            <a:r>
              <a:rPr lang="en-GB" sz="1050" dirty="0">
                <a:solidFill>
                  <a:srgbClr val="7F7F7F"/>
                </a:solidFill>
                <a:latin typeface="Arial" panose="020B0604020202020204" pitchFamily="34" charset="0"/>
                <a:cs typeface="Arial" panose="020B0604020202020204" pitchFamily="34" charset="0"/>
              </a:rPr>
              <a:t>Question:</a:t>
            </a:r>
            <a:r>
              <a:rPr lang="en-GB" sz="1050" i="1" dirty="0">
                <a:solidFill>
                  <a:srgbClr val="7F7F7F"/>
                </a:solidFill>
                <a:latin typeface="Arial" panose="020B0604020202020204" pitchFamily="34" charset="0"/>
                <a:cs typeface="Arial" panose="020B0604020202020204" pitchFamily="34" charset="0"/>
              </a:rPr>
              <a:t> How happy or unhappy are you with the finish time of matches: (</a:t>
            </a:r>
            <a:r>
              <a:rPr lang="en-GB" sz="1050" i="1" dirty="0" smtClean="0">
                <a:solidFill>
                  <a:schemeClr val="bg1">
                    <a:lumMod val="50000"/>
                  </a:schemeClr>
                </a:solidFill>
                <a:latin typeface="Arial" panose="020B0604020202020204" pitchFamily="34" charset="0"/>
                <a:cs typeface="Arial" panose="020B0604020202020204" pitchFamily="34" charset="0"/>
              </a:rPr>
              <a:t>n=12,276) </a:t>
            </a:r>
            <a:r>
              <a:rPr lang="en-GB" sz="1050" i="1" dirty="0">
                <a:solidFill>
                  <a:srgbClr val="7F7F7F"/>
                </a:solidFill>
                <a:latin typeface="Arial" panose="020B0604020202020204" pitchFamily="34" charset="0"/>
                <a:cs typeface="Arial" panose="020B0604020202020204" pitchFamily="34" charset="0"/>
              </a:rPr>
              <a:t>Happy = Happy or Very Happy</a:t>
            </a:r>
          </a:p>
        </p:txBody>
      </p:sp>
      <p:graphicFrame>
        <p:nvGraphicFramePr>
          <p:cNvPr id="6" name="Chart 5"/>
          <p:cNvGraphicFramePr/>
          <p:nvPr>
            <p:extLst>
              <p:ext uri="{D42A27DB-BD31-4B8C-83A1-F6EECF244321}">
                <p14:modId xmlns:p14="http://schemas.microsoft.com/office/powerpoint/2010/main" val="3636446666"/>
              </p:ext>
            </p:extLst>
          </p:nvPr>
        </p:nvGraphicFramePr>
        <p:xfrm>
          <a:off x="598569" y="1055359"/>
          <a:ext cx="3472075" cy="153075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2" name="Chart 21"/>
          <p:cNvGraphicFramePr/>
          <p:nvPr>
            <p:extLst>
              <p:ext uri="{D42A27DB-BD31-4B8C-83A1-F6EECF244321}">
                <p14:modId xmlns:p14="http://schemas.microsoft.com/office/powerpoint/2010/main" val="3835486958"/>
              </p:ext>
            </p:extLst>
          </p:nvPr>
        </p:nvGraphicFramePr>
        <p:xfrm>
          <a:off x="710549" y="2722047"/>
          <a:ext cx="3224654" cy="17076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5" name="Chart 24"/>
          <p:cNvGraphicFramePr/>
          <p:nvPr>
            <p:extLst>
              <p:ext uri="{D42A27DB-BD31-4B8C-83A1-F6EECF244321}">
                <p14:modId xmlns:p14="http://schemas.microsoft.com/office/powerpoint/2010/main" val="1876526046"/>
              </p:ext>
            </p:extLst>
          </p:nvPr>
        </p:nvGraphicFramePr>
        <p:xfrm>
          <a:off x="4343401" y="1055359"/>
          <a:ext cx="3472075" cy="153075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hart 16"/>
          <p:cNvGraphicFramePr/>
          <p:nvPr>
            <p:extLst>
              <p:ext uri="{D42A27DB-BD31-4B8C-83A1-F6EECF244321}">
                <p14:modId xmlns:p14="http://schemas.microsoft.com/office/powerpoint/2010/main" val="403613839"/>
              </p:ext>
            </p:extLst>
          </p:nvPr>
        </p:nvGraphicFramePr>
        <p:xfrm>
          <a:off x="4504177" y="2764403"/>
          <a:ext cx="3224654" cy="1707687"/>
        </p:xfrm>
        <a:graphic>
          <a:graphicData uri="http://schemas.openxmlformats.org/drawingml/2006/chart">
            <c:chart xmlns:c="http://schemas.openxmlformats.org/drawingml/2006/chart" xmlns:r="http://schemas.openxmlformats.org/officeDocument/2006/relationships" r:id="rId5"/>
          </a:graphicData>
        </a:graphic>
      </p:graphicFrame>
      <p:sp>
        <p:nvSpPr>
          <p:cNvPr id="23" name="TextBox 22"/>
          <p:cNvSpPr txBox="1"/>
          <p:nvPr/>
        </p:nvSpPr>
        <p:spPr>
          <a:xfrm>
            <a:off x="1044007" y="1009727"/>
            <a:ext cx="2236510" cy="338554"/>
          </a:xfrm>
          <a:prstGeom prst="rect">
            <a:avLst/>
          </a:prstGeom>
          <a:noFill/>
        </p:spPr>
        <p:txBody>
          <a:bodyPr wrap="none" rtlCol="0">
            <a:spAutoFit/>
          </a:bodyPr>
          <a:lstStyle/>
          <a:p>
            <a:r>
              <a:rPr lang="en-US" sz="1600" dirty="0" smtClean="0">
                <a:latin typeface="Arial" panose="020B0604020202020204" pitchFamily="34" charset="0"/>
                <a:cs typeface="Arial" panose="020B0604020202020204" pitchFamily="34" charset="0"/>
              </a:rPr>
              <a:t>Sat = c. 70% of cricket</a:t>
            </a:r>
            <a:endParaRPr lang="en-GB" sz="1600" dirty="0" smtClean="0">
              <a:latin typeface="Arial" panose="020B0604020202020204" pitchFamily="34" charset="0"/>
              <a:cs typeface="Arial" panose="020B0604020202020204" pitchFamily="34" charset="0"/>
            </a:endParaRPr>
          </a:p>
        </p:txBody>
      </p:sp>
      <p:sp>
        <p:nvSpPr>
          <p:cNvPr id="24" name="TextBox 23"/>
          <p:cNvSpPr txBox="1"/>
          <p:nvPr/>
        </p:nvSpPr>
        <p:spPr>
          <a:xfrm>
            <a:off x="4833591" y="997051"/>
            <a:ext cx="3374642" cy="338554"/>
          </a:xfrm>
          <a:prstGeom prst="rect">
            <a:avLst/>
          </a:prstGeom>
          <a:noFill/>
        </p:spPr>
        <p:txBody>
          <a:bodyPr wrap="none" rtlCol="0">
            <a:spAutoFit/>
          </a:bodyPr>
          <a:lstStyle/>
          <a:p>
            <a:r>
              <a:rPr lang="en-US" sz="1600" dirty="0" smtClean="0">
                <a:latin typeface="Arial" panose="020B0604020202020204" pitchFamily="34" charset="0"/>
                <a:cs typeface="Arial" panose="020B0604020202020204" pitchFamily="34" charset="0"/>
              </a:rPr>
              <a:t>26-34 = Biggest drop-off age group</a:t>
            </a:r>
            <a:endParaRPr lang="en-GB" sz="1600" dirty="0" smtClean="0">
              <a:latin typeface="Arial" panose="020B0604020202020204" pitchFamily="34" charset="0"/>
              <a:cs typeface="Arial" panose="020B0604020202020204" pitchFamily="34" charset="0"/>
            </a:endParaRPr>
          </a:p>
        </p:txBody>
      </p:sp>
      <p:sp>
        <p:nvSpPr>
          <p:cNvPr id="28" name="TextBox 27"/>
          <p:cNvSpPr txBox="1"/>
          <p:nvPr/>
        </p:nvSpPr>
        <p:spPr>
          <a:xfrm>
            <a:off x="710549" y="2762366"/>
            <a:ext cx="3632851" cy="338554"/>
          </a:xfrm>
          <a:prstGeom prst="rect">
            <a:avLst/>
          </a:prstGeom>
          <a:noFill/>
        </p:spPr>
        <p:txBody>
          <a:bodyPr wrap="square" rtlCol="0">
            <a:spAutoFit/>
          </a:bodyPr>
          <a:lstStyle/>
          <a:p>
            <a:r>
              <a:rPr lang="en-US" sz="1600" dirty="0" err="1" smtClean="0">
                <a:solidFill>
                  <a:srgbClr val="78C024"/>
                </a:solidFill>
                <a:latin typeface="Arial" panose="020B0604020202020204" pitchFamily="34" charset="0"/>
                <a:cs typeface="Arial" panose="020B0604020202020204" pitchFamily="34" charset="0"/>
              </a:rPr>
              <a:t>Occasionals</a:t>
            </a:r>
            <a:r>
              <a:rPr lang="en-US" sz="1600" dirty="0" smtClean="0">
                <a:solidFill>
                  <a:srgbClr val="78C024"/>
                </a:solidFill>
                <a:latin typeface="Arial" panose="020B0604020202020204" pitchFamily="34" charset="0"/>
                <a:cs typeface="Arial" panose="020B0604020202020204" pitchFamily="34" charset="0"/>
              </a:rPr>
              <a:t>  = c. 48% of the market</a:t>
            </a:r>
            <a:endParaRPr lang="en-GB" sz="1600" dirty="0" smtClean="0">
              <a:solidFill>
                <a:srgbClr val="78C024"/>
              </a:solidFill>
              <a:latin typeface="Arial" panose="020B0604020202020204" pitchFamily="34" charset="0"/>
              <a:cs typeface="Arial" panose="020B0604020202020204" pitchFamily="34" charset="0"/>
            </a:endParaRPr>
          </a:p>
        </p:txBody>
      </p:sp>
      <p:sp>
        <p:nvSpPr>
          <p:cNvPr id="33" name="TextBox 32"/>
          <p:cNvSpPr txBox="1"/>
          <p:nvPr/>
        </p:nvSpPr>
        <p:spPr>
          <a:xfrm>
            <a:off x="4732217" y="2752223"/>
            <a:ext cx="2836991" cy="338554"/>
          </a:xfrm>
          <a:prstGeom prst="rect">
            <a:avLst/>
          </a:prstGeom>
          <a:noFill/>
        </p:spPr>
        <p:txBody>
          <a:bodyPr wrap="square" rtlCol="0">
            <a:spAutoFit/>
          </a:bodyPr>
          <a:lstStyle/>
          <a:p>
            <a:r>
              <a:rPr lang="en-US" sz="1600" dirty="0" smtClean="0">
                <a:solidFill>
                  <a:srgbClr val="002C5B"/>
                </a:solidFill>
                <a:latin typeface="Arial" panose="020B0604020202020204" pitchFamily="34" charset="0"/>
                <a:cs typeface="Arial" panose="020B0604020202020204" pitchFamily="34" charset="0"/>
              </a:rPr>
              <a:t>Core = c. 29% of the market</a:t>
            </a:r>
            <a:endParaRPr lang="en-GB" sz="1600" dirty="0" smtClean="0">
              <a:solidFill>
                <a:srgbClr val="002C5B"/>
              </a:solidFill>
              <a:latin typeface="Arial" panose="020B0604020202020204" pitchFamily="34" charset="0"/>
              <a:cs typeface="Arial" panose="020B0604020202020204" pitchFamily="34" charset="0"/>
            </a:endParaRPr>
          </a:p>
        </p:txBody>
      </p:sp>
      <p:sp>
        <p:nvSpPr>
          <p:cNvPr id="34" name="TextBox 33"/>
          <p:cNvSpPr txBox="1"/>
          <p:nvPr/>
        </p:nvSpPr>
        <p:spPr>
          <a:xfrm>
            <a:off x="7555289" y="1427819"/>
            <a:ext cx="1298448" cy="280928"/>
          </a:xfrm>
          <a:prstGeom prst="roundRect">
            <a:avLst/>
          </a:prstGeom>
          <a:solidFill>
            <a:srgbClr val="3FB7E1"/>
          </a:solidFill>
          <a:effectLst>
            <a:outerShdw blurRad="50800" dist="38100" dir="8100000" algn="tr" rotWithShape="0">
              <a:prstClr val="black">
                <a:alpha val="40000"/>
              </a:prstClr>
            </a:outerShdw>
          </a:effectLst>
        </p:spPr>
        <p:txBody>
          <a:bodyPr wrap="square" rtlCol="0">
            <a:spAutoFit/>
          </a:bodyPr>
          <a:lstStyle/>
          <a:p>
            <a:pPr algn="ctr"/>
            <a:r>
              <a:rPr lang="en-GB" sz="1050" dirty="0" smtClean="0">
                <a:solidFill>
                  <a:srgbClr val="FFFFFF"/>
                </a:solidFill>
                <a:latin typeface="Helvetica" panose="020B0604020202020204" pitchFamily="34" charset="0"/>
                <a:cs typeface="Helvetica" panose="020B0604020202020204" pitchFamily="34" charset="0"/>
              </a:rPr>
              <a:t>Market 2015</a:t>
            </a:r>
            <a:endParaRPr lang="en-GB" sz="1050" dirty="0">
              <a:solidFill>
                <a:srgbClr val="FFFFFF"/>
              </a:solidFill>
              <a:latin typeface="Helvetica" panose="020B0604020202020204" pitchFamily="34" charset="0"/>
              <a:cs typeface="Helvetica" panose="020B0604020202020204" pitchFamily="34" charset="0"/>
            </a:endParaRPr>
          </a:p>
        </p:txBody>
      </p:sp>
      <p:sp>
        <p:nvSpPr>
          <p:cNvPr id="35" name="TextBox 34"/>
          <p:cNvSpPr txBox="1"/>
          <p:nvPr/>
        </p:nvSpPr>
        <p:spPr>
          <a:xfrm>
            <a:off x="7555289" y="1710119"/>
            <a:ext cx="1298448" cy="280928"/>
          </a:xfrm>
          <a:prstGeom prst="roundRect">
            <a:avLst/>
          </a:prstGeom>
          <a:solidFill>
            <a:srgbClr val="FFA000"/>
          </a:solidFill>
          <a:effectLst>
            <a:outerShdw blurRad="50800" dist="38100" dir="8100000" algn="tr" rotWithShape="0">
              <a:prstClr val="black">
                <a:alpha val="40000"/>
              </a:prstClr>
            </a:outerShdw>
          </a:effectLst>
        </p:spPr>
        <p:txBody>
          <a:bodyPr wrap="square" rtlCol="0">
            <a:spAutoFit/>
          </a:bodyPr>
          <a:lstStyle/>
          <a:p>
            <a:pPr algn="ctr"/>
            <a:r>
              <a:rPr lang="en-GB" sz="1050" dirty="0" smtClean="0">
                <a:solidFill>
                  <a:srgbClr val="FFFFFF"/>
                </a:solidFill>
                <a:latin typeface="Helvetica" panose="020B0604020202020204" pitchFamily="34" charset="0"/>
                <a:cs typeface="Helvetica" panose="020B0604020202020204" pitchFamily="34" charset="0"/>
              </a:rPr>
              <a:t>Market 2014</a:t>
            </a:r>
            <a:endParaRPr lang="en-GB" sz="1050" dirty="0">
              <a:solidFill>
                <a:srgbClr val="FFFFFF"/>
              </a:solidFill>
              <a:latin typeface="Helvetica" panose="020B0604020202020204" pitchFamily="34" charset="0"/>
              <a:cs typeface="Helvetica" panose="020B0604020202020204" pitchFamily="34" charset="0"/>
            </a:endParaRPr>
          </a:p>
        </p:txBody>
      </p:sp>
      <p:sp>
        <p:nvSpPr>
          <p:cNvPr id="36" name="TextBox 35"/>
          <p:cNvSpPr txBox="1"/>
          <p:nvPr/>
        </p:nvSpPr>
        <p:spPr>
          <a:xfrm>
            <a:off x="7518024" y="3107820"/>
            <a:ext cx="1298448" cy="280928"/>
          </a:xfrm>
          <a:prstGeom prst="roundRect">
            <a:avLst/>
          </a:prstGeom>
          <a:solidFill>
            <a:srgbClr val="78C024"/>
          </a:solidFill>
          <a:effectLst>
            <a:outerShdw blurRad="50800" dist="38100" dir="8100000" algn="tr" rotWithShape="0">
              <a:prstClr val="black">
                <a:alpha val="40000"/>
              </a:prstClr>
            </a:outerShdw>
          </a:effectLst>
        </p:spPr>
        <p:txBody>
          <a:bodyPr wrap="square" rtlCol="0">
            <a:spAutoFit/>
          </a:bodyPr>
          <a:lstStyle/>
          <a:p>
            <a:pPr algn="ctr"/>
            <a:r>
              <a:rPr lang="en-GB" sz="1050" dirty="0" err="1" smtClean="0">
                <a:solidFill>
                  <a:srgbClr val="FFFFFF"/>
                </a:solidFill>
                <a:latin typeface="Helvetica" panose="020B0604020202020204" pitchFamily="34" charset="0"/>
                <a:cs typeface="Helvetica" panose="020B0604020202020204" pitchFamily="34" charset="0"/>
              </a:rPr>
              <a:t>Occasionals</a:t>
            </a:r>
            <a:r>
              <a:rPr lang="en-GB" sz="1050" dirty="0" smtClean="0">
                <a:solidFill>
                  <a:srgbClr val="FFFFFF"/>
                </a:solidFill>
                <a:latin typeface="Helvetica" panose="020B0604020202020204" pitchFamily="34" charset="0"/>
                <a:cs typeface="Helvetica" panose="020B0604020202020204" pitchFamily="34" charset="0"/>
              </a:rPr>
              <a:t> 2015</a:t>
            </a:r>
            <a:endParaRPr lang="en-GB" sz="1050" dirty="0">
              <a:solidFill>
                <a:srgbClr val="FFFFFF"/>
              </a:solidFill>
              <a:latin typeface="Helvetica" panose="020B0604020202020204" pitchFamily="34" charset="0"/>
              <a:cs typeface="Helvetica" panose="020B0604020202020204" pitchFamily="34" charset="0"/>
            </a:endParaRPr>
          </a:p>
        </p:txBody>
      </p:sp>
      <p:sp>
        <p:nvSpPr>
          <p:cNvPr id="37" name="TextBox 36"/>
          <p:cNvSpPr txBox="1"/>
          <p:nvPr/>
        </p:nvSpPr>
        <p:spPr>
          <a:xfrm>
            <a:off x="7516960" y="3390121"/>
            <a:ext cx="1298448" cy="280928"/>
          </a:xfrm>
          <a:prstGeom prst="roundRect">
            <a:avLst/>
          </a:prstGeom>
          <a:solidFill>
            <a:srgbClr val="78C024">
              <a:alpha val="69804"/>
            </a:srgbClr>
          </a:solidFill>
          <a:effectLst>
            <a:outerShdw blurRad="50800" dist="38100" dir="8100000" algn="tr" rotWithShape="0">
              <a:prstClr val="black">
                <a:alpha val="40000"/>
              </a:prstClr>
            </a:outerShdw>
          </a:effectLst>
        </p:spPr>
        <p:txBody>
          <a:bodyPr wrap="square" rtlCol="0">
            <a:spAutoFit/>
          </a:bodyPr>
          <a:lstStyle/>
          <a:p>
            <a:pPr algn="ctr"/>
            <a:r>
              <a:rPr lang="en-GB" sz="1050" dirty="0" err="1" smtClean="0">
                <a:solidFill>
                  <a:srgbClr val="FFFFFF"/>
                </a:solidFill>
                <a:latin typeface="Helvetica" panose="020B0604020202020204" pitchFamily="34" charset="0"/>
                <a:cs typeface="Helvetica" panose="020B0604020202020204" pitchFamily="34" charset="0"/>
              </a:rPr>
              <a:t>Occasionals</a:t>
            </a:r>
            <a:r>
              <a:rPr lang="en-GB" sz="1050" dirty="0" smtClean="0">
                <a:solidFill>
                  <a:srgbClr val="FFFFFF"/>
                </a:solidFill>
                <a:latin typeface="Helvetica" panose="020B0604020202020204" pitchFamily="34" charset="0"/>
                <a:cs typeface="Helvetica" panose="020B0604020202020204" pitchFamily="34" charset="0"/>
              </a:rPr>
              <a:t> 2014</a:t>
            </a:r>
            <a:endParaRPr lang="en-GB" sz="1050" dirty="0">
              <a:solidFill>
                <a:srgbClr val="FFFFFF"/>
              </a:solidFill>
              <a:latin typeface="Helvetica" panose="020B0604020202020204" pitchFamily="34" charset="0"/>
              <a:cs typeface="Helvetica" panose="020B0604020202020204" pitchFamily="34" charset="0"/>
            </a:endParaRPr>
          </a:p>
        </p:txBody>
      </p:sp>
      <p:sp>
        <p:nvSpPr>
          <p:cNvPr id="38" name="TextBox 37"/>
          <p:cNvSpPr txBox="1"/>
          <p:nvPr/>
        </p:nvSpPr>
        <p:spPr>
          <a:xfrm>
            <a:off x="7519088" y="3691151"/>
            <a:ext cx="1298448" cy="280928"/>
          </a:xfrm>
          <a:prstGeom prst="roundRect">
            <a:avLst/>
          </a:prstGeom>
          <a:solidFill>
            <a:srgbClr val="002C5B"/>
          </a:solidFill>
          <a:effectLst>
            <a:outerShdw blurRad="50800" dist="38100" dir="8100000" algn="tr" rotWithShape="0">
              <a:prstClr val="black">
                <a:alpha val="40000"/>
              </a:prstClr>
            </a:outerShdw>
          </a:effectLst>
        </p:spPr>
        <p:txBody>
          <a:bodyPr wrap="square" rtlCol="0">
            <a:spAutoFit/>
          </a:bodyPr>
          <a:lstStyle/>
          <a:p>
            <a:pPr algn="ctr"/>
            <a:r>
              <a:rPr lang="en-GB" sz="1050" dirty="0" smtClean="0">
                <a:solidFill>
                  <a:srgbClr val="FFFFFF"/>
                </a:solidFill>
                <a:latin typeface="Helvetica" panose="020B0604020202020204" pitchFamily="34" charset="0"/>
                <a:cs typeface="Helvetica" panose="020B0604020202020204" pitchFamily="34" charset="0"/>
              </a:rPr>
              <a:t>Cores 2015</a:t>
            </a:r>
            <a:endParaRPr lang="en-GB" sz="1050" dirty="0">
              <a:solidFill>
                <a:srgbClr val="FFFFFF"/>
              </a:solidFill>
              <a:latin typeface="Helvetica" panose="020B0604020202020204" pitchFamily="34" charset="0"/>
              <a:cs typeface="Helvetica" panose="020B0604020202020204" pitchFamily="34" charset="0"/>
            </a:endParaRPr>
          </a:p>
        </p:txBody>
      </p:sp>
      <p:sp>
        <p:nvSpPr>
          <p:cNvPr id="39" name="TextBox 38"/>
          <p:cNvSpPr txBox="1"/>
          <p:nvPr/>
        </p:nvSpPr>
        <p:spPr>
          <a:xfrm>
            <a:off x="7518024" y="3973452"/>
            <a:ext cx="1298448" cy="280928"/>
          </a:xfrm>
          <a:prstGeom prst="roundRect">
            <a:avLst/>
          </a:prstGeom>
          <a:solidFill>
            <a:srgbClr val="002C5B">
              <a:alpha val="69804"/>
            </a:srgbClr>
          </a:solidFill>
          <a:effectLst>
            <a:outerShdw blurRad="50800" dist="38100" dir="8100000" algn="tr" rotWithShape="0">
              <a:prstClr val="black">
                <a:alpha val="40000"/>
              </a:prstClr>
            </a:outerShdw>
          </a:effectLst>
        </p:spPr>
        <p:txBody>
          <a:bodyPr wrap="square" rtlCol="0">
            <a:spAutoFit/>
          </a:bodyPr>
          <a:lstStyle/>
          <a:p>
            <a:pPr algn="ctr"/>
            <a:r>
              <a:rPr lang="en-GB" sz="1050" dirty="0" smtClean="0">
                <a:solidFill>
                  <a:srgbClr val="FFFFFF"/>
                </a:solidFill>
                <a:latin typeface="Helvetica" panose="020B0604020202020204" pitchFamily="34" charset="0"/>
                <a:cs typeface="Helvetica" panose="020B0604020202020204" pitchFamily="34" charset="0"/>
              </a:rPr>
              <a:t>Cores 2014</a:t>
            </a:r>
            <a:endParaRPr lang="en-GB" sz="1050" dirty="0">
              <a:solidFill>
                <a:srgbClr val="FFFFFF"/>
              </a:solidFill>
              <a:latin typeface="Helvetica" panose="020B0604020202020204" pitchFamily="34" charset="0"/>
              <a:cs typeface="Helvetica" panose="020B0604020202020204" pitchFamily="34" charset="0"/>
            </a:endParaRPr>
          </a:p>
        </p:txBody>
      </p:sp>
      <p:cxnSp>
        <p:nvCxnSpPr>
          <p:cNvPr id="40" name="Straight Connector 39"/>
          <p:cNvCxnSpPr/>
          <p:nvPr/>
        </p:nvCxnSpPr>
        <p:spPr>
          <a:xfrm>
            <a:off x="187882" y="2539860"/>
            <a:ext cx="8809254"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4343400" y="1046248"/>
            <a:ext cx="0" cy="3309734"/>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42" name="TextBox 41"/>
          <p:cNvSpPr txBox="1"/>
          <p:nvPr/>
        </p:nvSpPr>
        <p:spPr>
          <a:xfrm>
            <a:off x="1349664" y="1617472"/>
            <a:ext cx="1060398" cy="338554"/>
          </a:xfrm>
          <a:prstGeom prst="rect">
            <a:avLst/>
          </a:prstGeom>
          <a:noFill/>
        </p:spPr>
        <p:txBody>
          <a:bodyPr wrap="square" rtlCol="0">
            <a:spAutoFit/>
          </a:bodyPr>
          <a:lstStyle/>
          <a:p>
            <a:r>
              <a:rPr lang="en-US" sz="1600" dirty="0" smtClean="0">
                <a:solidFill>
                  <a:schemeClr val="bg1"/>
                </a:solidFill>
                <a:latin typeface="Arial" panose="020B0604020202020204" pitchFamily="34" charset="0"/>
                <a:cs typeface="Arial" panose="020B0604020202020204" pitchFamily="34" charset="0"/>
              </a:rPr>
              <a:t>unhappy</a:t>
            </a:r>
            <a:endParaRPr lang="en-GB" sz="1600" dirty="0" smtClean="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451380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p:nvPr>
            <p:extLst>
              <p:ext uri="{D42A27DB-BD31-4B8C-83A1-F6EECF244321}">
                <p14:modId xmlns:p14="http://schemas.microsoft.com/office/powerpoint/2010/main" val="2052809817"/>
              </p:ext>
            </p:extLst>
          </p:nvPr>
        </p:nvGraphicFramePr>
        <p:xfrm>
          <a:off x="351097" y="833233"/>
          <a:ext cx="7540879" cy="3707706"/>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3784015" y="780757"/>
            <a:ext cx="4293704" cy="1538883"/>
          </a:xfrm>
          <a:prstGeom prst="rect">
            <a:avLst/>
          </a:prstGeom>
          <a:noFill/>
        </p:spPr>
        <p:txBody>
          <a:bodyPr wrap="square" rtlCol="0">
            <a:spAutoFit/>
          </a:bodyPr>
          <a:lstStyle/>
          <a:p>
            <a:pPr algn="ctr"/>
            <a:r>
              <a:rPr lang="en-GB" sz="8000" dirty="0" smtClean="0">
                <a:solidFill>
                  <a:schemeClr val="bg1"/>
                </a:solidFill>
                <a:latin typeface="Arial" panose="020B0604020202020204" pitchFamily="34" charset="0"/>
                <a:cs typeface="Arial" panose="020B0604020202020204" pitchFamily="34" charset="0"/>
              </a:rPr>
              <a:t>17%</a:t>
            </a:r>
            <a:endParaRPr lang="en-GB" sz="8000" dirty="0">
              <a:solidFill>
                <a:schemeClr val="bg1"/>
              </a:solidFill>
              <a:latin typeface="Arial" panose="020B0604020202020204" pitchFamily="34" charset="0"/>
              <a:cs typeface="Arial" panose="020B0604020202020204" pitchFamily="34" charset="0"/>
            </a:endParaRPr>
          </a:p>
          <a:p>
            <a:pPr algn="ctr"/>
            <a:r>
              <a:rPr lang="en-GB" dirty="0">
                <a:latin typeface="Arial" panose="020B0604020202020204" pitchFamily="34" charset="0"/>
                <a:cs typeface="Arial" panose="020B0604020202020204" pitchFamily="34" charset="0"/>
              </a:rPr>
              <a:t> </a:t>
            </a:r>
          </a:p>
        </p:txBody>
      </p:sp>
      <p:sp>
        <p:nvSpPr>
          <p:cNvPr id="10" name="TextBox 9"/>
          <p:cNvSpPr txBox="1"/>
          <p:nvPr/>
        </p:nvSpPr>
        <p:spPr>
          <a:xfrm>
            <a:off x="164848" y="738832"/>
            <a:ext cx="4293704" cy="1754326"/>
          </a:xfrm>
          <a:prstGeom prst="rect">
            <a:avLst/>
          </a:prstGeom>
          <a:noFill/>
        </p:spPr>
        <p:txBody>
          <a:bodyPr wrap="square" rtlCol="0">
            <a:spAutoFit/>
          </a:bodyPr>
          <a:lstStyle/>
          <a:p>
            <a:pPr algn="ctr"/>
            <a:r>
              <a:rPr lang="en-GB" sz="9600" spc="-300" dirty="0" smtClean="0">
                <a:solidFill>
                  <a:schemeClr val="bg1"/>
                </a:solidFill>
                <a:latin typeface="Arial" panose="020B0604020202020204" pitchFamily="34" charset="0"/>
                <a:cs typeface="Arial" panose="020B0604020202020204" pitchFamily="34" charset="0"/>
              </a:rPr>
              <a:t>22%</a:t>
            </a:r>
            <a:endParaRPr lang="en-GB" sz="9600" spc="-300" dirty="0">
              <a:solidFill>
                <a:schemeClr val="bg1"/>
              </a:solidFill>
              <a:latin typeface="Arial" panose="020B0604020202020204" pitchFamily="34" charset="0"/>
              <a:cs typeface="Arial" panose="020B0604020202020204" pitchFamily="34" charset="0"/>
            </a:endParaRPr>
          </a:p>
          <a:p>
            <a:pPr algn="ctr"/>
            <a:r>
              <a:rPr lang="en-GB" sz="1200" dirty="0">
                <a:solidFill>
                  <a:srgbClr val="00A1F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endParaRPr lang="en-GB" sz="1200"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Rectangle 1"/>
          <p:cNvSpPr/>
          <p:nvPr/>
        </p:nvSpPr>
        <p:spPr>
          <a:xfrm>
            <a:off x="279010" y="4445432"/>
            <a:ext cx="1992923" cy="18024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7" name="Title 1"/>
          <p:cNvSpPr txBox="1">
            <a:spLocks/>
          </p:cNvSpPr>
          <p:nvPr/>
        </p:nvSpPr>
        <p:spPr bwMode="auto">
          <a:xfrm>
            <a:off x="334746" y="582885"/>
            <a:ext cx="8809254" cy="263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defPPr>
              <a:defRPr lang="en-US"/>
            </a:defPPr>
            <a:lvl1pPr defTabSz="914400" eaLnBrk="0" fontAlgn="base" hangingPunct="0">
              <a:lnSpc>
                <a:spcPct val="96000"/>
              </a:lnSpc>
              <a:spcBef>
                <a:spcPct val="0"/>
              </a:spcBef>
              <a:spcAft>
                <a:spcPct val="0"/>
              </a:spcAft>
              <a:defRPr sz="1600" b="0" i="1" kern="0">
                <a:solidFill>
                  <a:srgbClr val="000000"/>
                </a:solidFill>
                <a:latin typeface="Arial" panose="020B0604020202020204" pitchFamily="34" charset="0"/>
                <a:ea typeface="+mj-ea"/>
                <a:cs typeface="Arial" panose="020B0604020202020204" pitchFamily="34" charset="0"/>
              </a:defRPr>
            </a:lvl1pPr>
            <a:lvl2pPr eaLnBrk="0" fontAlgn="base" hangingPunct="0">
              <a:lnSpc>
                <a:spcPct val="96000"/>
              </a:lnSpc>
              <a:spcBef>
                <a:spcPct val="0"/>
              </a:spcBef>
              <a:spcAft>
                <a:spcPct val="0"/>
              </a:spcAft>
              <a:defRPr sz="2000" b="1">
                <a:solidFill>
                  <a:srgbClr val="000080"/>
                </a:solidFill>
                <a:latin typeface="RussellSquare" charset="0"/>
              </a:defRPr>
            </a:lvl2pPr>
            <a:lvl3pPr eaLnBrk="0" fontAlgn="base" hangingPunct="0">
              <a:lnSpc>
                <a:spcPct val="96000"/>
              </a:lnSpc>
              <a:spcBef>
                <a:spcPct val="0"/>
              </a:spcBef>
              <a:spcAft>
                <a:spcPct val="0"/>
              </a:spcAft>
              <a:defRPr sz="2000" b="1">
                <a:solidFill>
                  <a:srgbClr val="000080"/>
                </a:solidFill>
                <a:latin typeface="RussellSquare" charset="0"/>
              </a:defRPr>
            </a:lvl3pPr>
            <a:lvl4pPr eaLnBrk="0" fontAlgn="base" hangingPunct="0">
              <a:lnSpc>
                <a:spcPct val="96000"/>
              </a:lnSpc>
              <a:spcBef>
                <a:spcPct val="0"/>
              </a:spcBef>
              <a:spcAft>
                <a:spcPct val="0"/>
              </a:spcAft>
              <a:defRPr sz="2000" b="1">
                <a:solidFill>
                  <a:srgbClr val="000080"/>
                </a:solidFill>
                <a:latin typeface="RussellSquare" charset="0"/>
              </a:defRPr>
            </a:lvl4pPr>
            <a:lvl5pPr eaLnBrk="0" fontAlgn="base" hangingPunct="0">
              <a:lnSpc>
                <a:spcPct val="96000"/>
              </a:lnSpc>
              <a:spcBef>
                <a:spcPct val="0"/>
              </a:spcBef>
              <a:spcAft>
                <a:spcPct val="0"/>
              </a:spcAft>
              <a:defRPr sz="2000" b="1">
                <a:solidFill>
                  <a:srgbClr val="000080"/>
                </a:solidFill>
                <a:latin typeface="RussellSquare" charset="0"/>
              </a:defRPr>
            </a:lvl5pPr>
            <a:lvl6pPr marL="457200" eaLnBrk="0" fontAlgn="base" hangingPunct="0">
              <a:lnSpc>
                <a:spcPct val="96000"/>
              </a:lnSpc>
              <a:spcBef>
                <a:spcPct val="0"/>
              </a:spcBef>
              <a:spcAft>
                <a:spcPct val="0"/>
              </a:spcAft>
              <a:defRPr sz="2000" b="1">
                <a:solidFill>
                  <a:srgbClr val="000080"/>
                </a:solidFill>
                <a:latin typeface="RussellSquare" charset="0"/>
              </a:defRPr>
            </a:lvl6pPr>
            <a:lvl7pPr marL="914400" eaLnBrk="0" fontAlgn="base" hangingPunct="0">
              <a:lnSpc>
                <a:spcPct val="96000"/>
              </a:lnSpc>
              <a:spcBef>
                <a:spcPct val="0"/>
              </a:spcBef>
              <a:spcAft>
                <a:spcPct val="0"/>
              </a:spcAft>
              <a:defRPr sz="2000" b="1">
                <a:solidFill>
                  <a:srgbClr val="000080"/>
                </a:solidFill>
                <a:latin typeface="RussellSquare" charset="0"/>
              </a:defRPr>
            </a:lvl7pPr>
            <a:lvl8pPr marL="1371600" eaLnBrk="0" fontAlgn="base" hangingPunct="0">
              <a:lnSpc>
                <a:spcPct val="96000"/>
              </a:lnSpc>
              <a:spcBef>
                <a:spcPct val="0"/>
              </a:spcBef>
              <a:spcAft>
                <a:spcPct val="0"/>
              </a:spcAft>
              <a:defRPr sz="2000" b="1">
                <a:solidFill>
                  <a:srgbClr val="000080"/>
                </a:solidFill>
                <a:latin typeface="RussellSquare" charset="0"/>
              </a:defRPr>
            </a:lvl8pPr>
            <a:lvl9pPr marL="1828800" eaLnBrk="0" fontAlgn="base" hangingPunct="0">
              <a:lnSpc>
                <a:spcPct val="96000"/>
              </a:lnSpc>
              <a:spcBef>
                <a:spcPct val="0"/>
              </a:spcBef>
              <a:spcAft>
                <a:spcPct val="0"/>
              </a:spcAft>
              <a:defRPr sz="2000" b="1">
                <a:solidFill>
                  <a:srgbClr val="000080"/>
                </a:solidFill>
                <a:latin typeface="RussellSquare" charset="0"/>
              </a:defRPr>
            </a:lvl9pPr>
          </a:lstStyle>
          <a:p>
            <a:r>
              <a:rPr lang="en-US" dirty="0" smtClean="0"/>
              <a:t>Dissatisfaction with overs is up by 30% on 2014…. </a:t>
            </a:r>
            <a:endParaRPr lang="en-GB" dirty="0"/>
          </a:p>
        </p:txBody>
      </p:sp>
      <p:sp>
        <p:nvSpPr>
          <p:cNvPr id="12" name="TextBox 11"/>
          <p:cNvSpPr txBox="1"/>
          <p:nvPr/>
        </p:nvSpPr>
        <p:spPr>
          <a:xfrm>
            <a:off x="3572361" y="1521809"/>
            <a:ext cx="1013166" cy="477054"/>
          </a:xfrm>
          <a:prstGeom prst="rect">
            <a:avLst/>
          </a:prstGeom>
          <a:noFill/>
        </p:spPr>
        <p:txBody>
          <a:bodyPr wrap="square" rtlCol="0">
            <a:spAutoFit/>
          </a:bodyPr>
          <a:lstStyle/>
          <a:p>
            <a:pPr algn="ctr"/>
            <a:r>
              <a:rPr lang="en-GB" sz="2500" dirty="0">
                <a:solidFill>
                  <a:prstClr val="black"/>
                </a:solidFill>
              </a:rPr>
              <a:t>Vs</a:t>
            </a:r>
          </a:p>
        </p:txBody>
      </p:sp>
      <p:sp>
        <p:nvSpPr>
          <p:cNvPr id="13" name="Rectangle 12"/>
          <p:cNvSpPr/>
          <p:nvPr/>
        </p:nvSpPr>
        <p:spPr>
          <a:xfrm>
            <a:off x="180000" y="233590"/>
            <a:ext cx="8964000" cy="307777"/>
          </a:xfrm>
          <a:prstGeom prst="rect">
            <a:avLst/>
          </a:prstGeom>
        </p:spPr>
        <p:txBody>
          <a:bodyPr wrap="square">
            <a:spAutoFit/>
          </a:bodyPr>
          <a:lstStyle/>
          <a:p>
            <a:r>
              <a:rPr lang="en-GB" b="1" dirty="0">
                <a:solidFill>
                  <a:prstClr val="black"/>
                </a:solidFill>
                <a:latin typeface="Arial" panose="020B0604020202020204" pitchFamily="34" charset="0"/>
                <a:cs typeface="Arial" panose="020B0604020202020204" pitchFamily="34" charset="0"/>
              </a:rPr>
              <a:t>Dissatisfaction with the </a:t>
            </a:r>
            <a:r>
              <a:rPr lang="en-GB" b="1" dirty="0" smtClean="0">
                <a:solidFill>
                  <a:prstClr val="black"/>
                </a:solidFill>
                <a:latin typeface="Arial" panose="020B0604020202020204" pitchFamily="34" charset="0"/>
                <a:cs typeface="Arial" panose="020B0604020202020204" pitchFamily="34" charset="0"/>
              </a:rPr>
              <a:t>number of overs per innings</a:t>
            </a:r>
            <a:endParaRPr lang="en-GB" b="1" dirty="0">
              <a:solidFill>
                <a:prstClr val="black"/>
              </a:solidFill>
              <a:latin typeface="Arial" panose="020B0604020202020204" pitchFamily="34" charset="0"/>
              <a:cs typeface="Arial" panose="020B0604020202020204" pitchFamily="34" charset="0"/>
            </a:endParaRPr>
          </a:p>
        </p:txBody>
      </p:sp>
      <p:sp>
        <p:nvSpPr>
          <p:cNvPr id="14" name="TextBox 13"/>
          <p:cNvSpPr txBox="1"/>
          <p:nvPr/>
        </p:nvSpPr>
        <p:spPr>
          <a:xfrm>
            <a:off x="476032" y="4560701"/>
            <a:ext cx="7500220" cy="415498"/>
          </a:xfrm>
          <a:prstGeom prst="rect">
            <a:avLst/>
          </a:prstGeom>
          <a:noFill/>
        </p:spPr>
        <p:txBody>
          <a:bodyPr wrap="square" rtlCol="0">
            <a:spAutoFit/>
          </a:bodyPr>
          <a:lstStyle/>
          <a:p>
            <a:r>
              <a:rPr lang="en-GB" sz="1050" dirty="0">
                <a:solidFill>
                  <a:srgbClr val="7F7F7F"/>
                </a:solidFill>
                <a:latin typeface="Arial" panose="020B0604020202020204" pitchFamily="34" charset="0"/>
                <a:cs typeface="Arial" panose="020B0604020202020204" pitchFamily="34" charset="0"/>
              </a:rPr>
              <a:t>Source: NCPS </a:t>
            </a:r>
            <a:r>
              <a:rPr lang="en-GB" sz="1050" dirty="0" smtClean="0">
                <a:solidFill>
                  <a:srgbClr val="7F7F7F"/>
                </a:solidFill>
                <a:latin typeface="Arial" panose="020B0604020202020204" pitchFamily="34" charset="0"/>
                <a:cs typeface="Arial" panose="020B0604020202020204" pitchFamily="34" charset="0"/>
              </a:rPr>
              <a:t>2015 </a:t>
            </a:r>
            <a:r>
              <a:rPr lang="en-GB" sz="1050" dirty="0">
                <a:solidFill>
                  <a:srgbClr val="7F7F7F"/>
                </a:solidFill>
                <a:latin typeface="Arial" panose="020B0604020202020204" pitchFamily="34" charset="0"/>
                <a:cs typeface="Arial" panose="020B0604020202020204" pitchFamily="34" charset="0"/>
              </a:rPr>
              <a:t>Data</a:t>
            </a:r>
          </a:p>
          <a:p>
            <a:r>
              <a:rPr lang="en-GB" sz="1050" dirty="0">
                <a:solidFill>
                  <a:srgbClr val="7F7F7F"/>
                </a:solidFill>
                <a:latin typeface="Arial" panose="020B0604020202020204" pitchFamily="34" charset="0"/>
                <a:cs typeface="Arial" panose="020B0604020202020204" pitchFamily="34" charset="0"/>
              </a:rPr>
              <a:t>Question:</a:t>
            </a:r>
            <a:r>
              <a:rPr lang="en-GB" sz="1050" i="1" dirty="0">
                <a:solidFill>
                  <a:srgbClr val="7F7F7F"/>
                </a:solidFill>
                <a:latin typeface="Arial" panose="020B0604020202020204" pitchFamily="34" charset="0"/>
                <a:cs typeface="Arial" panose="020B0604020202020204" pitchFamily="34" charset="0"/>
              </a:rPr>
              <a:t> How happy or unhappy are you with the </a:t>
            </a:r>
            <a:r>
              <a:rPr lang="en-GB" sz="1050" i="1" dirty="0" smtClean="0">
                <a:solidFill>
                  <a:srgbClr val="7F7F7F"/>
                </a:solidFill>
                <a:latin typeface="Arial" panose="020B0604020202020204" pitchFamily="34" charset="0"/>
                <a:cs typeface="Arial" panose="020B0604020202020204" pitchFamily="34" charset="0"/>
              </a:rPr>
              <a:t>number of overs you play: </a:t>
            </a:r>
            <a:r>
              <a:rPr lang="en-GB" sz="1050" i="1" dirty="0">
                <a:solidFill>
                  <a:srgbClr val="7F7F7F"/>
                </a:solidFill>
                <a:latin typeface="Arial" panose="020B0604020202020204" pitchFamily="34" charset="0"/>
                <a:cs typeface="Arial" panose="020B0604020202020204" pitchFamily="34" charset="0"/>
              </a:rPr>
              <a:t>(</a:t>
            </a:r>
            <a:r>
              <a:rPr lang="en-GB" sz="1050" i="1" dirty="0" smtClean="0">
                <a:solidFill>
                  <a:srgbClr val="7F7F7F"/>
                </a:solidFill>
                <a:latin typeface="Arial" panose="020B0604020202020204" pitchFamily="34" charset="0"/>
                <a:cs typeface="Arial" panose="020B0604020202020204" pitchFamily="34" charset="0"/>
              </a:rPr>
              <a:t>n=</a:t>
            </a:r>
            <a:r>
              <a:rPr lang="en-GB" sz="1050" i="1" dirty="0" smtClean="0">
                <a:solidFill>
                  <a:schemeClr val="bg1">
                    <a:lumMod val="50000"/>
                  </a:schemeClr>
                </a:solidFill>
                <a:latin typeface="Arial" panose="020B0604020202020204" pitchFamily="34" charset="0"/>
                <a:cs typeface="Arial" panose="020B0604020202020204" pitchFamily="34" charset="0"/>
              </a:rPr>
              <a:t>12,301</a:t>
            </a:r>
            <a:r>
              <a:rPr lang="en-GB" sz="1050" i="1" dirty="0" smtClean="0">
                <a:solidFill>
                  <a:srgbClr val="7F7F7F"/>
                </a:solidFill>
                <a:latin typeface="Arial" panose="020B0604020202020204" pitchFamily="34" charset="0"/>
                <a:cs typeface="Arial" panose="020B0604020202020204" pitchFamily="34" charset="0"/>
              </a:rPr>
              <a:t>) </a:t>
            </a:r>
            <a:r>
              <a:rPr lang="en-GB" sz="1050" i="1" dirty="0">
                <a:solidFill>
                  <a:srgbClr val="7F7F7F"/>
                </a:solidFill>
                <a:latin typeface="Arial" panose="020B0604020202020204" pitchFamily="34" charset="0"/>
                <a:cs typeface="Arial" panose="020B0604020202020204" pitchFamily="34" charset="0"/>
              </a:rPr>
              <a:t>Happy = Happy or Very Happy</a:t>
            </a:r>
          </a:p>
        </p:txBody>
      </p:sp>
      <p:sp>
        <p:nvSpPr>
          <p:cNvPr id="19" name="TextBox 18"/>
          <p:cNvSpPr txBox="1"/>
          <p:nvPr/>
        </p:nvSpPr>
        <p:spPr>
          <a:xfrm>
            <a:off x="125081" y="2356671"/>
            <a:ext cx="4293704" cy="1384995"/>
          </a:xfrm>
          <a:prstGeom prst="rect">
            <a:avLst/>
          </a:prstGeom>
          <a:noFill/>
        </p:spPr>
        <p:txBody>
          <a:bodyPr wrap="square" rtlCol="0">
            <a:spAutoFit/>
          </a:bodyPr>
          <a:lstStyle/>
          <a:p>
            <a:pPr algn="ctr"/>
            <a:r>
              <a:rPr lang="en-GB" sz="2800" dirty="0" smtClean="0">
                <a:solidFill>
                  <a:schemeClr val="bg1"/>
                </a:solidFill>
                <a:latin typeface="Arial" panose="020B0604020202020204" pitchFamily="34" charset="0"/>
                <a:cs typeface="Arial" panose="020B0604020202020204" pitchFamily="34" charset="0"/>
              </a:rPr>
              <a:t>of players are now</a:t>
            </a:r>
          </a:p>
          <a:p>
            <a:pPr algn="ctr"/>
            <a:r>
              <a:rPr lang="en-GB" sz="2800" dirty="0" smtClean="0">
                <a:solidFill>
                  <a:schemeClr val="bg1"/>
                </a:solidFill>
                <a:latin typeface="Arial" panose="020B0604020202020204" pitchFamily="34" charset="0"/>
                <a:cs typeface="Arial" panose="020B0604020202020204" pitchFamily="34" charset="0"/>
              </a:rPr>
              <a:t>dissatisfied</a:t>
            </a:r>
          </a:p>
          <a:p>
            <a:pPr algn="ctr"/>
            <a:r>
              <a:rPr lang="en-GB" sz="2800" dirty="0">
                <a:solidFill>
                  <a:schemeClr val="bg1"/>
                </a:solidFill>
                <a:latin typeface="Arial" panose="020B0604020202020204" pitchFamily="34" charset="0"/>
                <a:cs typeface="Arial" panose="020B0604020202020204" pitchFamily="34" charset="0"/>
              </a:rPr>
              <a:t>w</a:t>
            </a:r>
            <a:r>
              <a:rPr lang="en-GB" sz="2800" dirty="0" smtClean="0">
                <a:solidFill>
                  <a:schemeClr val="bg1"/>
                </a:solidFill>
                <a:latin typeface="Arial" panose="020B0604020202020204" pitchFamily="34" charset="0"/>
                <a:cs typeface="Arial" panose="020B0604020202020204" pitchFamily="34" charset="0"/>
              </a:rPr>
              <a:t>ith </a:t>
            </a:r>
            <a:r>
              <a:rPr lang="en-GB" sz="2800" b="1" u="sng" dirty="0" smtClean="0">
                <a:solidFill>
                  <a:schemeClr val="bg1"/>
                </a:solidFill>
                <a:latin typeface="Arial" panose="020B0604020202020204" pitchFamily="34" charset="0"/>
                <a:cs typeface="Arial" panose="020B0604020202020204" pitchFamily="34" charset="0"/>
              </a:rPr>
              <a:t>overs</a:t>
            </a:r>
            <a:endParaRPr lang="en-GB" sz="2800" b="1" u="sng" dirty="0">
              <a:solidFill>
                <a:schemeClr val="bg1"/>
              </a:solidFill>
              <a:latin typeface="Arial" panose="020B0604020202020204" pitchFamily="34" charset="0"/>
              <a:cs typeface="Arial" panose="020B0604020202020204" pitchFamily="34" charset="0"/>
            </a:endParaRPr>
          </a:p>
        </p:txBody>
      </p:sp>
      <p:sp>
        <p:nvSpPr>
          <p:cNvPr id="20" name="TextBox 19"/>
          <p:cNvSpPr txBox="1"/>
          <p:nvPr/>
        </p:nvSpPr>
        <p:spPr>
          <a:xfrm>
            <a:off x="4251708" y="2497135"/>
            <a:ext cx="3365203" cy="1384995"/>
          </a:xfrm>
          <a:prstGeom prst="rect">
            <a:avLst/>
          </a:prstGeom>
          <a:noFill/>
        </p:spPr>
        <p:txBody>
          <a:bodyPr wrap="square" rtlCol="0">
            <a:spAutoFit/>
          </a:bodyPr>
          <a:lstStyle/>
          <a:p>
            <a:pPr algn="ctr"/>
            <a:r>
              <a:rPr lang="en-GB" sz="2800" dirty="0" smtClean="0">
                <a:solidFill>
                  <a:schemeClr val="bg1"/>
                </a:solidFill>
                <a:latin typeface="Arial" panose="020B0604020202020204" pitchFamily="34" charset="0"/>
                <a:cs typeface="Arial" panose="020B0604020202020204" pitchFamily="34" charset="0"/>
              </a:rPr>
              <a:t>of players </a:t>
            </a:r>
          </a:p>
          <a:p>
            <a:pPr algn="ctr"/>
            <a:r>
              <a:rPr lang="en-GB" sz="2800" dirty="0" smtClean="0">
                <a:solidFill>
                  <a:schemeClr val="bg1"/>
                </a:solidFill>
                <a:latin typeface="Arial" panose="020B0604020202020204" pitchFamily="34" charset="0"/>
                <a:cs typeface="Arial" panose="020B0604020202020204" pitchFamily="34" charset="0"/>
              </a:rPr>
              <a:t>dissatisfied with </a:t>
            </a:r>
          </a:p>
          <a:p>
            <a:pPr algn="ctr"/>
            <a:r>
              <a:rPr lang="en-GB" sz="2800" dirty="0" smtClean="0">
                <a:solidFill>
                  <a:schemeClr val="bg1"/>
                </a:solidFill>
                <a:latin typeface="Arial" panose="020B0604020202020204" pitchFamily="34" charset="0"/>
                <a:cs typeface="Arial" panose="020B0604020202020204" pitchFamily="34" charset="0"/>
              </a:rPr>
              <a:t>overs in 2014</a:t>
            </a:r>
            <a:endParaRPr lang="en-GB" sz="2800" dirty="0">
              <a:solidFill>
                <a:schemeClr val="bg1"/>
              </a:solidFill>
              <a:latin typeface="Arial" panose="020B0604020202020204" pitchFamily="34" charset="0"/>
              <a:cs typeface="Arial" panose="020B0604020202020204" pitchFamily="34" charset="0"/>
            </a:endParaRPr>
          </a:p>
        </p:txBody>
      </p:sp>
      <p:sp>
        <p:nvSpPr>
          <p:cNvPr id="29" name="Oval 28"/>
          <p:cNvSpPr/>
          <p:nvPr/>
        </p:nvSpPr>
        <p:spPr>
          <a:xfrm>
            <a:off x="7649458" y="1762477"/>
            <a:ext cx="1350499" cy="1058243"/>
          </a:xfrm>
          <a:prstGeom prst="ellipse">
            <a:avLst/>
          </a:prstGeom>
          <a:solidFill>
            <a:srgbClr val="FFBD53">
              <a:alpha val="80000"/>
            </a:srgbClr>
          </a:solidFill>
          <a:ln>
            <a:no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GB" sz="3700" dirty="0">
                <a:solidFill>
                  <a:schemeClr val="bg1"/>
                </a:solidFill>
                <a:latin typeface="Arial" panose="020B0604020202020204" pitchFamily="34" charset="0"/>
                <a:cs typeface="Arial" panose="020B0604020202020204" pitchFamily="34" charset="0"/>
              </a:rPr>
              <a:t>1</a:t>
            </a:r>
            <a:r>
              <a:rPr lang="en-GB" sz="3700" dirty="0" smtClean="0">
                <a:solidFill>
                  <a:schemeClr val="bg1"/>
                </a:solidFill>
                <a:latin typeface="Arial" panose="020B0604020202020204" pitchFamily="34" charset="0"/>
                <a:cs typeface="Arial" panose="020B0604020202020204" pitchFamily="34" charset="0"/>
              </a:rPr>
              <a:t>8%</a:t>
            </a:r>
          </a:p>
          <a:p>
            <a:pPr algn="ctr"/>
            <a:r>
              <a:rPr lang="en-US" dirty="0" smtClean="0">
                <a:solidFill>
                  <a:schemeClr val="bg1"/>
                </a:solidFill>
                <a:latin typeface="Arial" panose="020B0604020202020204" pitchFamily="34" charset="0"/>
                <a:cs typeface="Arial" panose="020B0604020202020204" pitchFamily="34" charset="0"/>
              </a:rPr>
              <a:t>= 2013</a:t>
            </a:r>
            <a:endParaRPr lang="en-GB" dirty="0">
              <a:solidFill>
                <a:schemeClr val="bg1"/>
              </a:solidFill>
              <a:latin typeface="Arial" panose="020B0604020202020204" pitchFamily="34" charset="0"/>
              <a:cs typeface="Arial" panose="020B0604020202020204" pitchFamily="34" charset="0"/>
            </a:endParaRPr>
          </a:p>
        </p:txBody>
      </p:sp>
      <p:sp>
        <p:nvSpPr>
          <p:cNvPr id="15" name="TextBox 14"/>
          <p:cNvSpPr txBox="1"/>
          <p:nvPr/>
        </p:nvSpPr>
        <p:spPr>
          <a:xfrm>
            <a:off x="7922643" y="3049169"/>
            <a:ext cx="804126" cy="280928"/>
          </a:xfrm>
          <a:prstGeom prst="roundRect">
            <a:avLst/>
          </a:prstGeom>
          <a:solidFill>
            <a:srgbClr val="3FB7E1"/>
          </a:solidFill>
          <a:effectLst>
            <a:outerShdw blurRad="50800" dist="38100" dir="8100000" algn="tr" rotWithShape="0">
              <a:prstClr val="black">
                <a:alpha val="40000"/>
              </a:prstClr>
            </a:outerShdw>
          </a:effectLst>
        </p:spPr>
        <p:txBody>
          <a:bodyPr wrap="square" rtlCol="0">
            <a:spAutoFit/>
          </a:bodyPr>
          <a:lstStyle/>
          <a:p>
            <a:pPr algn="ctr"/>
            <a:r>
              <a:rPr lang="en-GB" sz="1050" dirty="0" smtClean="0">
                <a:solidFill>
                  <a:srgbClr val="FFFFFF"/>
                </a:solidFill>
                <a:latin typeface="Helvetica" panose="020B0604020202020204" pitchFamily="34" charset="0"/>
                <a:cs typeface="Helvetica" panose="020B0604020202020204" pitchFamily="34" charset="0"/>
              </a:rPr>
              <a:t>2015</a:t>
            </a:r>
            <a:endParaRPr lang="en-GB" sz="1050" dirty="0">
              <a:solidFill>
                <a:srgbClr val="FFFFFF"/>
              </a:solidFill>
              <a:latin typeface="Helvetica" panose="020B0604020202020204" pitchFamily="34" charset="0"/>
              <a:cs typeface="Helvetica" panose="020B0604020202020204" pitchFamily="34" charset="0"/>
            </a:endParaRPr>
          </a:p>
        </p:txBody>
      </p:sp>
      <p:sp>
        <p:nvSpPr>
          <p:cNvPr id="16" name="TextBox 15"/>
          <p:cNvSpPr txBox="1"/>
          <p:nvPr/>
        </p:nvSpPr>
        <p:spPr>
          <a:xfrm>
            <a:off x="7922643" y="3330436"/>
            <a:ext cx="804126" cy="280928"/>
          </a:xfrm>
          <a:prstGeom prst="roundRect">
            <a:avLst/>
          </a:prstGeom>
          <a:solidFill>
            <a:srgbClr val="FFA000"/>
          </a:solidFill>
          <a:effectLst>
            <a:outerShdw blurRad="50800" dist="38100" dir="8100000" algn="tr" rotWithShape="0">
              <a:prstClr val="black">
                <a:alpha val="40000"/>
              </a:prstClr>
            </a:outerShdw>
          </a:effectLst>
        </p:spPr>
        <p:txBody>
          <a:bodyPr wrap="square" rtlCol="0">
            <a:spAutoFit/>
          </a:bodyPr>
          <a:lstStyle/>
          <a:p>
            <a:pPr algn="ctr"/>
            <a:r>
              <a:rPr lang="en-GB" sz="1050" dirty="0" smtClean="0">
                <a:solidFill>
                  <a:srgbClr val="FFFFFF"/>
                </a:solidFill>
                <a:latin typeface="Helvetica" panose="020B0604020202020204" pitchFamily="34" charset="0"/>
                <a:cs typeface="Helvetica" panose="020B0604020202020204" pitchFamily="34" charset="0"/>
              </a:rPr>
              <a:t>2014</a:t>
            </a:r>
            <a:endParaRPr lang="en-GB" sz="1050" dirty="0">
              <a:solidFill>
                <a:srgbClr val="FFFFFF"/>
              </a:solidFill>
              <a:latin typeface="Helvetica" panose="020B0604020202020204" pitchFamily="34" charset="0"/>
              <a:cs typeface="Helvetica" panose="020B0604020202020204" pitchFamily="34" charset="0"/>
            </a:endParaRPr>
          </a:p>
        </p:txBody>
      </p:sp>
      <p:sp>
        <p:nvSpPr>
          <p:cNvPr id="17" name="TextBox 16"/>
          <p:cNvSpPr txBox="1"/>
          <p:nvPr/>
        </p:nvSpPr>
        <p:spPr>
          <a:xfrm>
            <a:off x="7922643" y="3607595"/>
            <a:ext cx="804126" cy="280928"/>
          </a:xfrm>
          <a:prstGeom prst="roundRect">
            <a:avLst/>
          </a:prstGeom>
          <a:solidFill>
            <a:srgbClr val="FFBD53"/>
          </a:solidFill>
          <a:effectLst>
            <a:outerShdw blurRad="50800" dist="38100" dir="8100000" algn="tr" rotWithShape="0">
              <a:prstClr val="black">
                <a:alpha val="40000"/>
              </a:prstClr>
            </a:outerShdw>
          </a:effectLst>
        </p:spPr>
        <p:txBody>
          <a:bodyPr wrap="square" rtlCol="0">
            <a:spAutoFit/>
          </a:bodyPr>
          <a:lstStyle/>
          <a:p>
            <a:pPr algn="ctr"/>
            <a:r>
              <a:rPr lang="en-GB" sz="1050" dirty="0" smtClean="0">
                <a:solidFill>
                  <a:srgbClr val="FFFFFF"/>
                </a:solidFill>
                <a:latin typeface="Helvetica" panose="020B0604020202020204" pitchFamily="34" charset="0"/>
                <a:cs typeface="Helvetica" panose="020B0604020202020204" pitchFamily="34" charset="0"/>
              </a:rPr>
              <a:t>2013</a:t>
            </a:r>
            <a:endParaRPr lang="en-GB" sz="1050" dirty="0">
              <a:solidFill>
                <a:srgbClr val="FFFFFF"/>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9135567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4094" y="4445432"/>
            <a:ext cx="1992923" cy="18024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5" name="Title 1"/>
          <p:cNvSpPr txBox="1">
            <a:spLocks/>
          </p:cNvSpPr>
          <p:nvPr/>
        </p:nvSpPr>
        <p:spPr bwMode="auto">
          <a:xfrm>
            <a:off x="180000" y="713851"/>
            <a:ext cx="8809254" cy="263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0" fontAlgn="base" hangingPunct="0">
              <a:lnSpc>
                <a:spcPct val="96000"/>
              </a:lnSpc>
              <a:spcBef>
                <a:spcPct val="0"/>
              </a:spcBef>
              <a:spcAft>
                <a:spcPct val="0"/>
              </a:spcAft>
              <a:defRPr sz="2000" b="1">
                <a:solidFill>
                  <a:srgbClr val="000080"/>
                </a:solidFill>
                <a:latin typeface="+mj-lt"/>
                <a:ea typeface="+mj-ea"/>
                <a:cs typeface="+mj-cs"/>
              </a:defRPr>
            </a:lvl1pPr>
            <a:lvl2pPr algn="l" rtl="0" eaLnBrk="0" fontAlgn="base" hangingPunct="0">
              <a:lnSpc>
                <a:spcPct val="96000"/>
              </a:lnSpc>
              <a:spcBef>
                <a:spcPct val="0"/>
              </a:spcBef>
              <a:spcAft>
                <a:spcPct val="0"/>
              </a:spcAft>
              <a:defRPr sz="2000" b="1">
                <a:solidFill>
                  <a:srgbClr val="000080"/>
                </a:solidFill>
                <a:latin typeface="RussellSquare" charset="0"/>
              </a:defRPr>
            </a:lvl2pPr>
            <a:lvl3pPr algn="l" rtl="0" eaLnBrk="0" fontAlgn="base" hangingPunct="0">
              <a:lnSpc>
                <a:spcPct val="96000"/>
              </a:lnSpc>
              <a:spcBef>
                <a:spcPct val="0"/>
              </a:spcBef>
              <a:spcAft>
                <a:spcPct val="0"/>
              </a:spcAft>
              <a:defRPr sz="2000" b="1">
                <a:solidFill>
                  <a:srgbClr val="000080"/>
                </a:solidFill>
                <a:latin typeface="RussellSquare" charset="0"/>
              </a:defRPr>
            </a:lvl3pPr>
            <a:lvl4pPr algn="l" rtl="0" eaLnBrk="0" fontAlgn="base" hangingPunct="0">
              <a:lnSpc>
                <a:spcPct val="96000"/>
              </a:lnSpc>
              <a:spcBef>
                <a:spcPct val="0"/>
              </a:spcBef>
              <a:spcAft>
                <a:spcPct val="0"/>
              </a:spcAft>
              <a:defRPr sz="2000" b="1">
                <a:solidFill>
                  <a:srgbClr val="000080"/>
                </a:solidFill>
                <a:latin typeface="RussellSquare" charset="0"/>
              </a:defRPr>
            </a:lvl4pPr>
            <a:lvl5pPr algn="l" rtl="0" eaLnBrk="0" fontAlgn="base" hangingPunct="0">
              <a:lnSpc>
                <a:spcPct val="96000"/>
              </a:lnSpc>
              <a:spcBef>
                <a:spcPct val="0"/>
              </a:spcBef>
              <a:spcAft>
                <a:spcPct val="0"/>
              </a:spcAft>
              <a:defRPr sz="2000" b="1">
                <a:solidFill>
                  <a:srgbClr val="000080"/>
                </a:solidFill>
                <a:latin typeface="RussellSquare" charset="0"/>
              </a:defRPr>
            </a:lvl5pPr>
            <a:lvl6pPr marL="457200" algn="l" rtl="0" eaLnBrk="0" fontAlgn="base" hangingPunct="0">
              <a:lnSpc>
                <a:spcPct val="96000"/>
              </a:lnSpc>
              <a:spcBef>
                <a:spcPct val="0"/>
              </a:spcBef>
              <a:spcAft>
                <a:spcPct val="0"/>
              </a:spcAft>
              <a:defRPr sz="2000" b="1">
                <a:solidFill>
                  <a:srgbClr val="000080"/>
                </a:solidFill>
                <a:latin typeface="RussellSquare" charset="0"/>
              </a:defRPr>
            </a:lvl6pPr>
            <a:lvl7pPr marL="914400" algn="l" rtl="0" eaLnBrk="0" fontAlgn="base" hangingPunct="0">
              <a:lnSpc>
                <a:spcPct val="96000"/>
              </a:lnSpc>
              <a:spcBef>
                <a:spcPct val="0"/>
              </a:spcBef>
              <a:spcAft>
                <a:spcPct val="0"/>
              </a:spcAft>
              <a:defRPr sz="2000" b="1">
                <a:solidFill>
                  <a:srgbClr val="000080"/>
                </a:solidFill>
                <a:latin typeface="RussellSquare" charset="0"/>
              </a:defRPr>
            </a:lvl7pPr>
            <a:lvl8pPr marL="1371600" algn="l" rtl="0" eaLnBrk="0" fontAlgn="base" hangingPunct="0">
              <a:lnSpc>
                <a:spcPct val="96000"/>
              </a:lnSpc>
              <a:spcBef>
                <a:spcPct val="0"/>
              </a:spcBef>
              <a:spcAft>
                <a:spcPct val="0"/>
              </a:spcAft>
              <a:defRPr sz="2000" b="1">
                <a:solidFill>
                  <a:srgbClr val="000080"/>
                </a:solidFill>
                <a:latin typeface="RussellSquare" charset="0"/>
              </a:defRPr>
            </a:lvl8pPr>
            <a:lvl9pPr marL="1828800" algn="l" rtl="0" eaLnBrk="0" fontAlgn="base" hangingPunct="0">
              <a:lnSpc>
                <a:spcPct val="96000"/>
              </a:lnSpc>
              <a:spcBef>
                <a:spcPct val="0"/>
              </a:spcBef>
              <a:spcAft>
                <a:spcPct val="0"/>
              </a:spcAft>
              <a:defRPr sz="2000" b="1">
                <a:solidFill>
                  <a:srgbClr val="000080"/>
                </a:solidFill>
                <a:latin typeface="RussellSquare" charset="0"/>
              </a:defRPr>
            </a:lvl9pPr>
          </a:lstStyle>
          <a:p>
            <a:endParaRPr lang="en-GB" sz="1800" b="0" i="1" kern="0" dirty="0">
              <a:solidFill>
                <a:srgbClr val="000000"/>
              </a:solidFill>
              <a:latin typeface="Arial" panose="020B0604020202020204" pitchFamily="34" charset="0"/>
              <a:cs typeface="Arial" panose="020B0604020202020204" pitchFamily="34" charset="0"/>
            </a:endParaRPr>
          </a:p>
        </p:txBody>
      </p:sp>
      <p:sp>
        <p:nvSpPr>
          <p:cNvPr id="7" name="Title 1"/>
          <p:cNvSpPr txBox="1">
            <a:spLocks/>
          </p:cNvSpPr>
          <p:nvPr/>
        </p:nvSpPr>
        <p:spPr bwMode="auto">
          <a:xfrm>
            <a:off x="334746" y="582885"/>
            <a:ext cx="8809254" cy="263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defPPr>
              <a:defRPr lang="en-US"/>
            </a:defPPr>
            <a:lvl1pPr defTabSz="914400" eaLnBrk="0" fontAlgn="base" hangingPunct="0">
              <a:lnSpc>
                <a:spcPct val="96000"/>
              </a:lnSpc>
              <a:spcBef>
                <a:spcPct val="0"/>
              </a:spcBef>
              <a:spcAft>
                <a:spcPct val="0"/>
              </a:spcAft>
              <a:defRPr sz="1600" b="0" i="1" kern="0">
                <a:solidFill>
                  <a:srgbClr val="000000"/>
                </a:solidFill>
                <a:latin typeface="Arial" panose="020B0604020202020204" pitchFamily="34" charset="0"/>
                <a:ea typeface="+mj-ea"/>
                <a:cs typeface="Arial" panose="020B0604020202020204" pitchFamily="34" charset="0"/>
              </a:defRPr>
            </a:lvl1pPr>
            <a:lvl2pPr eaLnBrk="0" fontAlgn="base" hangingPunct="0">
              <a:lnSpc>
                <a:spcPct val="96000"/>
              </a:lnSpc>
              <a:spcBef>
                <a:spcPct val="0"/>
              </a:spcBef>
              <a:spcAft>
                <a:spcPct val="0"/>
              </a:spcAft>
              <a:defRPr sz="2000" b="1">
                <a:solidFill>
                  <a:srgbClr val="000080"/>
                </a:solidFill>
                <a:latin typeface="RussellSquare" charset="0"/>
              </a:defRPr>
            </a:lvl2pPr>
            <a:lvl3pPr eaLnBrk="0" fontAlgn="base" hangingPunct="0">
              <a:lnSpc>
                <a:spcPct val="96000"/>
              </a:lnSpc>
              <a:spcBef>
                <a:spcPct val="0"/>
              </a:spcBef>
              <a:spcAft>
                <a:spcPct val="0"/>
              </a:spcAft>
              <a:defRPr sz="2000" b="1">
                <a:solidFill>
                  <a:srgbClr val="000080"/>
                </a:solidFill>
                <a:latin typeface="RussellSquare" charset="0"/>
              </a:defRPr>
            </a:lvl3pPr>
            <a:lvl4pPr eaLnBrk="0" fontAlgn="base" hangingPunct="0">
              <a:lnSpc>
                <a:spcPct val="96000"/>
              </a:lnSpc>
              <a:spcBef>
                <a:spcPct val="0"/>
              </a:spcBef>
              <a:spcAft>
                <a:spcPct val="0"/>
              </a:spcAft>
              <a:defRPr sz="2000" b="1">
                <a:solidFill>
                  <a:srgbClr val="000080"/>
                </a:solidFill>
                <a:latin typeface="RussellSquare" charset="0"/>
              </a:defRPr>
            </a:lvl4pPr>
            <a:lvl5pPr eaLnBrk="0" fontAlgn="base" hangingPunct="0">
              <a:lnSpc>
                <a:spcPct val="96000"/>
              </a:lnSpc>
              <a:spcBef>
                <a:spcPct val="0"/>
              </a:spcBef>
              <a:spcAft>
                <a:spcPct val="0"/>
              </a:spcAft>
              <a:defRPr sz="2000" b="1">
                <a:solidFill>
                  <a:srgbClr val="000080"/>
                </a:solidFill>
                <a:latin typeface="RussellSquare" charset="0"/>
              </a:defRPr>
            </a:lvl5pPr>
            <a:lvl6pPr marL="457200" eaLnBrk="0" fontAlgn="base" hangingPunct="0">
              <a:lnSpc>
                <a:spcPct val="96000"/>
              </a:lnSpc>
              <a:spcBef>
                <a:spcPct val="0"/>
              </a:spcBef>
              <a:spcAft>
                <a:spcPct val="0"/>
              </a:spcAft>
              <a:defRPr sz="2000" b="1">
                <a:solidFill>
                  <a:srgbClr val="000080"/>
                </a:solidFill>
                <a:latin typeface="RussellSquare" charset="0"/>
              </a:defRPr>
            </a:lvl6pPr>
            <a:lvl7pPr marL="914400" eaLnBrk="0" fontAlgn="base" hangingPunct="0">
              <a:lnSpc>
                <a:spcPct val="96000"/>
              </a:lnSpc>
              <a:spcBef>
                <a:spcPct val="0"/>
              </a:spcBef>
              <a:spcAft>
                <a:spcPct val="0"/>
              </a:spcAft>
              <a:defRPr sz="2000" b="1">
                <a:solidFill>
                  <a:srgbClr val="000080"/>
                </a:solidFill>
                <a:latin typeface="RussellSquare" charset="0"/>
              </a:defRPr>
            </a:lvl7pPr>
            <a:lvl8pPr marL="1371600" eaLnBrk="0" fontAlgn="base" hangingPunct="0">
              <a:lnSpc>
                <a:spcPct val="96000"/>
              </a:lnSpc>
              <a:spcBef>
                <a:spcPct val="0"/>
              </a:spcBef>
              <a:spcAft>
                <a:spcPct val="0"/>
              </a:spcAft>
              <a:defRPr sz="2000" b="1">
                <a:solidFill>
                  <a:srgbClr val="000080"/>
                </a:solidFill>
                <a:latin typeface="RussellSquare" charset="0"/>
              </a:defRPr>
            </a:lvl8pPr>
            <a:lvl9pPr marL="1828800" eaLnBrk="0" fontAlgn="base" hangingPunct="0">
              <a:lnSpc>
                <a:spcPct val="96000"/>
              </a:lnSpc>
              <a:spcBef>
                <a:spcPct val="0"/>
              </a:spcBef>
              <a:spcAft>
                <a:spcPct val="0"/>
              </a:spcAft>
              <a:defRPr sz="2000" b="1">
                <a:solidFill>
                  <a:srgbClr val="000080"/>
                </a:solidFill>
                <a:latin typeface="RussellSquare" charset="0"/>
              </a:defRPr>
            </a:lvl9pPr>
          </a:lstStyle>
          <a:p>
            <a:r>
              <a:rPr lang="en-US" dirty="0" smtClean="0"/>
              <a:t>Dissatisfaction is high – and accelerating quickly – among </a:t>
            </a:r>
            <a:r>
              <a:rPr lang="en-US" dirty="0" err="1" smtClean="0"/>
              <a:t>Occasionals</a:t>
            </a:r>
            <a:endParaRPr lang="en-GB" dirty="0"/>
          </a:p>
        </p:txBody>
      </p:sp>
      <p:sp>
        <p:nvSpPr>
          <p:cNvPr id="13" name="Rectangle 12"/>
          <p:cNvSpPr/>
          <p:nvPr/>
        </p:nvSpPr>
        <p:spPr>
          <a:xfrm>
            <a:off x="180000" y="233590"/>
            <a:ext cx="8964000" cy="307777"/>
          </a:xfrm>
          <a:prstGeom prst="rect">
            <a:avLst/>
          </a:prstGeom>
        </p:spPr>
        <p:txBody>
          <a:bodyPr wrap="square">
            <a:spAutoFit/>
          </a:bodyPr>
          <a:lstStyle/>
          <a:p>
            <a:r>
              <a:rPr lang="en-GB" b="1" dirty="0">
                <a:solidFill>
                  <a:prstClr val="black"/>
                </a:solidFill>
                <a:latin typeface="Arial" panose="020B0604020202020204" pitchFamily="34" charset="0"/>
                <a:cs typeface="Arial" panose="020B0604020202020204" pitchFamily="34" charset="0"/>
              </a:rPr>
              <a:t>Dissatisfaction with the </a:t>
            </a:r>
            <a:r>
              <a:rPr lang="en-GB" b="1" dirty="0" smtClean="0">
                <a:solidFill>
                  <a:prstClr val="black"/>
                </a:solidFill>
                <a:latin typeface="Arial" panose="020B0604020202020204" pitchFamily="34" charset="0"/>
                <a:cs typeface="Arial" panose="020B0604020202020204" pitchFamily="34" charset="0"/>
              </a:rPr>
              <a:t>number of overs per innings</a:t>
            </a:r>
            <a:endParaRPr lang="en-GB" b="1" dirty="0">
              <a:solidFill>
                <a:prstClr val="black"/>
              </a:solidFill>
              <a:latin typeface="Arial" panose="020B0604020202020204" pitchFamily="34" charset="0"/>
              <a:cs typeface="Arial" panose="020B0604020202020204" pitchFamily="34" charset="0"/>
            </a:endParaRPr>
          </a:p>
        </p:txBody>
      </p:sp>
      <p:graphicFrame>
        <p:nvGraphicFramePr>
          <p:cNvPr id="6" name="Chart 5"/>
          <p:cNvGraphicFramePr/>
          <p:nvPr>
            <p:extLst>
              <p:ext uri="{D42A27DB-BD31-4B8C-83A1-F6EECF244321}">
                <p14:modId xmlns:p14="http://schemas.microsoft.com/office/powerpoint/2010/main" val="1600807719"/>
              </p:ext>
            </p:extLst>
          </p:nvPr>
        </p:nvGraphicFramePr>
        <p:xfrm>
          <a:off x="598569" y="1055359"/>
          <a:ext cx="3472075" cy="153075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2" name="Chart 21"/>
          <p:cNvGraphicFramePr/>
          <p:nvPr>
            <p:extLst>
              <p:ext uri="{D42A27DB-BD31-4B8C-83A1-F6EECF244321}">
                <p14:modId xmlns:p14="http://schemas.microsoft.com/office/powerpoint/2010/main" val="1985259182"/>
              </p:ext>
            </p:extLst>
          </p:nvPr>
        </p:nvGraphicFramePr>
        <p:xfrm>
          <a:off x="666808" y="2803310"/>
          <a:ext cx="3224654" cy="17076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5" name="Chart 24"/>
          <p:cNvGraphicFramePr/>
          <p:nvPr>
            <p:extLst>
              <p:ext uri="{D42A27DB-BD31-4B8C-83A1-F6EECF244321}">
                <p14:modId xmlns:p14="http://schemas.microsoft.com/office/powerpoint/2010/main" val="562950650"/>
              </p:ext>
            </p:extLst>
          </p:nvPr>
        </p:nvGraphicFramePr>
        <p:xfrm>
          <a:off x="4456800" y="1038009"/>
          <a:ext cx="3472075" cy="153075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7" name="Chart 16"/>
          <p:cNvGraphicFramePr/>
          <p:nvPr>
            <p:extLst>
              <p:ext uri="{D42A27DB-BD31-4B8C-83A1-F6EECF244321}">
                <p14:modId xmlns:p14="http://schemas.microsoft.com/office/powerpoint/2010/main" val="3893938419"/>
              </p:ext>
            </p:extLst>
          </p:nvPr>
        </p:nvGraphicFramePr>
        <p:xfrm>
          <a:off x="4593277" y="2851709"/>
          <a:ext cx="3224654" cy="1707687"/>
        </p:xfrm>
        <a:graphic>
          <a:graphicData uri="http://schemas.openxmlformats.org/drawingml/2006/chart">
            <c:chart xmlns:c="http://schemas.openxmlformats.org/drawingml/2006/chart" xmlns:r="http://schemas.openxmlformats.org/officeDocument/2006/relationships" r:id="rId6"/>
          </a:graphicData>
        </a:graphic>
      </p:graphicFrame>
      <p:sp>
        <p:nvSpPr>
          <p:cNvPr id="23" name="TextBox 22"/>
          <p:cNvSpPr txBox="1"/>
          <p:nvPr/>
        </p:nvSpPr>
        <p:spPr>
          <a:xfrm>
            <a:off x="1044007" y="1009727"/>
            <a:ext cx="2236510" cy="338554"/>
          </a:xfrm>
          <a:prstGeom prst="rect">
            <a:avLst/>
          </a:prstGeom>
          <a:noFill/>
        </p:spPr>
        <p:txBody>
          <a:bodyPr wrap="none" rtlCol="0">
            <a:spAutoFit/>
          </a:bodyPr>
          <a:lstStyle/>
          <a:p>
            <a:r>
              <a:rPr lang="en-US" sz="1600" dirty="0" smtClean="0">
                <a:latin typeface="Arial" panose="020B0604020202020204" pitchFamily="34" charset="0"/>
                <a:cs typeface="Arial" panose="020B0604020202020204" pitchFamily="34" charset="0"/>
              </a:rPr>
              <a:t>Sat = c. 54% of cricket</a:t>
            </a:r>
            <a:endParaRPr lang="en-GB" sz="1600" dirty="0" smtClean="0">
              <a:latin typeface="Arial" panose="020B0604020202020204" pitchFamily="34" charset="0"/>
              <a:cs typeface="Arial" panose="020B0604020202020204" pitchFamily="34" charset="0"/>
            </a:endParaRPr>
          </a:p>
        </p:txBody>
      </p:sp>
      <p:sp>
        <p:nvSpPr>
          <p:cNvPr id="24" name="TextBox 23"/>
          <p:cNvSpPr txBox="1"/>
          <p:nvPr/>
        </p:nvSpPr>
        <p:spPr>
          <a:xfrm>
            <a:off x="4833591" y="997051"/>
            <a:ext cx="3374642" cy="338554"/>
          </a:xfrm>
          <a:prstGeom prst="rect">
            <a:avLst/>
          </a:prstGeom>
          <a:noFill/>
        </p:spPr>
        <p:txBody>
          <a:bodyPr wrap="none" rtlCol="0">
            <a:spAutoFit/>
          </a:bodyPr>
          <a:lstStyle/>
          <a:p>
            <a:r>
              <a:rPr lang="en-US" sz="1600" dirty="0" smtClean="0">
                <a:latin typeface="Arial" panose="020B0604020202020204" pitchFamily="34" charset="0"/>
                <a:cs typeface="Arial" panose="020B0604020202020204" pitchFamily="34" charset="0"/>
              </a:rPr>
              <a:t>26-34 = Biggest drop-off age group</a:t>
            </a:r>
            <a:endParaRPr lang="en-GB" sz="1600" dirty="0" smtClean="0">
              <a:latin typeface="Arial" panose="020B0604020202020204" pitchFamily="34" charset="0"/>
              <a:cs typeface="Arial" panose="020B0604020202020204" pitchFamily="34" charset="0"/>
            </a:endParaRPr>
          </a:p>
        </p:txBody>
      </p:sp>
      <p:sp>
        <p:nvSpPr>
          <p:cNvPr id="28" name="TextBox 27"/>
          <p:cNvSpPr txBox="1"/>
          <p:nvPr/>
        </p:nvSpPr>
        <p:spPr>
          <a:xfrm>
            <a:off x="710549" y="2772602"/>
            <a:ext cx="3632851" cy="338554"/>
          </a:xfrm>
          <a:prstGeom prst="rect">
            <a:avLst/>
          </a:prstGeom>
          <a:noFill/>
        </p:spPr>
        <p:txBody>
          <a:bodyPr wrap="square" rtlCol="0">
            <a:spAutoFit/>
          </a:bodyPr>
          <a:lstStyle/>
          <a:p>
            <a:r>
              <a:rPr lang="en-US" sz="1600" dirty="0" err="1" smtClean="0">
                <a:solidFill>
                  <a:srgbClr val="78C024"/>
                </a:solidFill>
                <a:latin typeface="Arial" panose="020B0604020202020204" pitchFamily="34" charset="0"/>
                <a:cs typeface="Arial" panose="020B0604020202020204" pitchFamily="34" charset="0"/>
              </a:rPr>
              <a:t>Occasionals</a:t>
            </a:r>
            <a:r>
              <a:rPr lang="en-US" sz="1600" dirty="0" smtClean="0">
                <a:solidFill>
                  <a:srgbClr val="78C024"/>
                </a:solidFill>
                <a:latin typeface="Arial" panose="020B0604020202020204" pitchFamily="34" charset="0"/>
                <a:cs typeface="Arial" panose="020B0604020202020204" pitchFamily="34" charset="0"/>
              </a:rPr>
              <a:t>  = c. 48% of the market</a:t>
            </a:r>
            <a:endParaRPr lang="en-GB" sz="1600" dirty="0" smtClean="0">
              <a:solidFill>
                <a:srgbClr val="78C024"/>
              </a:solidFill>
              <a:latin typeface="Arial" panose="020B0604020202020204" pitchFamily="34" charset="0"/>
              <a:cs typeface="Arial" panose="020B0604020202020204" pitchFamily="34" charset="0"/>
            </a:endParaRPr>
          </a:p>
        </p:txBody>
      </p:sp>
      <p:sp>
        <p:nvSpPr>
          <p:cNvPr id="33" name="TextBox 32"/>
          <p:cNvSpPr txBox="1"/>
          <p:nvPr/>
        </p:nvSpPr>
        <p:spPr>
          <a:xfrm>
            <a:off x="4732217" y="2752223"/>
            <a:ext cx="2836991" cy="338554"/>
          </a:xfrm>
          <a:prstGeom prst="rect">
            <a:avLst/>
          </a:prstGeom>
          <a:noFill/>
        </p:spPr>
        <p:txBody>
          <a:bodyPr wrap="square" rtlCol="0">
            <a:spAutoFit/>
          </a:bodyPr>
          <a:lstStyle/>
          <a:p>
            <a:r>
              <a:rPr lang="en-US" sz="1600" dirty="0" smtClean="0">
                <a:solidFill>
                  <a:srgbClr val="002C5B"/>
                </a:solidFill>
                <a:latin typeface="Arial" panose="020B0604020202020204" pitchFamily="34" charset="0"/>
                <a:cs typeface="Arial" panose="020B0604020202020204" pitchFamily="34" charset="0"/>
              </a:rPr>
              <a:t>Core = c. 29% of the market</a:t>
            </a:r>
            <a:endParaRPr lang="en-GB" sz="1600" dirty="0" smtClean="0">
              <a:solidFill>
                <a:srgbClr val="002C5B"/>
              </a:solidFill>
              <a:latin typeface="Arial" panose="020B0604020202020204" pitchFamily="34" charset="0"/>
              <a:cs typeface="Arial" panose="020B0604020202020204" pitchFamily="34" charset="0"/>
            </a:endParaRPr>
          </a:p>
        </p:txBody>
      </p:sp>
      <p:sp>
        <p:nvSpPr>
          <p:cNvPr id="34" name="TextBox 33"/>
          <p:cNvSpPr txBox="1"/>
          <p:nvPr/>
        </p:nvSpPr>
        <p:spPr>
          <a:xfrm>
            <a:off x="7555289" y="1427819"/>
            <a:ext cx="1298448" cy="280928"/>
          </a:xfrm>
          <a:prstGeom prst="roundRect">
            <a:avLst/>
          </a:prstGeom>
          <a:solidFill>
            <a:srgbClr val="3FB7E1"/>
          </a:solidFill>
          <a:effectLst>
            <a:outerShdw blurRad="50800" dist="38100" dir="8100000" algn="tr" rotWithShape="0">
              <a:prstClr val="black">
                <a:alpha val="40000"/>
              </a:prstClr>
            </a:outerShdw>
          </a:effectLst>
        </p:spPr>
        <p:txBody>
          <a:bodyPr wrap="square" rtlCol="0">
            <a:spAutoFit/>
          </a:bodyPr>
          <a:lstStyle/>
          <a:p>
            <a:pPr algn="ctr"/>
            <a:r>
              <a:rPr lang="en-GB" sz="1050" dirty="0" smtClean="0">
                <a:solidFill>
                  <a:srgbClr val="FFFFFF"/>
                </a:solidFill>
                <a:latin typeface="Helvetica" panose="020B0604020202020204" pitchFamily="34" charset="0"/>
                <a:cs typeface="Helvetica" panose="020B0604020202020204" pitchFamily="34" charset="0"/>
              </a:rPr>
              <a:t>Market 2015</a:t>
            </a:r>
            <a:endParaRPr lang="en-GB" sz="1050" dirty="0">
              <a:solidFill>
                <a:srgbClr val="FFFFFF"/>
              </a:solidFill>
              <a:latin typeface="Helvetica" panose="020B0604020202020204" pitchFamily="34" charset="0"/>
              <a:cs typeface="Helvetica" panose="020B0604020202020204" pitchFamily="34" charset="0"/>
            </a:endParaRPr>
          </a:p>
        </p:txBody>
      </p:sp>
      <p:sp>
        <p:nvSpPr>
          <p:cNvPr id="35" name="TextBox 34"/>
          <p:cNvSpPr txBox="1"/>
          <p:nvPr/>
        </p:nvSpPr>
        <p:spPr>
          <a:xfrm>
            <a:off x="7555289" y="1710119"/>
            <a:ext cx="1298448" cy="280928"/>
          </a:xfrm>
          <a:prstGeom prst="roundRect">
            <a:avLst/>
          </a:prstGeom>
          <a:solidFill>
            <a:srgbClr val="FFA000"/>
          </a:solidFill>
          <a:effectLst>
            <a:outerShdw blurRad="50800" dist="38100" dir="8100000" algn="tr" rotWithShape="0">
              <a:prstClr val="black">
                <a:alpha val="40000"/>
              </a:prstClr>
            </a:outerShdw>
          </a:effectLst>
        </p:spPr>
        <p:txBody>
          <a:bodyPr wrap="square" rtlCol="0">
            <a:spAutoFit/>
          </a:bodyPr>
          <a:lstStyle/>
          <a:p>
            <a:pPr algn="ctr"/>
            <a:r>
              <a:rPr lang="en-GB" sz="1050" dirty="0" smtClean="0">
                <a:solidFill>
                  <a:srgbClr val="FFFFFF"/>
                </a:solidFill>
                <a:latin typeface="Helvetica" panose="020B0604020202020204" pitchFamily="34" charset="0"/>
                <a:cs typeface="Helvetica" panose="020B0604020202020204" pitchFamily="34" charset="0"/>
              </a:rPr>
              <a:t>Market 2014</a:t>
            </a:r>
            <a:endParaRPr lang="en-GB" sz="1050" dirty="0">
              <a:solidFill>
                <a:srgbClr val="FFFFFF"/>
              </a:solidFill>
              <a:latin typeface="Helvetica" panose="020B0604020202020204" pitchFamily="34" charset="0"/>
              <a:cs typeface="Helvetica" panose="020B0604020202020204" pitchFamily="34" charset="0"/>
            </a:endParaRPr>
          </a:p>
        </p:txBody>
      </p:sp>
      <p:sp>
        <p:nvSpPr>
          <p:cNvPr id="36" name="TextBox 35"/>
          <p:cNvSpPr txBox="1"/>
          <p:nvPr/>
        </p:nvSpPr>
        <p:spPr>
          <a:xfrm>
            <a:off x="7518024" y="3107820"/>
            <a:ext cx="1298448" cy="280928"/>
          </a:xfrm>
          <a:prstGeom prst="roundRect">
            <a:avLst/>
          </a:prstGeom>
          <a:solidFill>
            <a:srgbClr val="78C024"/>
          </a:solidFill>
          <a:effectLst>
            <a:outerShdw blurRad="50800" dist="38100" dir="8100000" algn="tr" rotWithShape="0">
              <a:prstClr val="black">
                <a:alpha val="40000"/>
              </a:prstClr>
            </a:outerShdw>
          </a:effectLst>
        </p:spPr>
        <p:txBody>
          <a:bodyPr wrap="square" rtlCol="0">
            <a:spAutoFit/>
          </a:bodyPr>
          <a:lstStyle/>
          <a:p>
            <a:pPr algn="ctr"/>
            <a:r>
              <a:rPr lang="en-GB" sz="1050" dirty="0" err="1" smtClean="0">
                <a:solidFill>
                  <a:srgbClr val="FFFFFF"/>
                </a:solidFill>
                <a:latin typeface="Helvetica" panose="020B0604020202020204" pitchFamily="34" charset="0"/>
                <a:cs typeface="Helvetica" panose="020B0604020202020204" pitchFamily="34" charset="0"/>
              </a:rPr>
              <a:t>Occasionals</a:t>
            </a:r>
            <a:r>
              <a:rPr lang="en-GB" sz="1050" dirty="0" smtClean="0">
                <a:solidFill>
                  <a:srgbClr val="FFFFFF"/>
                </a:solidFill>
                <a:latin typeface="Helvetica" panose="020B0604020202020204" pitchFamily="34" charset="0"/>
                <a:cs typeface="Helvetica" panose="020B0604020202020204" pitchFamily="34" charset="0"/>
              </a:rPr>
              <a:t> 2015</a:t>
            </a:r>
            <a:endParaRPr lang="en-GB" sz="1050" dirty="0">
              <a:solidFill>
                <a:srgbClr val="FFFFFF"/>
              </a:solidFill>
              <a:latin typeface="Helvetica" panose="020B0604020202020204" pitchFamily="34" charset="0"/>
              <a:cs typeface="Helvetica" panose="020B0604020202020204" pitchFamily="34" charset="0"/>
            </a:endParaRPr>
          </a:p>
        </p:txBody>
      </p:sp>
      <p:sp>
        <p:nvSpPr>
          <p:cNvPr id="37" name="TextBox 36"/>
          <p:cNvSpPr txBox="1"/>
          <p:nvPr/>
        </p:nvSpPr>
        <p:spPr>
          <a:xfrm>
            <a:off x="7516960" y="3390121"/>
            <a:ext cx="1298448" cy="280928"/>
          </a:xfrm>
          <a:prstGeom prst="roundRect">
            <a:avLst/>
          </a:prstGeom>
          <a:solidFill>
            <a:srgbClr val="78C024">
              <a:alpha val="69804"/>
            </a:srgbClr>
          </a:solidFill>
          <a:effectLst>
            <a:outerShdw blurRad="50800" dist="38100" dir="8100000" algn="tr" rotWithShape="0">
              <a:prstClr val="black">
                <a:alpha val="40000"/>
              </a:prstClr>
            </a:outerShdw>
          </a:effectLst>
        </p:spPr>
        <p:txBody>
          <a:bodyPr wrap="square" rtlCol="0">
            <a:spAutoFit/>
          </a:bodyPr>
          <a:lstStyle/>
          <a:p>
            <a:pPr algn="ctr"/>
            <a:r>
              <a:rPr lang="en-GB" sz="1050" dirty="0" err="1" smtClean="0">
                <a:solidFill>
                  <a:srgbClr val="FFFFFF"/>
                </a:solidFill>
                <a:latin typeface="Helvetica" panose="020B0604020202020204" pitchFamily="34" charset="0"/>
                <a:cs typeface="Helvetica" panose="020B0604020202020204" pitchFamily="34" charset="0"/>
              </a:rPr>
              <a:t>Occasionals</a:t>
            </a:r>
            <a:r>
              <a:rPr lang="en-GB" sz="1050" dirty="0" smtClean="0">
                <a:solidFill>
                  <a:srgbClr val="FFFFFF"/>
                </a:solidFill>
                <a:latin typeface="Helvetica" panose="020B0604020202020204" pitchFamily="34" charset="0"/>
                <a:cs typeface="Helvetica" panose="020B0604020202020204" pitchFamily="34" charset="0"/>
              </a:rPr>
              <a:t> 2014</a:t>
            </a:r>
            <a:endParaRPr lang="en-GB" sz="1050" dirty="0">
              <a:solidFill>
                <a:srgbClr val="FFFFFF"/>
              </a:solidFill>
              <a:latin typeface="Helvetica" panose="020B0604020202020204" pitchFamily="34" charset="0"/>
              <a:cs typeface="Helvetica" panose="020B0604020202020204" pitchFamily="34" charset="0"/>
            </a:endParaRPr>
          </a:p>
        </p:txBody>
      </p:sp>
      <p:sp>
        <p:nvSpPr>
          <p:cNvPr id="38" name="TextBox 37"/>
          <p:cNvSpPr txBox="1"/>
          <p:nvPr/>
        </p:nvSpPr>
        <p:spPr>
          <a:xfrm>
            <a:off x="7519088" y="3691151"/>
            <a:ext cx="1298448" cy="280928"/>
          </a:xfrm>
          <a:prstGeom prst="roundRect">
            <a:avLst/>
          </a:prstGeom>
          <a:solidFill>
            <a:srgbClr val="002C5B"/>
          </a:solidFill>
          <a:effectLst>
            <a:outerShdw blurRad="50800" dist="38100" dir="8100000" algn="tr" rotWithShape="0">
              <a:prstClr val="black">
                <a:alpha val="40000"/>
              </a:prstClr>
            </a:outerShdw>
          </a:effectLst>
        </p:spPr>
        <p:txBody>
          <a:bodyPr wrap="square" rtlCol="0">
            <a:spAutoFit/>
          </a:bodyPr>
          <a:lstStyle/>
          <a:p>
            <a:pPr algn="ctr"/>
            <a:r>
              <a:rPr lang="en-GB" sz="1050" dirty="0" smtClean="0">
                <a:solidFill>
                  <a:srgbClr val="FFFFFF"/>
                </a:solidFill>
                <a:latin typeface="Helvetica" panose="020B0604020202020204" pitchFamily="34" charset="0"/>
                <a:cs typeface="Helvetica" panose="020B0604020202020204" pitchFamily="34" charset="0"/>
              </a:rPr>
              <a:t>Cores 2015</a:t>
            </a:r>
            <a:endParaRPr lang="en-GB" sz="1050" dirty="0">
              <a:solidFill>
                <a:srgbClr val="FFFFFF"/>
              </a:solidFill>
              <a:latin typeface="Helvetica" panose="020B0604020202020204" pitchFamily="34" charset="0"/>
              <a:cs typeface="Helvetica" panose="020B0604020202020204" pitchFamily="34" charset="0"/>
            </a:endParaRPr>
          </a:p>
        </p:txBody>
      </p:sp>
      <p:sp>
        <p:nvSpPr>
          <p:cNvPr id="39" name="TextBox 38"/>
          <p:cNvSpPr txBox="1"/>
          <p:nvPr/>
        </p:nvSpPr>
        <p:spPr>
          <a:xfrm>
            <a:off x="7518024" y="3973452"/>
            <a:ext cx="1298448" cy="280928"/>
          </a:xfrm>
          <a:prstGeom prst="roundRect">
            <a:avLst/>
          </a:prstGeom>
          <a:solidFill>
            <a:srgbClr val="002C5B">
              <a:alpha val="69804"/>
            </a:srgbClr>
          </a:solidFill>
          <a:effectLst>
            <a:outerShdw blurRad="50800" dist="38100" dir="8100000" algn="tr" rotWithShape="0">
              <a:prstClr val="black">
                <a:alpha val="40000"/>
              </a:prstClr>
            </a:outerShdw>
          </a:effectLst>
        </p:spPr>
        <p:txBody>
          <a:bodyPr wrap="square" rtlCol="0">
            <a:spAutoFit/>
          </a:bodyPr>
          <a:lstStyle/>
          <a:p>
            <a:pPr algn="ctr"/>
            <a:r>
              <a:rPr lang="en-GB" sz="1050" dirty="0" smtClean="0">
                <a:solidFill>
                  <a:srgbClr val="FFFFFF"/>
                </a:solidFill>
                <a:latin typeface="Helvetica" panose="020B0604020202020204" pitchFamily="34" charset="0"/>
                <a:cs typeface="Helvetica" panose="020B0604020202020204" pitchFamily="34" charset="0"/>
              </a:rPr>
              <a:t>Cores 2014</a:t>
            </a:r>
            <a:endParaRPr lang="en-GB" sz="1050" dirty="0">
              <a:solidFill>
                <a:srgbClr val="FFFFFF"/>
              </a:solidFill>
              <a:latin typeface="Helvetica" panose="020B0604020202020204" pitchFamily="34" charset="0"/>
              <a:cs typeface="Helvetica" panose="020B0604020202020204" pitchFamily="34" charset="0"/>
            </a:endParaRPr>
          </a:p>
        </p:txBody>
      </p:sp>
      <p:cxnSp>
        <p:nvCxnSpPr>
          <p:cNvPr id="40" name="Straight Connector 39"/>
          <p:cNvCxnSpPr/>
          <p:nvPr/>
        </p:nvCxnSpPr>
        <p:spPr>
          <a:xfrm>
            <a:off x="187882" y="2539860"/>
            <a:ext cx="8809254"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4343400" y="1046248"/>
            <a:ext cx="0" cy="3309734"/>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42" name="TextBox 41"/>
          <p:cNvSpPr txBox="1"/>
          <p:nvPr/>
        </p:nvSpPr>
        <p:spPr>
          <a:xfrm>
            <a:off x="1349664" y="1617472"/>
            <a:ext cx="1060398" cy="338554"/>
          </a:xfrm>
          <a:prstGeom prst="rect">
            <a:avLst/>
          </a:prstGeom>
          <a:noFill/>
        </p:spPr>
        <p:txBody>
          <a:bodyPr wrap="square" rtlCol="0">
            <a:spAutoFit/>
          </a:bodyPr>
          <a:lstStyle/>
          <a:p>
            <a:r>
              <a:rPr lang="en-US" sz="1600" dirty="0" smtClean="0">
                <a:solidFill>
                  <a:schemeClr val="bg1"/>
                </a:solidFill>
                <a:latin typeface="Arial" panose="020B0604020202020204" pitchFamily="34" charset="0"/>
                <a:cs typeface="Arial" panose="020B0604020202020204" pitchFamily="34" charset="0"/>
              </a:rPr>
              <a:t>unhappy</a:t>
            </a:r>
            <a:endParaRPr lang="en-GB" sz="1600" dirty="0" smtClean="0">
              <a:solidFill>
                <a:schemeClr val="bg1"/>
              </a:solidFill>
              <a:latin typeface="Arial" panose="020B0604020202020204" pitchFamily="34" charset="0"/>
              <a:cs typeface="Arial" panose="020B0604020202020204" pitchFamily="34" charset="0"/>
            </a:endParaRPr>
          </a:p>
        </p:txBody>
      </p:sp>
      <p:sp>
        <p:nvSpPr>
          <p:cNvPr id="26" name="TextBox 25"/>
          <p:cNvSpPr txBox="1"/>
          <p:nvPr/>
        </p:nvSpPr>
        <p:spPr>
          <a:xfrm>
            <a:off x="476032" y="4560701"/>
            <a:ext cx="7500220" cy="415498"/>
          </a:xfrm>
          <a:prstGeom prst="rect">
            <a:avLst/>
          </a:prstGeom>
          <a:noFill/>
        </p:spPr>
        <p:txBody>
          <a:bodyPr wrap="square" rtlCol="0">
            <a:spAutoFit/>
          </a:bodyPr>
          <a:lstStyle/>
          <a:p>
            <a:r>
              <a:rPr lang="en-GB" sz="1050" dirty="0">
                <a:solidFill>
                  <a:srgbClr val="7F7F7F"/>
                </a:solidFill>
                <a:latin typeface="Arial" panose="020B0604020202020204" pitchFamily="34" charset="0"/>
                <a:cs typeface="Arial" panose="020B0604020202020204" pitchFamily="34" charset="0"/>
              </a:rPr>
              <a:t>Source: NCPS </a:t>
            </a:r>
            <a:r>
              <a:rPr lang="en-GB" sz="1050" dirty="0" smtClean="0">
                <a:solidFill>
                  <a:srgbClr val="7F7F7F"/>
                </a:solidFill>
                <a:latin typeface="Arial" panose="020B0604020202020204" pitchFamily="34" charset="0"/>
                <a:cs typeface="Arial" panose="020B0604020202020204" pitchFamily="34" charset="0"/>
              </a:rPr>
              <a:t>2015 </a:t>
            </a:r>
            <a:r>
              <a:rPr lang="en-GB" sz="1050" dirty="0">
                <a:solidFill>
                  <a:srgbClr val="7F7F7F"/>
                </a:solidFill>
                <a:latin typeface="Arial" panose="020B0604020202020204" pitchFamily="34" charset="0"/>
                <a:cs typeface="Arial" panose="020B0604020202020204" pitchFamily="34" charset="0"/>
              </a:rPr>
              <a:t>Data</a:t>
            </a:r>
          </a:p>
          <a:p>
            <a:r>
              <a:rPr lang="en-GB" sz="1050" dirty="0">
                <a:solidFill>
                  <a:srgbClr val="7F7F7F"/>
                </a:solidFill>
                <a:latin typeface="Arial" panose="020B0604020202020204" pitchFamily="34" charset="0"/>
                <a:cs typeface="Arial" panose="020B0604020202020204" pitchFamily="34" charset="0"/>
              </a:rPr>
              <a:t>Question:</a:t>
            </a:r>
            <a:r>
              <a:rPr lang="en-GB" sz="1050" i="1" dirty="0">
                <a:solidFill>
                  <a:srgbClr val="7F7F7F"/>
                </a:solidFill>
                <a:latin typeface="Arial" panose="020B0604020202020204" pitchFamily="34" charset="0"/>
                <a:cs typeface="Arial" panose="020B0604020202020204" pitchFamily="34" charset="0"/>
              </a:rPr>
              <a:t> How happy or unhappy are you with the </a:t>
            </a:r>
            <a:r>
              <a:rPr lang="en-GB" sz="1050" i="1" dirty="0" smtClean="0">
                <a:solidFill>
                  <a:srgbClr val="7F7F7F"/>
                </a:solidFill>
                <a:latin typeface="Arial" panose="020B0604020202020204" pitchFamily="34" charset="0"/>
                <a:cs typeface="Arial" panose="020B0604020202020204" pitchFamily="34" charset="0"/>
              </a:rPr>
              <a:t>number of overs you play: </a:t>
            </a:r>
            <a:r>
              <a:rPr lang="en-GB" sz="1050" i="1" dirty="0">
                <a:solidFill>
                  <a:srgbClr val="7F7F7F"/>
                </a:solidFill>
                <a:latin typeface="Arial" panose="020B0604020202020204" pitchFamily="34" charset="0"/>
                <a:cs typeface="Arial" panose="020B0604020202020204" pitchFamily="34" charset="0"/>
              </a:rPr>
              <a:t>(</a:t>
            </a:r>
            <a:r>
              <a:rPr lang="en-GB" sz="1050" i="1" dirty="0" smtClean="0">
                <a:solidFill>
                  <a:srgbClr val="7F7F7F"/>
                </a:solidFill>
                <a:latin typeface="Arial" panose="020B0604020202020204" pitchFamily="34" charset="0"/>
                <a:cs typeface="Arial" panose="020B0604020202020204" pitchFamily="34" charset="0"/>
              </a:rPr>
              <a:t>n=</a:t>
            </a:r>
            <a:r>
              <a:rPr lang="en-GB" sz="1050" i="1" dirty="0" smtClean="0">
                <a:solidFill>
                  <a:schemeClr val="bg1">
                    <a:lumMod val="50000"/>
                  </a:schemeClr>
                </a:solidFill>
                <a:latin typeface="Arial" panose="020B0604020202020204" pitchFamily="34" charset="0"/>
                <a:cs typeface="Arial" panose="020B0604020202020204" pitchFamily="34" charset="0"/>
              </a:rPr>
              <a:t>12,301</a:t>
            </a:r>
            <a:r>
              <a:rPr lang="en-GB" sz="1050" i="1" dirty="0" smtClean="0">
                <a:solidFill>
                  <a:srgbClr val="7F7F7F"/>
                </a:solidFill>
                <a:latin typeface="Arial" panose="020B0604020202020204" pitchFamily="34" charset="0"/>
                <a:cs typeface="Arial" panose="020B0604020202020204" pitchFamily="34" charset="0"/>
              </a:rPr>
              <a:t>) </a:t>
            </a:r>
            <a:r>
              <a:rPr lang="en-GB" sz="1050" i="1" dirty="0">
                <a:solidFill>
                  <a:srgbClr val="7F7F7F"/>
                </a:solidFill>
                <a:latin typeface="Arial" panose="020B0604020202020204" pitchFamily="34" charset="0"/>
                <a:cs typeface="Arial" panose="020B0604020202020204" pitchFamily="34" charset="0"/>
              </a:rPr>
              <a:t>Happy = Happy or Very Happy</a:t>
            </a:r>
          </a:p>
        </p:txBody>
      </p:sp>
    </p:spTree>
    <p:extLst>
      <p:ext uri="{BB962C8B-B14F-4D97-AF65-F5344CB8AC3E}">
        <p14:creationId xmlns:p14="http://schemas.microsoft.com/office/powerpoint/2010/main" val="25265384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965888" y="1095233"/>
            <a:ext cx="5566011" cy="3293209"/>
          </a:xfrm>
          <a:prstGeom prst="rect">
            <a:avLst/>
          </a:prstGeom>
          <a:noFill/>
        </p:spPr>
        <p:txBody>
          <a:bodyPr wrap="square" rtlCol="0">
            <a:spAutoFit/>
          </a:bodyPr>
          <a:lstStyle/>
          <a:p>
            <a:r>
              <a:rPr lang="en-US" sz="1600" b="1" dirty="0" smtClean="0">
                <a:solidFill>
                  <a:schemeClr val="bg1"/>
                </a:solidFill>
                <a:latin typeface="Arial" panose="020B0604020202020204" pitchFamily="34" charset="0"/>
                <a:cs typeface="Arial" panose="020B0604020202020204" pitchFamily="34" charset="0"/>
              </a:rPr>
              <a:t>Unlimited</a:t>
            </a:r>
          </a:p>
          <a:p>
            <a:endParaRPr lang="en-US" sz="1600" b="1" dirty="0">
              <a:solidFill>
                <a:schemeClr val="bg1"/>
              </a:solidFill>
              <a:latin typeface="Arial" panose="020B0604020202020204" pitchFamily="34" charset="0"/>
              <a:cs typeface="Arial" panose="020B0604020202020204" pitchFamily="34" charset="0"/>
            </a:endParaRPr>
          </a:p>
          <a:p>
            <a:endParaRPr lang="en-US" sz="1600" b="1" dirty="0" smtClean="0">
              <a:solidFill>
                <a:schemeClr val="bg1"/>
              </a:solidFill>
              <a:latin typeface="Arial" panose="020B0604020202020204" pitchFamily="34" charset="0"/>
              <a:cs typeface="Arial" panose="020B0604020202020204" pitchFamily="34" charset="0"/>
            </a:endParaRPr>
          </a:p>
          <a:p>
            <a:r>
              <a:rPr lang="en-US" sz="1600" b="1" dirty="0" smtClean="0">
                <a:solidFill>
                  <a:schemeClr val="bg1"/>
                </a:solidFill>
                <a:latin typeface="Arial" panose="020B0604020202020204" pitchFamily="34" charset="0"/>
                <a:cs typeface="Arial" panose="020B0604020202020204" pitchFamily="34" charset="0"/>
              </a:rPr>
              <a:t>60 overs</a:t>
            </a:r>
          </a:p>
          <a:p>
            <a:endParaRPr lang="en-US" sz="1600" b="1" dirty="0">
              <a:solidFill>
                <a:schemeClr val="bg1"/>
              </a:solidFill>
              <a:latin typeface="Arial" panose="020B0604020202020204" pitchFamily="34" charset="0"/>
              <a:cs typeface="Arial" panose="020B0604020202020204" pitchFamily="34" charset="0"/>
            </a:endParaRPr>
          </a:p>
          <a:p>
            <a:endParaRPr lang="en-US" sz="1600" b="1" dirty="0" smtClean="0">
              <a:solidFill>
                <a:schemeClr val="bg1"/>
              </a:solidFill>
              <a:latin typeface="Arial" panose="020B0604020202020204" pitchFamily="34" charset="0"/>
              <a:cs typeface="Arial" panose="020B0604020202020204" pitchFamily="34" charset="0"/>
            </a:endParaRPr>
          </a:p>
          <a:p>
            <a:r>
              <a:rPr lang="en-US" sz="1600" b="1" dirty="0" smtClean="0">
                <a:solidFill>
                  <a:schemeClr val="bg1"/>
                </a:solidFill>
                <a:latin typeface="Arial" panose="020B0604020202020204" pitchFamily="34" charset="0"/>
                <a:cs typeface="Arial" panose="020B0604020202020204" pitchFamily="34" charset="0"/>
              </a:rPr>
              <a:t>55 overs</a:t>
            </a:r>
          </a:p>
          <a:p>
            <a:endParaRPr lang="en-US" sz="1600" b="1" dirty="0">
              <a:solidFill>
                <a:schemeClr val="bg1"/>
              </a:solidFill>
              <a:latin typeface="Arial" panose="020B0604020202020204" pitchFamily="34" charset="0"/>
              <a:cs typeface="Arial" panose="020B0604020202020204" pitchFamily="34" charset="0"/>
            </a:endParaRPr>
          </a:p>
          <a:p>
            <a:endParaRPr lang="en-US" sz="1600" b="1" dirty="0" smtClean="0">
              <a:solidFill>
                <a:schemeClr val="bg1"/>
              </a:solidFill>
              <a:latin typeface="Arial" panose="020B0604020202020204" pitchFamily="34" charset="0"/>
              <a:cs typeface="Arial" panose="020B0604020202020204" pitchFamily="34" charset="0"/>
            </a:endParaRPr>
          </a:p>
          <a:p>
            <a:r>
              <a:rPr lang="en-US" sz="1600" b="1" dirty="0" smtClean="0">
                <a:solidFill>
                  <a:schemeClr val="bg1"/>
                </a:solidFill>
                <a:latin typeface="Arial" panose="020B0604020202020204" pitchFamily="34" charset="0"/>
                <a:cs typeface="Arial" panose="020B0604020202020204" pitchFamily="34" charset="0"/>
              </a:rPr>
              <a:t>50 overs</a:t>
            </a:r>
          </a:p>
          <a:p>
            <a:endParaRPr lang="en-US" sz="1600" b="1" dirty="0">
              <a:solidFill>
                <a:schemeClr val="bg1"/>
              </a:solidFill>
              <a:latin typeface="Arial" panose="020B0604020202020204" pitchFamily="34" charset="0"/>
              <a:cs typeface="Arial" panose="020B0604020202020204" pitchFamily="34" charset="0"/>
            </a:endParaRPr>
          </a:p>
          <a:p>
            <a:endParaRPr lang="en-US" sz="1600" b="1" dirty="0" smtClean="0">
              <a:solidFill>
                <a:schemeClr val="bg1"/>
              </a:solidFill>
              <a:latin typeface="Arial" panose="020B0604020202020204" pitchFamily="34" charset="0"/>
              <a:cs typeface="Arial" panose="020B0604020202020204" pitchFamily="34" charset="0"/>
            </a:endParaRPr>
          </a:p>
          <a:p>
            <a:r>
              <a:rPr lang="en-US" sz="1600" b="1" dirty="0" smtClean="0">
                <a:solidFill>
                  <a:schemeClr val="bg1"/>
                </a:solidFill>
                <a:latin typeface="Arial" panose="020B0604020202020204" pitchFamily="34" charset="0"/>
                <a:cs typeface="Arial" panose="020B0604020202020204" pitchFamily="34" charset="0"/>
              </a:rPr>
              <a:t>45 overs</a:t>
            </a:r>
          </a:p>
        </p:txBody>
      </p:sp>
      <p:sp>
        <p:nvSpPr>
          <p:cNvPr id="2" name="Rectangle 1"/>
          <p:cNvSpPr/>
          <p:nvPr/>
        </p:nvSpPr>
        <p:spPr>
          <a:xfrm>
            <a:off x="504094" y="4445432"/>
            <a:ext cx="1992923" cy="18024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5" name="Title 1"/>
          <p:cNvSpPr txBox="1">
            <a:spLocks/>
          </p:cNvSpPr>
          <p:nvPr/>
        </p:nvSpPr>
        <p:spPr bwMode="auto">
          <a:xfrm>
            <a:off x="180000" y="713851"/>
            <a:ext cx="8809254" cy="263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0" fontAlgn="base" hangingPunct="0">
              <a:lnSpc>
                <a:spcPct val="96000"/>
              </a:lnSpc>
              <a:spcBef>
                <a:spcPct val="0"/>
              </a:spcBef>
              <a:spcAft>
                <a:spcPct val="0"/>
              </a:spcAft>
              <a:defRPr sz="2000" b="1">
                <a:solidFill>
                  <a:srgbClr val="000080"/>
                </a:solidFill>
                <a:latin typeface="+mj-lt"/>
                <a:ea typeface="+mj-ea"/>
                <a:cs typeface="+mj-cs"/>
              </a:defRPr>
            </a:lvl1pPr>
            <a:lvl2pPr algn="l" rtl="0" eaLnBrk="0" fontAlgn="base" hangingPunct="0">
              <a:lnSpc>
                <a:spcPct val="96000"/>
              </a:lnSpc>
              <a:spcBef>
                <a:spcPct val="0"/>
              </a:spcBef>
              <a:spcAft>
                <a:spcPct val="0"/>
              </a:spcAft>
              <a:defRPr sz="2000" b="1">
                <a:solidFill>
                  <a:srgbClr val="000080"/>
                </a:solidFill>
                <a:latin typeface="RussellSquare" charset="0"/>
              </a:defRPr>
            </a:lvl2pPr>
            <a:lvl3pPr algn="l" rtl="0" eaLnBrk="0" fontAlgn="base" hangingPunct="0">
              <a:lnSpc>
                <a:spcPct val="96000"/>
              </a:lnSpc>
              <a:spcBef>
                <a:spcPct val="0"/>
              </a:spcBef>
              <a:spcAft>
                <a:spcPct val="0"/>
              </a:spcAft>
              <a:defRPr sz="2000" b="1">
                <a:solidFill>
                  <a:srgbClr val="000080"/>
                </a:solidFill>
                <a:latin typeface="RussellSquare" charset="0"/>
              </a:defRPr>
            </a:lvl3pPr>
            <a:lvl4pPr algn="l" rtl="0" eaLnBrk="0" fontAlgn="base" hangingPunct="0">
              <a:lnSpc>
                <a:spcPct val="96000"/>
              </a:lnSpc>
              <a:spcBef>
                <a:spcPct val="0"/>
              </a:spcBef>
              <a:spcAft>
                <a:spcPct val="0"/>
              </a:spcAft>
              <a:defRPr sz="2000" b="1">
                <a:solidFill>
                  <a:srgbClr val="000080"/>
                </a:solidFill>
                <a:latin typeface="RussellSquare" charset="0"/>
              </a:defRPr>
            </a:lvl4pPr>
            <a:lvl5pPr algn="l" rtl="0" eaLnBrk="0" fontAlgn="base" hangingPunct="0">
              <a:lnSpc>
                <a:spcPct val="96000"/>
              </a:lnSpc>
              <a:spcBef>
                <a:spcPct val="0"/>
              </a:spcBef>
              <a:spcAft>
                <a:spcPct val="0"/>
              </a:spcAft>
              <a:defRPr sz="2000" b="1">
                <a:solidFill>
                  <a:srgbClr val="000080"/>
                </a:solidFill>
                <a:latin typeface="RussellSquare" charset="0"/>
              </a:defRPr>
            </a:lvl5pPr>
            <a:lvl6pPr marL="457200" algn="l" rtl="0" eaLnBrk="0" fontAlgn="base" hangingPunct="0">
              <a:lnSpc>
                <a:spcPct val="96000"/>
              </a:lnSpc>
              <a:spcBef>
                <a:spcPct val="0"/>
              </a:spcBef>
              <a:spcAft>
                <a:spcPct val="0"/>
              </a:spcAft>
              <a:defRPr sz="2000" b="1">
                <a:solidFill>
                  <a:srgbClr val="000080"/>
                </a:solidFill>
                <a:latin typeface="RussellSquare" charset="0"/>
              </a:defRPr>
            </a:lvl6pPr>
            <a:lvl7pPr marL="914400" algn="l" rtl="0" eaLnBrk="0" fontAlgn="base" hangingPunct="0">
              <a:lnSpc>
                <a:spcPct val="96000"/>
              </a:lnSpc>
              <a:spcBef>
                <a:spcPct val="0"/>
              </a:spcBef>
              <a:spcAft>
                <a:spcPct val="0"/>
              </a:spcAft>
              <a:defRPr sz="2000" b="1">
                <a:solidFill>
                  <a:srgbClr val="000080"/>
                </a:solidFill>
                <a:latin typeface="RussellSquare" charset="0"/>
              </a:defRPr>
            </a:lvl7pPr>
            <a:lvl8pPr marL="1371600" algn="l" rtl="0" eaLnBrk="0" fontAlgn="base" hangingPunct="0">
              <a:lnSpc>
                <a:spcPct val="96000"/>
              </a:lnSpc>
              <a:spcBef>
                <a:spcPct val="0"/>
              </a:spcBef>
              <a:spcAft>
                <a:spcPct val="0"/>
              </a:spcAft>
              <a:defRPr sz="2000" b="1">
                <a:solidFill>
                  <a:srgbClr val="000080"/>
                </a:solidFill>
                <a:latin typeface="RussellSquare" charset="0"/>
              </a:defRPr>
            </a:lvl8pPr>
            <a:lvl9pPr marL="1828800" algn="l" rtl="0" eaLnBrk="0" fontAlgn="base" hangingPunct="0">
              <a:lnSpc>
                <a:spcPct val="96000"/>
              </a:lnSpc>
              <a:spcBef>
                <a:spcPct val="0"/>
              </a:spcBef>
              <a:spcAft>
                <a:spcPct val="0"/>
              </a:spcAft>
              <a:defRPr sz="2000" b="1">
                <a:solidFill>
                  <a:srgbClr val="000080"/>
                </a:solidFill>
                <a:latin typeface="RussellSquare" charset="0"/>
              </a:defRPr>
            </a:lvl9pPr>
          </a:lstStyle>
          <a:p>
            <a:endParaRPr lang="en-GB" sz="1800" b="0" i="1" kern="0" dirty="0">
              <a:solidFill>
                <a:srgbClr val="000000"/>
              </a:solidFill>
              <a:latin typeface="Arial" panose="020B0604020202020204" pitchFamily="34" charset="0"/>
              <a:cs typeface="Arial" panose="020B0604020202020204" pitchFamily="34" charset="0"/>
            </a:endParaRPr>
          </a:p>
        </p:txBody>
      </p:sp>
      <p:sp>
        <p:nvSpPr>
          <p:cNvPr id="7" name="Title 1"/>
          <p:cNvSpPr txBox="1">
            <a:spLocks/>
          </p:cNvSpPr>
          <p:nvPr/>
        </p:nvSpPr>
        <p:spPr bwMode="auto">
          <a:xfrm>
            <a:off x="234592" y="582885"/>
            <a:ext cx="8809254" cy="263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defPPr>
              <a:defRPr lang="en-US"/>
            </a:defPPr>
            <a:lvl1pPr defTabSz="914400" eaLnBrk="0" fontAlgn="base" hangingPunct="0">
              <a:lnSpc>
                <a:spcPct val="96000"/>
              </a:lnSpc>
              <a:spcBef>
                <a:spcPct val="0"/>
              </a:spcBef>
              <a:spcAft>
                <a:spcPct val="0"/>
              </a:spcAft>
              <a:defRPr sz="1600" b="0" i="1" kern="0">
                <a:solidFill>
                  <a:srgbClr val="000000"/>
                </a:solidFill>
                <a:latin typeface="Arial" panose="020B0604020202020204" pitchFamily="34" charset="0"/>
                <a:ea typeface="+mj-ea"/>
                <a:cs typeface="Arial" panose="020B0604020202020204" pitchFamily="34" charset="0"/>
              </a:defRPr>
            </a:lvl1pPr>
            <a:lvl2pPr eaLnBrk="0" fontAlgn="base" hangingPunct="0">
              <a:lnSpc>
                <a:spcPct val="96000"/>
              </a:lnSpc>
              <a:spcBef>
                <a:spcPct val="0"/>
              </a:spcBef>
              <a:spcAft>
                <a:spcPct val="0"/>
              </a:spcAft>
              <a:defRPr sz="2000" b="1">
                <a:solidFill>
                  <a:srgbClr val="000080"/>
                </a:solidFill>
                <a:latin typeface="RussellSquare" charset="0"/>
              </a:defRPr>
            </a:lvl2pPr>
            <a:lvl3pPr eaLnBrk="0" fontAlgn="base" hangingPunct="0">
              <a:lnSpc>
                <a:spcPct val="96000"/>
              </a:lnSpc>
              <a:spcBef>
                <a:spcPct val="0"/>
              </a:spcBef>
              <a:spcAft>
                <a:spcPct val="0"/>
              </a:spcAft>
              <a:defRPr sz="2000" b="1">
                <a:solidFill>
                  <a:srgbClr val="000080"/>
                </a:solidFill>
                <a:latin typeface="RussellSquare" charset="0"/>
              </a:defRPr>
            </a:lvl3pPr>
            <a:lvl4pPr eaLnBrk="0" fontAlgn="base" hangingPunct="0">
              <a:lnSpc>
                <a:spcPct val="96000"/>
              </a:lnSpc>
              <a:spcBef>
                <a:spcPct val="0"/>
              </a:spcBef>
              <a:spcAft>
                <a:spcPct val="0"/>
              </a:spcAft>
              <a:defRPr sz="2000" b="1">
                <a:solidFill>
                  <a:srgbClr val="000080"/>
                </a:solidFill>
                <a:latin typeface="RussellSquare" charset="0"/>
              </a:defRPr>
            </a:lvl4pPr>
            <a:lvl5pPr eaLnBrk="0" fontAlgn="base" hangingPunct="0">
              <a:lnSpc>
                <a:spcPct val="96000"/>
              </a:lnSpc>
              <a:spcBef>
                <a:spcPct val="0"/>
              </a:spcBef>
              <a:spcAft>
                <a:spcPct val="0"/>
              </a:spcAft>
              <a:defRPr sz="2000" b="1">
                <a:solidFill>
                  <a:srgbClr val="000080"/>
                </a:solidFill>
                <a:latin typeface="RussellSquare" charset="0"/>
              </a:defRPr>
            </a:lvl5pPr>
            <a:lvl6pPr marL="457200" eaLnBrk="0" fontAlgn="base" hangingPunct="0">
              <a:lnSpc>
                <a:spcPct val="96000"/>
              </a:lnSpc>
              <a:spcBef>
                <a:spcPct val="0"/>
              </a:spcBef>
              <a:spcAft>
                <a:spcPct val="0"/>
              </a:spcAft>
              <a:defRPr sz="2000" b="1">
                <a:solidFill>
                  <a:srgbClr val="000080"/>
                </a:solidFill>
                <a:latin typeface="RussellSquare" charset="0"/>
              </a:defRPr>
            </a:lvl6pPr>
            <a:lvl7pPr marL="914400" eaLnBrk="0" fontAlgn="base" hangingPunct="0">
              <a:lnSpc>
                <a:spcPct val="96000"/>
              </a:lnSpc>
              <a:spcBef>
                <a:spcPct val="0"/>
              </a:spcBef>
              <a:spcAft>
                <a:spcPct val="0"/>
              </a:spcAft>
              <a:defRPr sz="2000" b="1">
                <a:solidFill>
                  <a:srgbClr val="000080"/>
                </a:solidFill>
                <a:latin typeface="RussellSquare" charset="0"/>
              </a:defRPr>
            </a:lvl7pPr>
            <a:lvl8pPr marL="1371600" eaLnBrk="0" fontAlgn="base" hangingPunct="0">
              <a:lnSpc>
                <a:spcPct val="96000"/>
              </a:lnSpc>
              <a:spcBef>
                <a:spcPct val="0"/>
              </a:spcBef>
              <a:spcAft>
                <a:spcPct val="0"/>
              </a:spcAft>
              <a:defRPr sz="2000" b="1">
                <a:solidFill>
                  <a:srgbClr val="000080"/>
                </a:solidFill>
                <a:latin typeface="RussellSquare" charset="0"/>
              </a:defRPr>
            </a:lvl8pPr>
            <a:lvl9pPr marL="1828800" eaLnBrk="0" fontAlgn="base" hangingPunct="0">
              <a:lnSpc>
                <a:spcPct val="96000"/>
              </a:lnSpc>
              <a:spcBef>
                <a:spcPct val="0"/>
              </a:spcBef>
              <a:spcAft>
                <a:spcPct val="0"/>
              </a:spcAft>
              <a:defRPr sz="2000" b="1">
                <a:solidFill>
                  <a:srgbClr val="000080"/>
                </a:solidFill>
                <a:latin typeface="RussellSquare" charset="0"/>
              </a:defRPr>
            </a:lvl9pPr>
          </a:lstStyle>
          <a:p>
            <a:r>
              <a:rPr lang="en-GB" dirty="0" smtClean="0"/>
              <a:t>…and increases with game length</a:t>
            </a:r>
            <a:endParaRPr lang="en-GB" dirty="0"/>
          </a:p>
        </p:txBody>
      </p:sp>
      <p:sp>
        <p:nvSpPr>
          <p:cNvPr id="13" name="Rectangle 12"/>
          <p:cNvSpPr/>
          <p:nvPr/>
        </p:nvSpPr>
        <p:spPr>
          <a:xfrm>
            <a:off x="180000" y="233590"/>
            <a:ext cx="8964000" cy="307777"/>
          </a:xfrm>
          <a:prstGeom prst="rect">
            <a:avLst/>
          </a:prstGeom>
        </p:spPr>
        <p:txBody>
          <a:bodyPr wrap="square">
            <a:spAutoFit/>
          </a:bodyPr>
          <a:lstStyle/>
          <a:p>
            <a:r>
              <a:rPr lang="en-GB" b="1" dirty="0">
                <a:solidFill>
                  <a:prstClr val="black"/>
                </a:solidFill>
                <a:latin typeface="Arial" panose="020B0604020202020204" pitchFamily="34" charset="0"/>
                <a:cs typeface="Arial" panose="020B0604020202020204" pitchFamily="34" charset="0"/>
              </a:rPr>
              <a:t>Dissatisfaction with </a:t>
            </a:r>
            <a:r>
              <a:rPr lang="en-GB" b="1" dirty="0" smtClean="0">
                <a:solidFill>
                  <a:prstClr val="black"/>
                </a:solidFill>
                <a:latin typeface="Arial" panose="020B0604020202020204" pitchFamily="34" charset="0"/>
                <a:cs typeface="Arial" panose="020B0604020202020204" pitchFamily="34" charset="0"/>
              </a:rPr>
              <a:t>the number of overs per innings</a:t>
            </a:r>
            <a:endParaRPr lang="en-GB" b="1" dirty="0">
              <a:solidFill>
                <a:prstClr val="black"/>
              </a:solidFill>
              <a:latin typeface="Arial" panose="020B0604020202020204" pitchFamily="34" charset="0"/>
              <a:cs typeface="Arial" panose="020B0604020202020204" pitchFamily="34" charset="0"/>
            </a:endParaRPr>
          </a:p>
        </p:txBody>
      </p:sp>
      <p:sp>
        <p:nvSpPr>
          <p:cNvPr id="14" name="TextBox 13"/>
          <p:cNvSpPr txBox="1"/>
          <p:nvPr/>
        </p:nvSpPr>
        <p:spPr>
          <a:xfrm>
            <a:off x="476032" y="4396926"/>
            <a:ext cx="8217592" cy="577081"/>
          </a:xfrm>
          <a:prstGeom prst="rect">
            <a:avLst/>
          </a:prstGeom>
          <a:noFill/>
        </p:spPr>
        <p:txBody>
          <a:bodyPr wrap="square" rtlCol="0">
            <a:spAutoFit/>
          </a:bodyPr>
          <a:lstStyle/>
          <a:p>
            <a:r>
              <a:rPr lang="en-GB" sz="1050" dirty="0">
                <a:solidFill>
                  <a:srgbClr val="7F7F7F"/>
                </a:solidFill>
                <a:latin typeface="Arial" panose="020B0604020202020204" pitchFamily="34" charset="0"/>
                <a:cs typeface="Arial" panose="020B0604020202020204" pitchFamily="34" charset="0"/>
              </a:rPr>
              <a:t>Source: NCPS </a:t>
            </a:r>
            <a:r>
              <a:rPr lang="en-GB" sz="1050" dirty="0" smtClean="0">
                <a:solidFill>
                  <a:srgbClr val="7F7F7F"/>
                </a:solidFill>
                <a:latin typeface="Arial" panose="020B0604020202020204" pitchFamily="34" charset="0"/>
                <a:cs typeface="Arial" panose="020B0604020202020204" pitchFamily="34" charset="0"/>
              </a:rPr>
              <a:t>2015 </a:t>
            </a:r>
            <a:r>
              <a:rPr lang="en-GB" sz="1050" dirty="0">
                <a:solidFill>
                  <a:srgbClr val="7F7F7F"/>
                </a:solidFill>
                <a:latin typeface="Arial" panose="020B0604020202020204" pitchFamily="34" charset="0"/>
                <a:cs typeface="Arial" panose="020B0604020202020204" pitchFamily="34" charset="0"/>
              </a:rPr>
              <a:t>Data</a:t>
            </a:r>
          </a:p>
          <a:p>
            <a:r>
              <a:rPr lang="en-GB" sz="1050" dirty="0">
                <a:solidFill>
                  <a:srgbClr val="7F7F7F"/>
                </a:solidFill>
                <a:latin typeface="Arial" panose="020B0604020202020204" pitchFamily="34" charset="0"/>
                <a:cs typeface="Arial" panose="020B0604020202020204" pitchFamily="34" charset="0"/>
              </a:rPr>
              <a:t>Question:</a:t>
            </a:r>
            <a:r>
              <a:rPr lang="en-GB" sz="1050" i="1" dirty="0">
                <a:solidFill>
                  <a:srgbClr val="7F7F7F"/>
                </a:solidFill>
                <a:latin typeface="Arial" panose="020B0604020202020204" pitchFamily="34" charset="0"/>
                <a:cs typeface="Arial" panose="020B0604020202020204" pitchFamily="34" charset="0"/>
              </a:rPr>
              <a:t> </a:t>
            </a:r>
            <a:r>
              <a:rPr lang="en-US" sz="1050" i="1" dirty="0">
                <a:solidFill>
                  <a:srgbClr val="7F7F7F"/>
                </a:solidFill>
                <a:latin typeface="Arial" panose="020B0604020202020204" pitchFamily="34" charset="0"/>
                <a:cs typeface="Arial" panose="020B0604020202020204" pitchFamily="34" charset="0"/>
              </a:rPr>
              <a:t>Regarding league games, how many overs do you play per innings? </a:t>
            </a:r>
            <a:endParaRPr lang="en-US" sz="1050" i="1" dirty="0" smtClean="0">
              <a:solidFill>
                <a:srgbClr val="7F7F7F"/>
              </a:solidFill>
              <a:latin typeface="Arial" panose="020B0604020202020204" pitchFamily="34" charset="0"/>
              <a:cs typeface="Arial" panose="020B0604020202020204" pitchFamily="34" charset="0"/>
            </a:endParaRPr>
          </a:p>
          <a:p>
            <a:r>
              <a:rPr lang="en-US" sz="1050" i="1" dirty="0" smtClean="0">
                <a:solidFill>
                  <a:srgbClr val="7F7F7F"/>
                </a:solidFill>
                <a:latin typeface="Arial" panose="020B0604020202020204" pitchFamily="34" charset="0"/>
                <a:cs typeface="Arial" panose="020B0604020202020204" pitchFamily="34" charset="0"/>
              </a:rPr>
              <a:t>Would </a:t>
            </a:r>
            <a:r>
              <a:rPr lang="en-US" sz="1050" i="1" dirty="0">
                <a:solidFill>
                  <a:srgbClr val="7F7F7F"/>
                </a:solidFill>
                <a:latin typeface="Arial" panose="020B0604020202020204" pitchFamily="34" charset="0"/>
                <a:cs typeface="Arial" panose="020B0604020202020204" pitchFamily="34" charset="0"/>
              </a:rPr>
              <a:t>you prefer to play a different number of </a:t>
            </a:r>
            <a:r>
              <a:rPr lang="en-US" sz="1050" i="1" dirty="0" smtClean="0">
                <a:solidFill>
                  <a:srgbClr val="7F7F7F"/>
                </a:solidFill>
                <a:latin typeface="Arial" panose="020B0604020202020204" pitchFamily="34" charset="0"/>
                <a:cs typeface="Arial" panose="020B0604020202020204" pitchFamily="34" charset="0"/>
              </a:rPr>
              <a:t>overs </a:t>
            </a:r>
            <a:r>
              <a:rPr lang="en-US" sz="1050" i="1" dirty="0">
                <a:solidFill>
                  <a:srgbClr val="7F7F7F"/>
                </a:solidFill>
                <a:latin typeface="Arial" panose="020B0604020202020204" pitchFamily="34" charset="0"/>
                <a:cs typeface="Arial" panose="020B0604020202020204" pitchFamily="34" charset="0"/>
              </a:rPr>
              <a:t>per innings</a:t>
            </a:r>
            <a:r>
              <a:rPr lang="en-US" sz="1050" i="1" dirty="0" smtClean="0">
                <a:solidFill>
                  <a:srgbClr val="7F7F7F"/>
                </a:solidFill>
                <a:latin typeface="Arial" panose="020B0604020202020204" pitchFamily="34" charset="0"/>
                <a:cs typeface="Arial" panose="020B0604020202020204" pitchFamily="34" charset="0"/>
              </a:rPr>
              <a:t>? (n = 12,222</a:t>
            </a:r>
            <a:r>
              <a:rPr lang="en-US" sz="1050" dirty="0" smtClean="0">
                <a:solidFill>
                  <a:srgbClr val="7F7F7F"/>
                </a:solidFill>
                <a:latin typeface="Arial" panose="020B0604020202020204" pitchFamily="34" charset="0"/>
                <a:cs typeface="Arial" panose="020B0604020202020204" pitchFamily="34" charset="0"/>
              </a:rPr>
              <a:t>)</a:t>
            </a:r>
            <a:endParaRPr lang="en-GB" sz="1050" i="1" dirty="0">
              <a:solidFill>
                <a:srgbClr val="7F7F7F"/>
              </a:solidFill>
              <a:latin typeface="Arial" panose="020B0604020202020204" pitchFamily="34" charset="0"/>
              <a:cs typeface="Arial" panose="020B0604020202020204" pitchFamily="34" charset="0"/>
            </a:endParaRPr>
          </a:p>
        </p:txBody>
      </p:sp>
      <p:grpSp>
        <p:nvGrpSpPr>
          <p:cNvPr id="33" name="Group 32"/>
          <p:cNvGrpSpPr/>
          <p:nvPr/>
        </p:nvGrpSpPr>
        <p:grpSpPr>
          <a:xfrm>
            <a:off x="880726" y="1124479"/>
            <a:ext cx="6933203" cy="3291967"/>
            <a:chOff x="476032" y="1127579"/>
            <a:chExt cx="7240146" cy="4583610"/>
          </a:xfrm>
        </p:grpSpPr>
        <p:graphicFrame>
          <p:nvGraphicFramePr>
            <p:cNvPr id="31" name="Chart 30"/>
            <p:cNvGraphicFramePr/>
            <p:nvPr>
              <p:extLst>
                <p:ext uri="{D42A27DB-BD31-4B8C-83A1-F6EECF244321}">
                  <p14:modId xmlns:p14="http://schemas.microsoft.com/office/powerpoint/2010/main" val="3478976525"/>
                </p:ext>
              </p:extLst>
            </p:nvPr>
          </p:nvGraphicFramePr>
          <p:xfrm>
            <a:off x="476032" y="1127579"/>
            <a:ext cx="7240146" cy="4519795"/>
          </p:xfrm>
          <a:graphic>
            <a:graphicData uri="http://schemas.openxmlformats.org/drawingml/2006/chart">
              <c:chart xmlns:c="http://schemas.openxmlformats.org/drawingml/2006/chart" xmlns:r="http://schemas.openxmlformats.org/officeDocument/2006/relationships" r:id="rId3"/>
            </a:graphicData>
          </a:graphic>
        </p:graphicFrame>
        <p:sp>
          <p:nvSpPr>
            <p:cNvPr id="32" name="TextBox 31"/>
            <p:cNvSpPr txBox="1"/>
            <p:nvPr/>
          </p:nvSpPr>
          <p:spPr>
            <a:xfrm>
              <a:off x="937827" y="1404399"/>
              <a:ext cx="5566011" cy="4306790"/>
            </a:xfrm>
            <a:prstGeom prst="rect">
              <a:avLst/>
            </a:prstGeom>
            <a:noFill/>
          </p:spPr>
          <p:txBody>
            <a:bodyPr wrap="square" rtlCol="0">
              <a:spAutoFit/>
            </a:bodyPr>
            <a:lstStyle/>
            <a:p>
              <a:r>
                <a:rPr lang="en-US" sz="1500" b="1" dirty="0" smtClean="0">
                  <a:solidFill>
                    <a:schemeClr val="bg1"/>
                  </a:solidFill>
                  <a:latin typeface="Arial" panose="020B0604020202020204" pitchFamily="34" charset="0"/>
                  <a:cs typeface="Arial" panose="020B0604020202020204" pitchFamily="34" charset="0"/>
                </a:rPr>
                <a:t>Unlimited</a:t>
              </a:r>
            </a:p>
            <a:p>
              <a:endParaRPr lang="en-US" sz="1500" b="1" dirty="0">
                <a:solidFill>
                  <a:schemeClr val="bg1"/>
                </a:solidFill>
                <a:latin typeface="Arial" panose="020B0604020202020204" pitchFamily="34" charset="0"/>
                <a:cs typeface="Arial" panose="020B0604020202020204" pitchFamily="34" charset="0"/>
              </a:endParaRPr>
            </a:p>
            <a:p>
              <a:endParaRPr lang="en-US" sz="1500" b="1" dirty="0" smtClean="0">
                <a:solidFill>
                  <a:schemeClr val="bg1"/>
                </a:solidFill>
                <a:latin typeface="Arial" panose="020B0604020202020204" pitchFamily="34" charset="0"/>
                <a:cs typeface="Arial" panose="020B0604020202020204" pitchFamily="34" charset="0"/>
              </a:endParaRPr>
            </a:p>
            <a:p>
              <a:r>
                <a:rPr lang="en-US" sz="1500" b="1" dirty="0" smtClean="0">
                  <a:solidFill>
                    <a:schemeClr val="bg1"/>
                  </a:solidFill>
                  <a:latin typeface="Arial" panose="020B0604020202020204" pitchFamily="34" charset="0"/>
                  <a:cs typeface="Arial" panose="020B0604020202020204" pitchFamily="34" charset="0"/>
                </a:rPr>
                <a:t>60 overs</a:t>
              </a:r>
            </a:p>
            <a:p>
              <a:endParaRPr lang="en-US" sz="1500" b="1" dirty="0">
                <a:solidFill>
                  <a:schemeClr val="bg1"/>
                </a:solidFill>
                <a:latin typeface="Arial" panose="020B0604020202020204" pitchFamily="34" charset="0"/>
                <a:cs typeface="Arial" panose="020B0604020202020204" pitchFamily="34" charset="0"/>
              </a:endParaRPr>
            </a:p>
            <a:p>
              <a:endParaRPr lang="en-US" sz="1500" b="1" dirty="0" smtClean="0">
                <a:solidFill>
                  <a:schemeClr val="bg1"/>
                </a:solidFill>
                <a:latin typeface="Arial" panose="020B0604020202020204" pitchFamily="34" charset="0"/>
                <a:cs typeface="Arial" panose="020B0604020202020204" pitchFamily="34" charset="0"/>
              </a:endParaRPr>
            </a:p>
            <a:p>
              <a:r>
                <a:rPr lang="en-US" sz="1500" b="1" dirty="0" smtClean="0">
                  <a:solidFill>
                    <a:schemeClr val="bg1"/>
                  </a:solidFill>
                  <a:latin typeface="Arial" panose="020B0604020202020204" pitchFamily="34" charset="0"/>
                  <a:cs typeface="Arial" panose="020B0604020202020204" pitchFamily="34" charset="0"/>
                </a:rPr>
                <a:t>55 overs</a:t>
              </a:r>
            </a:p>
            <a:p>
              <a:endParaRPr lang="en-US" sz="1500" b="1" dirty="0">
                <a:solidFill>
                  <a:schemeClr val="bg1"/>
                </a:solidFill>
                <a:latin typeface="Arial" panose="020B0604020202020204" pitchFamily="34" charset="0"/>
                <a:cs typeface="Arial" panose="020B0604020202020204" pitchFamily="34" charset="0"/>
              </a:endParaRPr>
            </a:p>
            <a:p>
              <a:endParaRPr lang="en-US" sz="1500" b="1" dirty="0" smtClean="0">
                <a:solidFill>
                  <a:schemeClr val="bg1"/>
                </a:solidFill>
                <a:latin typeface="Arial" panose="020B0604020202020204" pitchFamily="34" charset="0"/>
                <a:cs typeface="Arial" panose="020B0604020202020204" pitchFamily="34" charset="0"/>
              </a:endParaRPr>
            </a:p>
            <a:p>
              <a:r>
                <a:rPr lang="en-US" sz="1500" b="1" dirty="0" smtClean="0">
                  <a:solidFill>
                    <a:schemeClr val="bg1"/>
                  </a:solidFill>
                  <a:latin typeface="Arial" panose="020B0604020202020204" pitchFamily="34" charset="0"/>
                  <a:cs typeface="Arial" panose="020B0604020202020204" pitchFamily="34" charset="0"/>
                </a:rPr>
                <a:t>50 overs</a:t>
              </a:r>
            </a:p>
            <a:p>
              <a:endParaRPr lang="en-US" sz="1500" b="1" dirty="0">
                <a:solidFill>
                  <a:schemeClr val="bg1"/>
                </a:solidFill>
                <a:latin typeface="Arial" panose="020B0604020202020204" pitchFamily="34" charset="0"/>
                <a:cs typeface="Arial" panose="020B0604020202020204" pitchFamily="34" charset="0"/>
              </a:endParaRPr>
            </a:p>
            <a:p>
              <a:endParaRPr lang="en-US" sz="1500" b="1" dirty="0" smtClean="0">
                <a:solidFill>
                  <a:schemeClr val="bg1"/>
                </a:solidFill>
                <a:latin typeface="Arial" panose="020B0604020202020204" pitchFamily="34" charset="0"/>
                <a:cs typeface="Arial" panose="020B0604020202020204" pitchFamily="34" charset="0"/>
              </a:endParaRPr>
            </a:p>
            <a:p>
              <a:r>
                <a:rPr lang="en-US" sz="1500" b="1" dirty="0" smtClean="0">
                  <a:solidFill>
                    <a:schemeClr val="bg1"/>
                  </a:solidFill>
                  <a:latin typeface="Arial" panose="020B0604020202020204" pitchFamily="34" charset="0"/>
                  <a:cs typeface="Arial" panose="020B0604020202020204" pitchFamily="34" charset="0"/>
                </a:rPr>
                <a:t>45 overs</a:t>
              </a:r>
            </a:p>
          </p:txBody>
        </p:sp>
      </p:grpSp>
      <p:sp>
        <p:nvSpPr>
          <p:cNvPr id="29" name="TextBox 28"/>
          <p:cNvSpPr txBox="1"/>
          <p:nvPr/>
        </p:nvSpPr>
        <p:spPr>
          <a:xfrm>
            <a:off x="5299781" y="2221905"/>
            <a:ext cx="2424680" cy="1846659"/>
          </a:xfrm>
          <a:prstGeom prst="rect">
            <a:avLst/>
          </a:prstGeom>
          <a:noFill/>
        </p:spPr>
        <p:txBody>
          <a:bodyPr wrap="square" rtlCol="0">
            <a:spAutoFit/>
          </a:bodyPr>
          <a:lstStyle/>
          <a:p>
            <a:pPr algn="ctr"/>
            <a:r>
              <a:rPr lang="en-US" sz="7200" b="1" dirty="0" smtClean="0">
                <a:solidFill>
                  <a:srgbClr val="3FB7E1"/>
                </a:solidFill>
                <a:latin typeface="Arial" panose="020B0604020202020204" pitchFamily="34" charset="0"/>
                <a:cs typeface="Arial" panose="020B0604020202020204" pitchFamily="34" charset="0"/>
              </a:rPr>
              <a:t>27%</a:t>
            </a:r>
          </a:p>
          <a:p>
            <a:pPr algn="ctr"/>
            <a:r>
              <a:rPr lang="en-US" sz="1400" dirty="0" smtClean="0">
                <a:solidFill>
                  <a:srgbClr val="3FB7E1"/>
                </a:solidFill>
                <a:latin typeface="Arial" panose="020B0604020202020204" pitchFamily="34" charset="0"/>
                <a:cs typeface="Arial" panose="020B0604020202020204" pitchFamily="34" charset="0"/>
              </a:rPr>
              <a:t>currently playing </a:t>
            </a:r>
          </a:p>
          <a:p>
            <a:pPr algn="ctr"/>
            <a:r>
              <a:rPr lang="en-US" sz="1400" dirty="0" smtClean="0">
                <a:solidFill>
                  <a:srgbClr val="3FB7E1"/>
                </a:solidFill>
                <a:latin typeface="Arial" panose="020B0604020202020204" pitchFamily="34" charset="0"/>
                <a:cs typeface="Arial" panose="020B0604020202020204" pitchFamily="34" charset="0"/>
              </a:rPr>
              <a:t>45+ overs would </a:t>
            </a:r>
          </a:p>
          <a:p>
            <a:pPr algn="ctr"/>
            <a:r>
              <a:rPr lang="en-US" sz="1400" dirty="0" smtClean="0">
                <a:solidFill>
                  <a:srgbClr val="3FB7E1"/>
                </a:solidFill>
                <a:latin typeface="Arial" panose="020B0604020202020204" pitchFamily="34" charset="0"/>
                <a:cs typeface="Arial" panose="020B0604020202020204" pitchFamily="34" charset="0"/>
              </a:rPr>
              <a:t>prefer </a:t>
            </a:r>
            <a:r>
              <a:rPr lang="en-US" b="1" dirty="0" smtClean="0">
                <a:solidFill>
                  <a:srgbClr val="3FB7E1"/>
                </a:solidFill>
                <a:latin typeface="Arial" panose="020B0604020202020204" pitchFamily="34" charset="0"/>
                <a:cs typeface="Arial" panose="020B0604020202020204" pitchFamily="34" charset="0"/>
              </a:rPr>
              <a:t>fewer</a:t>
            </a:r>
            <a:endParaRPr lang="en-GB" b="1" dirty="0" smtClean="0">
              <a:solidFill>
                <a:srgbClr val="3FB7E1"/>
              </a:solidFill>
              <a:latin typeface="Arial" panose="020B0604020202020204" pitchFamily="34" charset="0"/>
              <a:cs typeface="Arial" panose="020B0604020202020204" pitchFamily="34" charset="0"/>
            </a:endParaRPr>
          </a:p>
        </p:txBody>
      </p:sp>
      <p:sp>
        <p:nvSpPr>
          <p:cNvPr id="12" name="Down Arrow 11"/>
          <p:cNvSpPr/>
          <p:nvPr/>
        </p:nvSpPr>
        <p:spPr>
          <a:xfrm rot="10800000">
            <a:off x="417546" y="1415252"/>
            <a:ext cx="682388" cy="2314029"/>
          </a:xfrm>
          <a:prstGeom prst="downArrow">
            <a:avLst/>
          </a:prstGeom>
          <a:solidFill>
            <a:srgbClr val="3FB7E1"/>
          </a:solidFill>
          <a:ln w="28575">
            <a:noFill/>
          </a:ln>
        </p:spPr>
        <p:style>
          <a:lnRef idx="1">
            <a:schemeClr val="accent1"/>
          </a:lnRef>
          <a:fillRef idx="3">
            <a:schemeClr val="accent1"/>
          </a:fillRef>
          <a:effectRef idx="2">
            <a:schemeClr val="accent1"/>
          </a:effectRef>
          <a:fontRef idx="minor">
            <a:schemeClr val="lt1"/>
          </a:fontRef>
        </p:style>
        <p:txBody>
          <a:bodyPr rtlCol="0" anchor="t" anchorCtr="0"/>
          <a:lstStyle/>
          <a:p>
            <a:pPr algn="ctr"/>
            <a:endParaRPr lang="en-GB" dirty="0" smtClean="0">
              <a:solidFill>
                <a:sysClr val="windowText" lastClr="000000"/>
              </a:solidFill>
            </a:endParaRPr>
          </a:p>
        </p:txBody>
      </p:sp>
      <p:sp>
        <p:nvSpPr>
          <p:cNvPr id="3" name="TextBox 2"/>
          <p:cNvSpPr txBox="1"/>
          <p:nvPr/>
        </p:nvSpPr>
        <p:spPr>
          <a:xfrm>
            <a:off x="192776" y="1126106"/>
            <a:ext cx="1157481" cy="307777"/>
          </a:xfrm>
          <a:prstGeom prst="rect">
            <a:avLst/>
          </a:prstGeom>
          <a:noFill/>
        </p:spPr>
        <p:txBody>
          <a:bodyPr wrap="square" rtlCol="0">
            <a:spAutoFit/>
          </a:bodyPr>
          <a:lstStyle/>
          <a:p>
            <a:pPr algn="ctr"/>
            <a:r>
              <a:rPr lang="en-US" dirty="0" smtClean="0">
                <a:solidFill>
                  <a:srgbClr val="3FB7E1"/>
                </a:solidFill>
                <a:latin typeface="Arial" panose="020B0604020202020204" pitchFamily="34" charset="0"/>
                <a:cs typeface="Arial" panose="020B0604020202020204" pitchFamily="34" charset="0"/>
              </a:rPr>
              <a:t>Overs</a:t>
            </a:r>
            <a:endParaRPr lang="en-GB" dirty="0" smtClean="0">
              <a:solidFill>
                <a:srgbClr val="3FB7E1"/>
              </a:solidFill>
              <a:latin typeface="Arial" panose="020B0604020202020204" pitchFamily="34" charset="0"/>
              <a:cs typeface="Arial" panose="020B0604020202020204" pitchFamily="34" charset="0"/>
            </a:endParaRPr>
          </a:p>
        </p:txBody>
      </p:sp>
      <p:sp>
        <p:nvSpPr>
          <p:cNvPr id="16" name="Down Arrow 15"/>
          <p:cNvSpPr/>
          <p:nvPr/>
        </p:nvSpPr>
        <p:spPr>
          <a:xfrm rot="10800000">
            <a:off x="7492932" y="1616407"/>
            <a:ext cx="682388" cy="2123942"/>
          </a:xfrm>
          <a:prstGeom prst="downArrow">
            <a:avLst/>
          </a:prstGeom>
          <a:solidFill>
            <a:srgbClr val="3FB7E1"/>
          </a:solidFill>
          <a:ln w="28575">
            <a:noFill/>
          </a:ln>
        </p:spPr>
        <p:style>
          <a:lnRef idx="1">
            <a:schemeClr val="accent1"/>
          </a:lnRef>
          <a:fillRef idx="3">
            <a:schemeClr val="accent1"/>
          </a:fillRef>
          <a:effectRef idx="2">
            <a:schemeClr val="accent1"/>
          </a:effectRef>
          <a:fontRef idx="minor">
            <a:schemeClr val="lt1"/>
          </a:fontRef>
        </p:style>
        <p:txBody>
          <a:bodyPr rtlCol="0" anchor="t" anchorCtr="0"/>
          <a:lstStyle/>
          <a:p>
            <a:pPr algn="ctr"/>
            <a:endParaRPr lang="en-GB" dirty="0" smtClean="0">
              <a:solidFill>
                <a:sysClr val="windowText" lastClr="000000"/>
              </a:solidFill>
            </a:endParaRPr>
          </a:p>
        </p:txBody>
      </p:sp>
      <p:sp>
        <p:nvSpPr>
          <p:cNvPr id="17" name="TextBox 16"/>
          <p:cNvSpPr txBox="1"/>
          <p:nvPr/>
        </p:nvSpPr>
        <p:spPr>
          <a:xfrm>
            <a:off x="6586492" y="1171845"/>
            <a:ext cx="2457355" cy="307777"/>
          </a:xfrm>
          <a:prstGeom prst="rect">
            <a:avLst/>
          </a:prstGeom>
          <a:noFill/>
        </p:spPr>
        <p:txBody>
          <a:bodyPr wrap="square" rtlCol="0">
            <a:spAutoFit/>
          </a:bodyPr>
          <a:lstStyle/>
          <a:p>
            <a:pPr algn="ctr"/>
            <a:r>
              <a:rPr lang="en-US" dirty="0" smtClean="0">
                <a:solidFill>
                  <a:srgbClr val="3FB7E1"/>
                </a:solidFill>
                <a:latin typeface="Arial" panose="020B0604020202020204" pitchFamily="34" charset="0"/>
                <a:cs typeface="Arial" panose="020B0604020202020204" pitchFamily="34" charset="0"/>
              </a:rPr>
              <a:t>Dissatisfaction with overs</a:t>
            </a:r>
            <a:endParaRPr lang="en-GB" dirty="0" smtClean="0">
              <a:solidFill>
                <a:srgbClr val="3FB7E1"/>
              </a:solidFill>
              <a:latin typeface="Arial" panose="020B0604020202020204" pitchFamily="34" charset="0"/>
              <a:cs typeface="Arial" panose="020B0604020202020204" pitchFamily="34" charset="0"/>
            </a:endParaRP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8178"/>
            <a:ext cx="9066427" cy="5085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60900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p:nvPr>
            <p:extLst>
              <p:ext uri="{D42A27DB-BD31-4B8C-83A1-F6EECF244321}">
                <p14:modId xmlns:p14="http://schemas.microsoft.com/office/powerpoint/2010/main" val="1560679225"/>
              </p:ext>
            </p:extLst>
          </p:nvPr>
        </p:nvGraphicFramePr>
        <p:xfrm>
          <a:off x="-61600" y="750160"/>
          <a:ext cx="8078659" cy="3610300"/>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p:cNvSpPr txBox="1"/>
          <p:nvPr/>
        </p:nvSpPr>
        <p:spPr>
          <a:xfrm>
            <a:off x="434001" y="823105"/>
            <a:ext cx="4942219" cy="1754326"/>
          </a:xfrm>
          <a:prstGeom prst="rect">
            <a:avLst/>
          </a:prstGeom>
          <a:noFill/>
        </p:spPr>
        <p:txBody>
          <a:bodyPr wrap="square" rtlCol="0">
            <a:spAutoFit/>
          </a:bodyPr>
          <a:lstStyle/>
          <a:p>
            <a:pPr algn="ctr"/>
            <a:r>
              <a:rPr lang="en-GB" sz="9600" spc="-300" dirty="0" smtClean="0">
                <a:solidFill>
                  <a:schemeClr val="bg1"/>
                </a:solidFill>
                <a:latin typeface="Arial" panose="020B0604020202020204" pitchFamily="34" charset="0"/>
                <a:cs typeface="Arial" panose="020B0604020202020204" pitchFamily="34" charset="0"/>
              </a:rPr>
              <a:t>52%</a:t>
            </a:r>
            <a:endParaRPr lang="en-GB" sz="9600" spc="-300" dirty="0">
              <a:solidFill>
                <a:schemeClr val="bg1"/>
              </a:solidFill>
              <a:latin typeface="Arial" panose="020B0604020202020204" pitchFamily="34" charset="0"/>
              <a:cs typeface="Arial" panose="020B0604020202020204" pitchFamily="34" charset="0"/>
            </a:endParaRPr>
          </a:p>
          <a:p>
            <a:pPr algn="ctr"/>
            <a:r>
              <a:rPr lang="en-GB" sz="1200" dirty="0">
                <a:solidFill>
                  <a:srgbClr val="00A1F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endParaRPr lang="en-GB" sz="1200"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4" name="TextBox 13"/>
          <p:cNvSpPr txBox="1"/>
          <p:nvPr/>
        </p:nvSpPr>
        <p:spPr>
          <a:xfrm>
            <a:off x="476031" y="4315038"/>
            <a:ext cx="8012875" cy="738664"/>
          </a:xfrm>
          <a:prstGeom prst="rect">
            <a:avLst/>
          </a:prstGeom>
          <a:noFill/>
        </p:spPr>
        <p:txBody>
          <a:bodyPr wrap="square" rtlCol="0">
            <a:spAutoFit/>
          </a:bodyPr>
          <a:lstStyle/>
          <a:p>
            <a:r>
              <a:rPr lang="en-GB" sz="1050" dirty="0">
                <a:solidFill>
                  <a:srgbClr val="7F7F7F"/>
                </a:solidFill>
                <a:latin typeface="Arial" panose="020B0604020202020204" pitchFamily="34" charset="0"/>
                <a:cs typeface="Arial" panose="020B0604020202020204" pitchFamily="34" charset="0"/>
              </a:rPr>
              <a:t>Source: NCPS </a:t>
            </a:r>
            <a:r>
              <a:rPr lang="en-GB" sz="1050" dirty="0" smtClean="0">
                <a:solidFill>
                  <a:srgbClr val="7F7F7F"/>
                </a:solidFill>
                <a:latin typeface="Arial" panose="020B0604020202020204" pitchFamily="34" charset="0"/>
                <a:cs typeface="Arial" panose="020B0604020202020204" pitchFamily="34" charset="0"/>
              </a:rPr>
              <a:t>2015 </a:t>
            </a:r>
            <a:r>
              <a:rPr lang="en-GB" sz="1050" dirty="0">
                <a:solidFill>
                  <a:srgbClr val="7F7F7F"/>
                </a:solidFill>
                <a:latin typeface="Arial" panose="020B0604020202020204" pitchFamily="34" charset="0"/>
                <a:cs typeface="Arial" panose="020B0604020202020204" pitchFamily="34" charset="0"/>
              </a:rPr>
              <a:t>Data</a:t>
            </a:r>
          </a:p>
          <a:p>
            <a:r>
              <a:rPr lang="en-GB" sz="1050" dirty="0">
                <a:solidFill>
                  <a:srgbClr val="7F7F7F"/>
                </a:solidFill>
                <a:latin typeface="Arial" panose="020B0604020202020204" pitchFamily="34" charset="0"/>
                <a:cs typeface="Arial" panose="020B0604020202020204" pitchFamily="34" charset="0"/>
              </a:rPr>
              <a:t>Question:</a:t>
            </a:r>
            <a:r>
              <a:rPr lang="en-GB" sz="1050" i="1" dirty="0">
                <a:solidFill>
                  <a:srgbClr val="7F7F7F"/>
                </a:solidFill>
                <a:latin typeface="Arial" panose="020B0604020202020204" pitchFamily="34" charset="0"/>
                <a:cs typeface="Arial" panose="020B0604020202020204" pitchFamily="34" charset="0"/>
              </a:rPr>
              <a:t> </a:t>
            </a:r>
            <a:r>
              <a:rPr lang="en-US" sz="1050" i="1" dirty="0">
                <a:solidFill>
                  <a:srgbClr val="7F7F7F"/>
                </a:solidFill>
                <a:latin typeface="Arial" panose="020B0604020202020204" pitchFamily="34" charset="0"/>
                <a:cs typeface="Arial" panose="020B0604020202020204" pitchFamily="34" charset="0"/>
              </a:rPr>
              <a:t>To what extent do you agree or disagree with the following statements about your cricket experience? </a:t>
            </a:r>
            <a:r>
              <a:rPr lang="en-US" sz="1050" i="1" dirty="0" smtClean="0">
                <a:solidFill>
                  <a:srgbClr val="7F7F7F"/>
                </a:solidFill>
                <a:latin typeface="Arial" panose="020B0604020202020204" pitchFamily="34" charset="0"/>
                <a:cs typeface="Arial" panose="020B0604020202020204" pitchFamily="34" charset="0"/>
              </a:rPr>
              <a:t>| </a:t>
            </a:r>
          </a:p>
          <a:p>
            <a:r>
              <a:rPr lang="en-US" sz="1050" i="1" dirty="0" smtClean="0">
                <a:solidFill>
                  <a:srgbClr val="7F7F7F"/>
                </a:solidFill>
                <a:latin typeface="Arial" panose="020B0604020202020204" pitchFamily="34" charset="0"/>
                <a:cs typeface="Arial" panose="020B0604020202020204" pitchFamily="34" charset="0"/>
              </a:rPr>
              <a:t>I </a:t>
            </a:r>
            <a:r>
              <a:rPr lang="en-US" sz="1050" i="1" dirty="0">
                <a:solidFill>
                  <a:srgbClr val="7F7F7F"/>
                </a:solidFill>
                <a:latin typeface="Arial" panose="020B0604020202020204" pitchFamily="34" charset="0"/>
                <a:cs typeface="Arial" panose="020B0604020202020204" pitchFamily="34" charset="0"/>
              </a:rPr>
              <a:t>find it </a:t>
            </a:r>
            <a:r>
              <a:rPr lang="en-US" sz="1050" i="1" dirty="0" smtClean="0">
                <a:solidFill>
                  <a:srgbClr val="7F7F7F"/>
                </a:solidFill>
                <a:latin typeface="Arial" panose="020B0604020202020204" pitchFamily="34" charset="0"/>
                <a:cs typeface="Arial" panose="020B0604020202020204" pitchFamily="34" charset="0"/>
              </a:rPr>
              <a:t>difficult </a:t>
            </a:r>
            <a:r>
              <a:rPr lang="en-US" sz="1050" i="1" dirty="0">
                <a:solidFill>
                  <a:srgbClr val="7F7F7F"/>
                </a:solidFill>
                <a:latin typeface="Arial" panose="020B0604020202020204" pitchFamily="34" charset="0"/>
                <a:cs typeface="Arial" panose="020B0604020202020204" pitchFamily="34" charset="0"/>
              </a:rPr>
              <a:t>to balance my playing commitments with my other commitments outside </a:t>
            </a:r>
            <a:r>
              <a:rPr lang="en-US" sz="1050" i="1" dirty="0" smtClean="0">
                <a:solidFill>
                  <a:srgbClr val="7F7F7F"/>
                </a:solidFill>
                <a:latin typeface="Arial" panose="020B0604020202020204" pitchFamily="34" charset="0"/>
                <a:cs typeface="Arial" panose="020B0604020202020204" pitchFamily="34" charset="0"/>
              </a:rPr>
              <a:t>cricket</a:t>
            </a:r>
          </a:p>
          <a:p>
            <a:r>
              <a:rPr lang="en-US" sz="1050" i="1" dirty="0" smtClean="0">
                <a:solidFill>
                  <a:srgbClr val="7F7F7F"/>
                </a:solidFill>
                <a:latin typeface="Arial" panose="020B0604020202020204" pitchFamily="34" charset="0"/>
                <a:cs typeface="Arial" panose="020B0604020202020204" pitchFamily="34" charset="0"/>
              </a:rPr>
              <a:t>Source on Millennials </a:t>
            </a:r>
            <a:r>
              <a:rPr lang="en-US" sz="1050" i="1" dirty="0">
                <a:solidFill>
                  <a:srgbClr val="7F7F7F"/>
                </a:solidFill>
                <a:latin typeface="Arial" panose="020B0604020202020204" pitchFamily="34" charset="0"/>
                <a:cs typeface="Arial" panose="020B0604020202020204" pitchFamily="34" charset="0"/>
              </a:rPr>
              <a:t>http://hmapr.com/10-traits-of-millennials/</a:t>
            </a:r>
            <a:endParaRPr lang="en-GB" sz="1050" i="1" dirty="0">
              <a:solidFill>
                <a:srgbClr val="7F7F7F"/>
              </a:solidFill>
              <a:latin typeface="Arial" panose="020B0604020202020204" pitchFamily="34" charset="0"/>
              <a:cs typeface="Arial" panose="020B0604020202020204" pitchFamily="34" charset="0"/>
            </a:endParaRPr>
          </a:p>
        </p:txBody>
      </p:sp>
      <p:sp>
        <p:nvSpPr>
          <p:cNvPr id="19" name="TextBox 18"/>
          <p:cNvSpPr txBox="1"/>
          <p:nvPr/>
        </p:nvSpPr>
        <p:spPr>
          <a:xfrm>
            <a:off x="4734446" y="975924"/>
            <a:ext cx="2894500" cy="1569660"/>
          </a:xfrm>
          <a:prstGeom prst="rect">
            <a:avLst/>
          </a:prstGeom>
          <a:noFill/>
        </p:spPr>
        <p:txBody>
          <a:bodyPr wrap="square" rtlCol="0">
            <a:spAutoFit/>
          </a:bodyPr>
          <a:lstStyle/>
          <a:p>
            <a:r>
              <a:rPr lang="en-US" sz="2400" dirty="0">
                <a:solidFill>
                  <a:schemeClr val="bg1"/>
                </a:solidFill>
                <a:latin typeface="Arial" panose="020B0604020202020204" pitchFamily="34" charset="0"/>
                <a:cs typeface="Arial" panose="020B0604020202020204" pitchFamily="34" charset="0"/>
              </a:rPr>
              <a:t>find it difficult to </a:t>
            </a:r>
            <a:endParaRPr lang="en-US" sz="2400" dirty="0" smtClean="0">
              <a:solidFill>
                <a:schemeClr val="bg1"/>
              </a:solidFill>
              <a:latin typeface="Arial" panose="020B0604020202020204" pitchFamily="34" charset="0"/>
              <a:cs typeface="Arial" panose="020B0604020202020204" pitchFamily="34" charset="0"/>
            </a:endParaRPr>
          </a:p>
          <a:p>
            <a:r>
              <a:rPr lang="en-US" sz="2400" dirty="0" smtClean="0">
                <a:solidFill>
                  <a:schemeClr val="bg1"/>
                </a:solidFill>
                <a:latin typeface="Arial" panose="020B0604020202020204" pitchFamily="34" charset="0"/>
                <a:cs typeface="Arial" panose="020B0604020202020204" pitchFamily="34" charset="0"/>
              </a:rPr>
              <a:t>balance cricket </a:t>
            </a:r>
          </a:p>
          <a:p>
            <a:r>
              <a:rPr lang="en-US" sz="2400" dirty="0" smtClean="0">
                <a:solidFill>
                  <a:schemeClr val="bg1"/>
                </a:solidFill>
                <a:latin typeface="Arial" panose="020B0604020202020204" pitchFamily="34" charset="0"/>
                <a:cs typeface="Arial" panose="020B0604020202020204" pitchFamily="34" charset="0"/>
              </a:rPr>
              <a:t>with other commitments</a:t>
            </a:r>
            <a:endParaRPr lang="en-GB" sz="2400" b="1" u="sng" dirty="0">
              <a:solidFill>
                <a:schemeClr val="bg1"/>
              </a:solidFill>
              <a:latin typeface="Arial" panose="020B0604020202020204" pitchFamily="34" charset="0"/>
              <a:cs typeface="Arial" panose="020B0604020202020204" pitchFamily="34" charset="0"/>
            </a:endParaRPr>
          </a:p>
        </p:txBody>
      </p:sp>
      <p:sp>
        <p:nvSpPr>
          <p:cNvPr id="29" name="Oval 28"/>
          <p:cNvSpPr/>
          <p:nvPr/>
        </p:nvSpPr>
        <p:spPr>
          <a:xfrm>
            <a:off x="7543961" y="2169056"/>
            <a:ext cx="1350499" cy="1058243"/>
          </a:xfrm>
          <a:prstGeom prst="ellipse">
            <a:avLst/>
          </a:prstGeom>
          <a:solidFill>
            <a:srgbClr val="FFA000">
              <a:alpha val="80000"/>
            </a:srgbClr>
          </a:solidFill>
          <a:ln>
            <a:no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GB" sz="3700" dirty="0" smtClean="0">
                <a:solidFill>
                  <a:schemeClr val="bg1"/>
                </a:solidFill>
                <a:latin typeface="Arial" panose="020B0604020202020204" pitchFamily="34" charset="0"/>
                <a:cs typeface="Arial" panose="020B0604020202020204" pitchFamily="34" charset="0"/>
              </a:rPr>
              <a:t>49%</a:t>
            </a:r>
          </a:p>
          <a:p>
            <a:pPr algn="ctr"/>
            <a:r>
              <a:rPr lang="en-US" dirty="0" smtClean="0">
                <a:solidFill>
                  <a:schemeClr val="bg1"/>
                </a:solidFill>
                <a:latin typeface="Arial" panose="020B0604020202020204" pitchFamily="34" charset="0"/>
                <a:cs typeface="Arial" panose="020B0604020202020204" pitchFamily="34" charset="0"/>
              </a:rPr>
              <a:t>= 2014</a:t>
            </a:r>
            <a:endParaRPr lang="en-GB" dirty="0">
              <a:solidFill>
                <a:schemeClr val="bg1"/>
              </a:solidFill>
              <a:latin typeface="Arial" panose="020B0604020202020204" pitchFamily="34" charset="0"/>
              <a:cs typeface="Arial" panose="020B0604020202020204" pitchFamily="34" charset="0"/>
            </a:endParaRPr>
          </a:p>
        </p:txBody>
      </p:sp>
      <p:sp>
        <p:nvSpPr>
          <p:cNvPr id="18" name="Title 1"/>
          <p:cNvSpPr txBox="1">
            <a:spLocks/>
          </p:cNvSpPr>
          <p:nvPr/>
        </p:nvSpPr>
        <p:spPr bwMode="auto">
          <a:xfrm>
            <a:off x="334746" y="582885"/>
            <a:ext cx="8809254" cy="263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defPPr>
              <a:defRPr lang="en-US"/>
            </a:defPPr>
            <a:lvl1pPr defTabSz="914400" eaLnBrk="0" fontAlgn="base" hangingPunct="0">
              <a:lnSpc>
                <a:spcPct val="96000"/>
              </a:lnSpc>
              <a:spcBef>
                <a:spcPct val="0"/>
              </a:spcBef>
              <a:spcAft>
                <a:spcPct val="0"/>
              </a:spcAft>
              <a:defRPr sz="1600" b="0" i="1" kern="0">
                <a:solidFill>
                  <a:srgbClr val="000000"/>
                </a:solidFill>
                <a:latin typeface="Arial" panose="020B0604020202020204" pitchFamily="34" charset="0"/>
                <a:ea typeface="+mj-ea"/>
                <a:cs typeface="Arial" panose="020B0604020202020204" pitchFamily="34" charset="0"/>
              </a:defRPr>
            </a:lvl1pPr>
            <a:lvl2pPr eaLnBrk="0" fontAlgn="base" hangingPunct="0">
              <a:lnSpc>
                <a:spcPct val="96000"/>
              </a:lnSpc>
              <a:spcBef>
                <a:spcPct val="0"/>
              </a:spcBef>
              <a:spcAft>
                <a:spcPct val="0"/>
              </a:spcAft>
              <a:defRPr sz="2000" b="1">
                <a:solidFill>
                  <a:srgbClr val="000080"/>
                </a:solidFill>
                <a:latin typeface="RussellSquare" charset="0"/>
              </a:defRPr>
            </a:lvl2pPr>
            <a:lvl3pPr eaLnBrk="0" fontAlgn="base" hangingPunct="0">
              <a:lnSpc>
                <a:spcPct val="96000"/>
              </a:lnSpc>
              <a:spcBef>
                <a:spcPct val="0"/>
              </a:spcBef>
              <a:spcAft>
                <a:spcPct val="0"/>
              </a:spcAft>
              <a:defRPr sz="2000" b="1">
                <a:solidFill>
                  <a:srgbClr val="000080"/>
                </a:solidFill>
                <a:latin typeface="RussellSquare" charset="0"/>
              </a:defRPr>
            </a:lvl3pPr>
            <a:lvl4pPr eaLnBrk="0" fontAlgn="base" hangingPunct="0">
              <a:lnSpc>
                <a:spcPct val="96000"/>
              </a:lnSpc>
              <a:spcBef>
                <a:spcPct val="0"/>
              </a:spcBef>
              <a:spcAft>
                <a:spcPct val="0"/>
              </a:spcAft>
              <a:defRPr sz="2000" b="1">
                <a:solidFill>
                  <a:srgbClr val="000080"/>
                </a:solidFill>
                <a:latin typeface="RussellSquare" charset="0"/>
              </a:defRPr>
            </a:lvl4pPr>
            <a:lvl5pPr eaLnBrk="0" fontAlgn="base" hangingPunct="0">
              <a:lnSpc>
                <a:spcPct val="96000"/>
              </a:lnSpc>
              <a:spcBef>
                <a:spcPct val="0"/>
              </a:spcBef>
              <a:spcAft>
                <a:spcPct val="0"/>
              </a:spcAft>
              <a:defRPr sz="2000" b="1">
                <a:solidFill>
                  <a:srgbClr val="000080"/>
                </a:solidFill>
                <a:latin typeface="RussellSquare" charset="0"/>
              </a:defRPr>
            </a:lvl5pPr>
            <a:lvl6pPr marL="457200" eaLnBrk="0" fontAlgn="base" hangingPunct="0">
              <a:lnSpc>
                <a:spcPct val="96000"/>
              </a:lnSpc>
              <a:spcBef>
                <a:spcPct val="0"/>
              </a:spcBef>
              <a:spcAft>
                <a:spcPct val="0"/>
              </a:spcAft>
              <a:defRPr sz="2000" b="1">
                <a:solidFill>
                  <a:srgbClr val="000080"/>
                </a:solidFill>
                <a:latin typeface="RussellSquare" charset="0"/>
              </a:defRPr>
            </a:lvl6pPr>
            <a:lvl7pPr marL="914400" eaLnBrk="0" fontAlgn="base" hangingPunct="0">
              <a:lnSpc>
                <a:spcPct val="96000"/>
              </a:lnSpc>
              <a:spcBef>
                <a:spcPct val="0"/>
              </a:spcBef>
              <a:spcAft>
                <a:spcPct val="0"/>
              </a:spcAft>
              <a:defRPr sz="2000" b="1">
                <a:solidFill>
                  <a:srgbClr val="000080"/>
                </a:solidFill>
                <a:latin typeface="RussellSquare" charset="0"/>
              </a:defRPr>
            </a:lvl7pPr>
            <a:lvl8pPr marL="1371600" eaLnBrk="0" fontAlgn="base" hangingPunct="0">
              <a:lnSpc>
                <a:spcPct val="96000"/>
              </a:lnSpc>
              <a:spcBef>
                <a:spcPct val="0"/>
              </a:spcBef>
              <a:spcAft>
                <a:spcPct val="0"/>
              </a:spcAft>
              <a:defRPr sz="2000" b="1">
                <a:solidFill>
                  <a:srgbClr val="000080"/>
                </a:solidFill>
                <a:latin typeface="RussellSquare" charset="0"/>
              </a:defRPr>
            </a:lvl8pPr>
            <a:lvl9pPr marL="1828800" eaLnBrk="0" fontAlgn="base" hangingPunct="0">
              <a:lnSpc>
                <a:spcPct val="96000"/>
              </a:lnSpc>
              <a:spcBef>
                <a:spcPct val="0"/>
              </a:spcBef>
              <a:spcAft>
                <a:spcPct val="0"/>
              </a:spcAft>
              <a:defRPr sz="2000" b="1">
                <a:solidFill>
                  <a:srgbClr val="000080"/>
                </a:solidFill>
                <a:latin typeface="RussellSquare" charset="0"/>
              </a:defRPr>
            </a:lvl9pPr>
          </a:lstStyle>
          <a:p>
            <a:r>
              <a:rPr lang="en-GB" dirty="0" smtClean="0"/>
              <a:t>Over half of players now say they struggle to include cricket in their busy lives..</a:t>
            </a:r>
            <a:endParaRPr lang="en-GB" dirty="0"/>
          </a:p>
        </p:txBody>
      </p:sp>
      <p:sp>
        <p:nvSpPr>
          <p:cNvPr id="21" name="Rectangle 20"/>
          <p:cNvSpPr/>
          <p:nvPr/>
        </p:nvSpPr>
        <p:spPr>
          <a:xfrm>
            <a:off x="180000" y="233590"/>
            <a:ext cx="8964000" cy="307777"/>
          </a:xfrm>
          <a:prstGeom prst="rect">
            <a:avLst/>
          </a:prstGeom>
        </p:spPr>
        <p:txBody>
          <a:bodyPr wrap="square">
            <a:spAutoFit/>
          </a:bodyPr>
          <a:lstStyle/>
          <a:p>
            <a:r>
              <a:rPr lang="en-US" b="1" dirty="0" smtClean="0">
                <a:solidFill>
                  <a:prstClr val="black"/>
                </a:solidFill>
                <a:latin typeface="Arial" panose="020B0604020202020204" pitchFamily="34" charset="0"/>
                <a:cs typeface="Arial" panose="020B0604020202020204" pitchFamily="34" charset="0"/>
              </a:rPr>
              <a:t>Balancing cricket with other commitments</a:t>
            </a:r>
            <a:endParaRPr lang="en-GB" b="1" dirty="0">
              <a:solidFill>
                <a:prstClr val="black"/>
              </a:solidFill>
              <a:latin typeface="Arial" panose="020B0604020202020204" pitchFamily="34" charset="0"/>
              <a:cs typeface="Arial" panose="020B0604020202020204" pitchFamily="34" charset="0"/>
            </a:endParaRPr>
          </a:p>
        </p:txBody>
      </p:sp>
      <p:sp>
        <p:nvSpPr>
          <p:cNvPr id="11" name="TextBox 1"/>
          <p:cNvSpPr txBox="1"/>
          <p:nvPr/>
        </p:nvSpPr>
        <p:spPr>
          <a:xfrm>
            <a:off x="971600" y="2427734"/>
            <a:ext cx="6125613" cy="181588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000" dirty="0" smtClean="0">
                <a:solidFill>
                  <a:schemeClr val="bg1"/>
                </a:solidFill>
                <a:latin typeface="Arial" panose="020B0604020202020204" pitchFamily="34" charset="0"/>
                <a:cs typeface="Arial" panose="020B0604020202020204" pitchFamily="34" charset="0"/>
              </a:rPr>
              <a:t>Over half of today’s cricket market are </a:t>
            </a:r>
          </a:p>
          <a:p>
            <a:pPr algn="ctr"/>
            <a:r>
              <a:rPr lang="en-US" sz="32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MILLENNIALS (20 - 34)</a:t>
            </a:r>
            <a:r>
              <a:rPr lang="en-US" sz="2400" b="1" dirty="0" smtClean="0">
                <a:solidFill>
                  <a:schemeClr val="bg1"/>
                </a:solidFill>
                <a:latin typeface="Arial" panose="020B0604020202020204" pitchFamily="34" charset="0"/>
                <a:cs typeface="Arial" panose="020B0604020202020204" pitchFamily="34" charset="0"/>
              </a:rPr>
              <a:t>, </a:t>
            </a:r>
            <a:r>
              <a:rPr lang="en-US" sz="2000" b="1" dirty="0" smtClean="0">
                <a:solidFill>
                  <a:schemeClr val="bg1"/>
                </a:solidFill>
                <a:latin typeface="Arial" panose="020B0604020202020204" pitchFamily="34" charset="0"/>
                <a:cs typeface="Arial" panose="020B0604020202020204" pitchFamily="34" charset="0"/>
              </a:rPr>
              <a:t>who:</a:t>
            </a:r>
            <a:endParaRPr lang="en-US" sz="2000" dirty="0" smtClean="0">
              <a:solidFill>
                <a:schemeClr val="bg1"/>
              </a:solidFill>
              <a:latin typeface="Arial" panose="020B0604020202020204" pitchFamily="34" charset="0"/>
              <a:cs typeface="Arial" panose="020B0604020202020204" pitchFamily="34" charset="0"/>
            </a:endParaRPr>
          </a:p>
          <a:p>
            <a:pPr algn="ctr"/>
            <a:r>
              <a:rPr lang="en-US" sz="1800" dirty="0" smtClean="0">
                <a:solidFill>
                  <a:schemeClr val="bg1"/>
                </a:solidFill>
                <a:latin typeface="Arial" panose="020B0604020202020204" pitchFamily="34" charset="0"/>
                <a:cs typeface="Arial" panose="020B0604020202020204" pitchFamily="34" charset="0"/>
              </a:rPr>
              <a:t>- </a:t>
            </a:r>
            <a:r>
              <a:rPr lang="en-US" sz="1400" dirty="0" smtClean="0">
                <a:solidFill>
                  <a:schemeClr val="bg1"/>
                </a:solidFill>
                <a:latin typeface="Arial" panose="020B0604020202020204" pitchFamily="34" charset="0"/>
                <a:cs typeface="Arial" panose="020B0604020202020204" pitchFamily="34" charset="0"/>
              </a:rPr>
              <a:t>Want instant gratification (= short matches)</a:t>
            </a:r>
          </a:p>
          <a:p>
            <a:pPr algn="ctr"/>
            <a:r>
              <a:rPr lang="en-US" sz="1400" dirty="0" smtClean="0">
                <a:solidFill>
                  <a:schemeClr val="bg1"/>
                </a:solidFill>
                <a:latin typeface="Arial" panose="020B0604020202020204" pitchFamily="34" charset="0"/>
                <a:cs typeface="Arial" panose="020B0604020202020204" pitchFamily="34" charset="0"/>
              </a:rPr>
              <a:t>- Are time-poor (= short matches)</a:t>
            </a:r>
          </a:p>
          <a:p>
            <a:pPr algn="ctr"/>
            <a:r>
              <a:rPr lang="en-US" sz="1400" dirty="0" smtClean="0">
                <a:solidFill>
                  <a:schemeClr val="bg1"/>
                </a:solidFill>
                <a:latin typeface="Arial" panose="020B0604020202020204" pitchFamily="34" charset="0"/>
                <a:cs typeface="Arial" panose="020B0604020202020204" pitchFamily="34" charset="0"/>
              </a:rPr>
              <a:t>- Need constant recognition and reward (= win/lose)</a:t>
            </a:r>
          </a:p>
          <a:p>
            <a:pPr algn="ctr"/>
            <a:r>
              <a:rPr lang="en-US" sz="1400" dirty="0" smtClean="0">
                <a:solidFill>
                  <a:schemeClr val="bg1"/>
                </a:solidFill>
                <a:latin typeface="Arial" panose="020B0604020202020204" pitchFamily="34" charset="0"/>
                <a:cs typeface="Arial" panose="020B0604020202020204" pitchFamily="34" charset="0"/>
              </a:rPr>
              <a:t>- Will vote with their feet… (= lapse)</a:t>
            </a:r>
          </a:p>
        </p:txBody>
      </p:sp>
    </p:spTree>
    <p:extLst>
      <p:ext uri="{BB962C8B-B14F-4D97-AF65-F5344CB8AC3E}">
        <p14:creationId xmlns:p14="http://schemas.microsoft.com/office/powerpoint/2010/main" val="2848572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Shape 74"/>
          <p:cNvSpPr txBox="1">
            <a:spLocks noGrp="1"/>
          </p:cNvSpPr>
          <p:nvPr>
            <p:ph type="title"/>
          </p:nvPr>
        </p:nvSpPr>
        <p:spPr>
          <a:xfrm>
            <a:off x="311700" y="315925"/>
            <a:ext cx="8520599" cy="831299"/>
          </a:xfrm>
          <a:prstGeom prst="rect">
            <a:avLst/>
          </a:prstGeom>
        </p:spPr>
        <p:txBody>
          <a:bodyPr lIns="91425" tIns="91425" rIns="91425" bIns="91425" anchor="b" anchorCtr="0">
            <a:noAutofit/>
          </a:bodyPr>
          <a:lstStyle/>
          <a:p>
            <a:pPr>
              <a:spcBef>
                <a:spcPts val="0"/>
              </a:spcBef>
              <a:buNone/>
            </a:pPr>
            <a:r>
              <a:rPr lang="en-GB" dirty="0"/>
              <a:t>Why we are all here </a:t>
            </a:r>
          </a:p>
        </p:txBody>
      </p:sp>
      <p:sp>
        <p:nvSpPr>
          <p:cNvPr id="75" name="Shape 75"/>
          <p:cNvSpPr txBox="1">
            <a:spLocks noGrp="1"/>
          </p:cNvSpPr>
          <p:nvPr>
            <p:ph type="body" idx="1"/>
          </p:nvPr>
        </p:nvSpPr>
        <p:spPr>
          <a:xfrm>
            <a:off x="311700" y="1225225"/>
            <a:ext cx="8520599" cy="3354000"/>
          </a:xfrm>
          <a:prstGeom prst="rect">
            <a:avLst/>
          </a:prstGeom>
        </p:spPr>
        <p:txBody>
          <a:bodyPr lIns="91425" tIns="91425" rIns="91425" bIns="91425" anchor="t" anchorCtr="0">
            <a:noAutofit/>
          </a:bodyPr>
          <a:lstStyle/>
          <a:p>
            <a:pPr rtl="0">
              <a:spcBef>
                <a:spcPts val="0"/>
              </a:spcBef>
              <a:buNone/>
            </a:pPr>
            <a:endParaRPr dirty="0"/>
          </a:p>
          <a:p>
            <a:pPr>
              <a:spcBef>
                <a:spcPts val="0"/>
              </a:spcBef>
              <a:buNone/>
            </a:pPr>
            <a:endParaRPr dirty="0"/>
          </a:p>
        </p:txBody>
      </p:sp>
      <p:pic>
        <p:nvPicPr>
          <p:cNvPr id="77" name="Shape 77"/>
          <p:cNvPicPr preferRelativeResize="0"/>
          <p:nvPr/>
        </p:nvPicPr>
        <p:blipFill>
          <a:blip r:embed="rId3">
            <a:alphaModFix/>
          </a:blip>
          <a:stretch>
            <a:fillRect/>
          </a:stretch>
        </p:blipFill>
        <p:spPr>
          <a:xfrm>
            <a:off x="8673024" y="4226050"/>
            <a:ext cx="294375" cy="710123"/>
          </a:xfrm>
          <a:prstGeom prst="rect">
            <a:avLst/>
          </a:prstGeom>
          <a:noFill/>
          <a:ln>
            <a:noFill/>
          </a:ln>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7704" y="1149385"/>
            <a:ext cx="6246440" cy="3513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cu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ounded Rectangle 23"/>
          <p:cNvSpPr/>
          <p:nvPr/>
        </p:nvSpPr>
        <p:spPr bwMode="auto">
          <a:xfrm>
            <a:off x="4632147" y="253389"/>
            <a:ext cx="4321175" cy="4390670"/>
          </a:xfrm>
          <a:prstGeom prst="roundRect">
            <a:avLst/>
          </a:prstGeom>
          <a:solidFill>
            <a:srgbClr val="002060"/>
          </a:solidFill>
          <a:ln w="9525" cap="flat" cmpd="sng" algn="ctr">
            <a:solidFill>
              <a:schemeClr val="tx1"/>
            </a:solidFill>
            <a:prstDash val="solid"/>
            <a:round/>
            <a:headEnd type="none" w="med" len="med"/>
            <a:tailEnd type="none" w="med" len="med"/>
          </a:ln>
          <a:effectLst>
            <a:outerShdw blurRad="63500" sx="102000" sy="102000" algn="ctr"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algn="ctr" defTabSz="914400" eaLnBrk="0" fontAlgn="base" hangingPunct="0">
              <a:spcBef>
                <a:spcPct val="0"/>
              </a:spcBef>
              <a:spcAft>
                <a:spcPct val="0"/>
              </a:spcAft>
            </a:pPr>
            <a:r>
              <a:rPr lang="en-US" sz="5400" b="1" dirty="0" smtClean="0">
                <a:solidFill>
                  <a:srgbClr val="FFFFFF"/>
                </a:solidFill>
                <a:latin typeface="Arial" pitchFamily="34" charset="0"/>
                <a:cs typeface="Arial" pitchFamily="34" charset="0"/>
              </a:rPr>
              <a:t>Advocacy, </a:t>
            </a:r>
            <a:r>
              <a:rPr lang="en-US" sz="4000" dirty="0" smtClean="0">
                <a:solidFill>
                  <a:srgbClr val="FFFFFF"/>
                </a:solidFill>
                <a:latin typeface="Arial" pitchFamily="34" charset="0"/>
                <a:cs typeface="Arial" pitchFamily="34" charset="0"/>
              </a:rPr>
              <a:t>your </a:t>
            </a:r>
            <a:r>
              <a:rPr lang="en-US" sz="4000" dirty="0" smtClean="0">
                <a:solidFill>
                  <a:srgbClr val="002060"/>
                </a:solidFill>
                <a:latin typeface="Arial" pitchFamily="34" charset="0"/>
                <a:cs typeface="Arial" pitchFamily="34" charset="0"/>
              </a:rPr>
              <a:t>#1</a:t>
            </a:r>
          </a:p>
          <a:p>
            <a:pPr algn="ctr" defTabSz="914400" eaLnBrk="0" fontAlgn="base" hangingPunct="0">
              <a:spcBef>
                <a:spcPct val="0"/>
              </a:spcBef>
              <a:spcAft>
                <a:spcPct val="0"/>
              </a:spcAft>
            </a:pPr>
            <a:r>
              <a:rPr lang="en-US" sz="4000" dirty="0" smtClean="0">
                <a:solidFill>
                  <a:srgbClr val="FFFFFF"/>
                </a:solidFill>
                <a:latin typeface="Arial" pitchFamily="34" charset="0"/>
                <a:cs typeface="Arial" pitchFamily="34" charset="0"/>
              </a:rPr>
              <a:t> recruitment mechanic, </a:t>
            </a:r>
          </a:p>
          <a:p>
            <a:pPr algn="ctr" defTabSz="914400" eaLnBrk="0" fontAlgn="base" hangingPunct="0">
              <a:spcBef>
                <a:spcPct val="0"/>
              </a:spcBef>
              <a:spcAft>
                <a:spcPct val="0"/>
              </a:spcAft>
            </a:pPr>
            <a:r>
              <a:rPr lang="en-US" sz="4800" b="1" dirty="0">
                <a:solidFill>
                  <a:srgbClr val="FFFFFF"/>
                </a:solidFill>
                <a:latin typeface="Arial" pitchFamily="34" charset="0"/>
                <a:cs typeface="Arial" pitchFamily="34" charset="0"/>
              </a:rPr>
              <a:t>i</a:t>
            </a:r>
            <a:r>
              <a:rPr lang="en-US" sz="4800" b="1" dirty="0" smtClean="0">
                <a:solidFill>
                  <a:srgbClr val="FFFFFF"/>
                </a:solidFill>
                <a:latin typeface="Arial" pitchFamily="34" charset="0"/>
                <a:cs typeface="Arial" pitchFamily="34" charset="0"/>
              </a:rPr>
              <a:t>s declining steadily </a:t>
            </a:r>
            <a:endParaRPr lang="en-US" sz="4800" b="1" dirty="0">
              <a:solidFill>
                <a:srgbClr val="FFFFFF"/>
              </a:solidFill>
              <a:latin typeface="Arial" pitchFamily="34" charset="0"/>
              <a:cs typeface="Arial" pitchFamily="34" charset="0"/>
            </a:endParaRPr>
          </a:p>
        </p:txBody>
      </p:sp>
      <p:sp>
        <p:nvSpPr>
          <p:cNvPr id="6" name="Rectangle 5"/>
          <p:cNvSpPr/>
          <p:nvPr/>
        </p:nvSpPr>
        <p:spPr>
          <a:xfrm>
            <a:off x="7067234" y="1301967"/>
            <a:ext cx="1064525" cy="49074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400" b="1" dirty="0">
                <a:solidFill>
                  <a:srgbClr val="002060"/>
                </a:solidFill>
                <a:latin typeface="Arial" panose="020B0604020202020204" pitchFamily="34" charset="0"/>
                <a:cs typeface="Arial" panose="020B0604020202020204" pitchFamily="34" charset="0"/>
              </a:rPr>
              <a:t>#1</a:t>
            </a:r>
            <a:endParaRPr lang="en-GB" sz="5400" b="1" dirty="0">
              <a:solidFill>
                <a:srgbClr val="002060"/>
              </a:solidFill>
              <a:latin typeface="Arial" panose="020B0604020202020204" pitchFamily="34" charset="0"/>
              <a:cs typeface="Arial" panose="020B0604020202020204" pitchFamily="34" charset="0"/>
            </a:endParaRPr>
          </a:p>
        </p:txBody>
      </p:sp>
      <p:sp>
        <p:nvSpPr>
          <p:cNvPr id="8" name="Rounded Rectangle 7"/>
          <p:cNvSpPr/>
          <p:nvPr/>
        </p:nvSpPr>
        <p:spPr bwMode="auto">
          <a:xfrm>
            <a:off x="194619" y="330164"/>
            <a:ext cx="4321175" cy="562356"/>
          </a:xfrm>
          <a:prstGeom prst="roundRect">
            <a:avLst/>
          </a:prstGeom>
          <a:solidFill>
            <a:srgbClr val="002060"/>
          </a:solidFill>
          <a:ln w="9525" cap="flat" cmpd="sng" algn="ctr">
            <a:solidFill>
              <a:schemeClr val="tx1"/>
            </a:solidFill>
            <a:prstDash val="solid"/>
            <a:round/>
            <a:headEnd type="none" w="med" len="med"/>
            <a:tailEnd type="none" w="med" len="med"/>
          </a:ln>
          <a:effectLst>
            <a:outerShdw blurRad="63500" sx="102000" sy="102000" algn="ctr"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algn="ctr" defTabSz="914400" eaLnBrk="0" fontAlgn="base" hangingPunct="0">
              <a:spcBef>
                <a:spcPct val="0"/>
              </a:spcBef>
              <a:spcAft>
                <a:spcPct val="0"/>
              </a:spcAft>
            </a:pPr>
            <a:r>
              <a:rPr lang="en-US" sz="1600" dirty="0">
                <a:solidFill>
                  <a:srgbClr val="FFFFFF"/>
                </a:solidFill>
                <a:effectLst>
                  <a:outerShdw blurRad="38100" dist="38100" dir="2700000" algn="tl">
                    <a:srgbClr val="000000">
                      <a:alpha val="43137"/>
                    </a:srgbClr>
                  </a:outerShdw>
                </a:effectLst>
                <a:latin typeface="Arial" pitchFamily="34" charset="0"/>
                <a:cs typeface="Arial" pitchFamily="34" charset="0"/>
              </a:rPr>
              <a:t>The cricket market is, at best, static</a:t>
            </a:r>
            <a:endParaRPr lang="en-GB" sz="1600" dirty="0">
              <a:solidFill>
                <a:srgbClr val="FFFFFF"/>
              </a:solidFill>
              <a:effectLst>
                <a:outerShdw blurRad="38100" dist="38100" dir="2700000" algn="tl">
                  <a:srgbClr val="000000">
                    <a:alpha val="43137"/>
                  </a:srgbClr>
                </a:outerShdw>
              </a:effectLst>
              <a:latin typeface="Arial" pitchFamily="34" charset="0"/>
              <a:cs typeface="Arial" pitchFamily="34" charset="0"/>
            </a:endParaRPr>
          </a:p>
        </p:txBody>
      </p:sp>
      <p:sp>
        <p:nvSpPr>
          <p:cNvPr id="9" name="Rounded Rectangle 8"/>
          <p:cNvSpPr/>
          <p:nvPr/>
        </p:nvSpPr>
        <p:spPr bwMode="auto">
          <a:xfrm>
            <a:off x="194618" y="954807"/>
            <a:ext cx="4321175" cy="562356"/>
          </a:xfrm>
          <a:prstGeom prst="roundRect">
            <a:avLst/>
          </a:prstGeom>
          <a:solidFill>
            <a:srgbClr val="002060"/>
          </a:solidFill>
          <a:ln w="9525" cap="flat" cmpd="sng" algn="ctr">
            <a:solidFill>
              <a:schemeClr val="tx1"/>
            </a:solidFill>
            <a:prstDash val="solid"/>
            <a:round/>
            <a:headEnd type="none" w="med" len="med"/>
            <a:tailEnd type="none" w="med" len="med"/>
          </a:ln>
          <a:effectLst>
            <a:outerShdw blurRad="63500" sx="102000" sy="102000" algn="ctr"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algn="ctr"/>
            <a:r>
              <a:rPr lang="en-US" sz="1600" dirty="0">
                <a:solidFill>
                  <a:schemeClr val="bg1"/>
                </a:solidFill>
                <a:latin typeface="Arial" panose="020B0604020202020204" pitchFamily="34" charset="0"/>
                <a:cs typeface="Arial" panose="020B0604020202020204" pitchFamily="34" charset="0"/>
              </a:rPr>
              <a:t>Satisfaction is declining quicker than cricket is responding</a:t>
            </a:r>
            <a:endParaRPr lang="en-GB" sz="1600" dirty="0">
              <a:solidFill>
                <a:schemeClr val="bg1"/>
              </a:solidFill>
              <a:latin typeface="Arial" panose="020B0604020202020204" pitchFamily="34" charset="0"/>
              <a:cs typeface="Arial" panose="020B0604020202020204" pitchFamily="34" charset="0"/>
            </a:endParaRPr>
          </a:p>
        </p:txBody>
      </p:sp>
      <p:sp>
        <p:nvSpPr>
          <p:cNvPr id="7" name="Oval 6"/>
          <p:cNvSpPr/>
          <p:nvPr/>
        </p:nvSpPr>
        <p:spPr>
          <a:xfrm>
            <a:off x="323528" y="2067694"/>
            <a:ext cx="3528392" cy="2778533"/>
          </a:xfrm>
          <a:prstGeom prst="ellipse">
            <a:avLst/>
          </a:prstGeom>
          <a:solidFill>
            <a:srgbClr val="FFFF00"/>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0" dirty="0" smtClean="0">
                <a:solidFill>
                  <a:schemeClr val="tx1"/>
                </a:solidFill>
                <a:latin typeface="Arial" panose="020B0604020202020204" pitchFamily="34" charset="0"/>
                <a:cs typeface="Arial" panose="020B0604020202020204" pitchFamily="34" charset="0"/>
              </a:rPr>
              <a:t>65%</a:t>
            </a:r>
            <a:endParaRPr lang="en-GB" sz="2000" dirty="0" smtClean="0">
              <a:solidFill>
                <a:schemeClr val="tx1"/>
              </a:solidFill>
              <a:latin typeface="Arial" panose="020B0604020202020204" pitchFamily="34" charset="0"/>
              <a:cs typeface="Arial" panose="020B0604020202020204" pitchFamily="34" charset="0"/>
            </a:endParaRPr>
          </a:p>
          <a:p>
            <a:pPr algn="ctr"/>
            <a:r>
              <a:rPr lang="en-US" sz="2000" dirty="0" smtClean="0">
                <a:solidFill>
                  <a:schemeClr val="tx1"/>
                </a:solidFill>
                <a:latin typeface="Arial" panose="020B0604020202020204" pitchFamily="34" charset="0"/>
                <a:cs typeface="Arial" panose="020B0604020202020204" pitchFamily="34" charset="0"/>
              </a:rPr>
              <a:t>of recruitment driven by friends/family</a:t>
            </a:r>
            <a:endParaRPr lang="en-US" sz="20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45579661"/>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4094" y="4576397"/>
            <a:ext cx="1992923" cy="18024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6" name="Rectangle 5"/>
          <p:cNvSpPr/>
          <p:nvPr/>
        </p:nvSpPr>
        <p:spPr>
          <a:xfrm>
            <a:off x="180000" y="149740"/>
            <a:ext cx="10169948" cy="415498"/>
          </a:xfrm>
          <a:prstGeom prst="rect">
            <a:avLst/>
          </a:prstGeom>
        </p:spPr>
        <p:txBody>
          <a:bodyPr wrap="square">
            <a:spAutoFit/>
          </a:bodyPr>
          <a:lstStyle/>
          <a:p>
            <a:pPr>
              <a:lnSpc>
                <a:spcPct val="150000"/>
              </a:lnSpc>
            </a:pPr>
            <a:r>
              <a:rPr lang="en-GB" b="1" dirty="0" smtClean="0">
                <a:solidFill>
                  <a:prstClr val="black"/>
                </a:solidFill>
                <a:latin typeface="Arial" panose="020B0604020202020204" pitchFamily="34" charset="0"/>
                <a:cs typeface="Arial" panose="020B0604020202020204" pitchFamily="34" charset="0"/>
              </a:rPr>
              <a:t>% Net Promoter Score</a:t>
            </a:r>
          </a:p>
        </p:txBody>
      </p:sp>
      <p:sp>
        <p:nvSpPr>
          <p:cNvPr id="15" name="Title 1"/>
          <p:cNvSpPr txBox="1">
            <a:spLocks/>
          </p:cNvSpPr>
          <p:nvPr/>
        </p:nvSpPr>
        <p:spPr bwMode="auto">
          <a:xfrm>
            <a:off x="304800" y="622159"/>
            <a:ext cx="8403589" cy="263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defPPr>
              <a:defRPr lang="en-US"/>
            </a:defPPr>
            <a:lvl1pPr defTabSz="914400" eaLnBrk="0" fontAlgn="base" hangingPunct="0">
              <a:lnSpc>
                <a:spcPct val="96000"/>
              </a:lnSpc>
              <a:spcBef>
                <a:spcPct val="0"/>
              </a:spcBef>
              <a:spcAft>
                <a:spcPct val="0"/>
              </a:spcAft>
              <a:defRPr sz="1600" b="0" i="1" kern="0">
                <a:solidFill>
                  <a:srgbClr val="000000"/>
                </a:solidFill>
                <a:latin typeface="Arial" panose="020B0604020202020204" pitchFamily="34" charset="0"/>
                <a:ea typeface="+mj-ea"/>
                <a:cs typeface="Arial" panose="020B0604020202020204" pitchFamily="34" charset="0"/>
              </a:defRPr>
            </a:lvl1pPr>
            <a:lvl2pPr eaLnBrk="0" fontAlgn="base" hangingPunct="0">
              <a:lnSpc>
                <a:spcPct val="96000"/>
              </a:lnSpc>
              <a:spcBef>
                <a:spcPct val="0"/>
              </a:spcBef>
              <a:spcAft>
                <a:spcPct val="0"/>
              </a:spcAft>
              <a:defRPr sz="2000" b="1">
                <a:solidFill>
                  <a:srgbClr val="000080"/>
                </a:solidFill>
                <a:latin typeface="RussellSquare" charset="0"/>
              </a:defRPr>
            </a:lvl2pPr>
            <a:lvl3pPr eaLnBrk="0" fontAlgn="base" hangingPunct="0">
              <a:lnSpc>
                <a:spcPct val="96000"/>
              </a:lnSpc>
              <a:spcBef>
                <a:spcPct val="0"/>
              </a:spcBef>
              <a:spcAft>
                <a:spcPct val="0"/>
              </a:spcAft>
              <a:defRPr sz="2000" b="1">
                <a:solidFill>
                  <a:srgbClr val="000080"/>
                </a:solidFill>
                <a:latin typeface="RussellSquare" charset="0"/>
              </a:defRPr>
            </a:lvl3pPr>
            <a:lvl4pPr eaLnBrk="0" fontAlgn="base" hangingPunct="0">
              <a:lnSpc>
                <a:spcPct val="96000"/>
              </a:lnSpc>
              <a:spcBef>
                <a:spcPct val="0"/>
              </a:spcBef>
              <a:spcAft>
                <a:spcPct val="0"/>
              </a:spcAft>
              <a:defRPr sz="2000" b="1">
                <a:solidFill>
                  <a:srgbClr val="000080"/>
                </a:solidFill>
                <a:latin typeface="RussellSquare" charset="0"/>
              </a:defRPr>
            </a:lvl4pPr>
            <a:lvl5pPr eaLnBrk="0" fontAlgn="base" hangingPunct="0">
              <a:lnSpc>
                <a:spcPct val="96000"/>
              </a:lnSpc>
              <a:spcBef>
                <a:spcPct val="0"/>
              </a:spcBef>
              <a:spcAft>
                <a:spcPct val="0"/>
              </a:spcAft>
              <a:defRPr sz="2000" b="1">
                <a:solidFill>
                  <a:srgbClr val="000080"/>
                </a:solidFill>
                <a:latin typeface="RussellSquare" charset="0"/>
              </a:defRPr>
            </a:lvl5pPr>
            <a:lvl6pPr marL="457200" eaLnBrk="0" fontAlgn="base" hangingPunct="0">
              <a:lnSpc>
                <a:spcPct val="96000"/>
              </a:lnSpc>
              <a:spcBef>
                <a:spcPct val="0"/>
              </a:spcBef>
              <a:spcAft>
                <a:spcPct val="0"/>
              </a:spcAft>
              <a:defRPr sz="2000" b="1">
                <a:solidFill>
                  <a:srgbClr val="000080"/>
                </a:solidFill>
                <a:latin typeface="RussellSquare" charset="0"/>
              </a:defRPr>
            </a:lvl6pPr>
            <a:lvl7pPr marL="914400" eaLnBrk="0" fontAlgn="base" hangingPunct="0">
              <a:lnSpc>
                <a:spcPct val="96000"/>
              </a:lnSpc>
              <a:spcBef>
                <a:spcPct val="0"/>
              </a:spcBef>
              <a:spcAft>
                <a:spcPct val="0"/>
              </a:spcAft>
              <a:defRPr sz="2000" b="1">
                <a:solidFill>
                  <a:srgbClr val="000080"/>
                </a:solidFill>
                <a:latin typeface="RussellSquare" charset="0"/>
              </a:defRPr>
            </a:lvl7pPr>
            <a:lvl8pPr marL="1371600" eaLnBrk="0" fontAlgn="base" hangingPunct="0">
              <a:lnSpc>
                <a:spcPct val="96000"/>
              </a:lnSpc>
              <a:spcBef>
                <a:spcPct val="0"/>
              </a:spcBef>
              <a:spcAft>
                <a:spcPct val="0"/>
              </a:spcAft>
              <a:defRPr sz="2000" b="1">
                <a:solidFill>
                  <a:srgbClr val="000080"/>
                </a:solidFill>
                <a:latin typeface="RussellSquare" charset="0"/>
              </a:defRPr>
            </a:lvl8pPr>
            <a:lvl9pPr marL="1828800" eaLnBrk="0" fontAlgn="base" hangingPunct="0">
              <a:lnSpc>
                <a:spcPct val="96000"/>
              </a:lnSpc>
              <a:spcBef>
                <a:spcPct val="0"/>
              </a:spcBef>
              <a:spcAft>
                <a:spcPct val="0"/>
              </a:spcAft>
              <a:defRPr sz="2000" b="1">
                <a:solidFill>
                  <a:srgbClr val="000080"/>
                </a:solidFill>
                <a:latin typeface="RussellSquare" charset="0"/>
              </a:defRPr>
            </a:lvl9pPr>
          </a:lstStyle>
          <a:p>
            <a:r>
              <a:rPr lang="en-GB" dirty="0" smtClean="0">
                <a:solidFill>
                  <a:schemeClr val="tx1"/>
                </a:solidFill>
              </a:rPr>
              <a:t>Cricket’s Net Promoter Score, ultimate predictor of advocacy, is down again</a:t>
            </a:r>
            <a:endParaRPr lang="en-GB" dirty="0">
              <a:solidFill>
                <a:schemeClr val="tx1"/>
              </a:solidFill>
            </a:endParaRPr>
          </a:p>
        </p:txBody>
      </p:sp>
      <p:sp>
        <p:nvSpPr>
          <p:cNvPr id="16" name="TextBox 15"/>
          <p:cNvSpPr txBox="1"/>
          <p:nvPr/>
        </p:nvSpPr>
        <p:spPr>
          <a:xfrm>
            <a:off x="464337" y="4512927"/>
            <a:ext cx="7500220" cy="415498"/>
          </a:xfrm>
          <a:prstGeom prst="rect">
            <a:avLst/>
          </a:prstGeom>
          <a:noFill/>
        </p:spPr>
        <p:txBody>
          <a:bodyPr wrap="square" rtlCol="0">
            <a:spAutoFit/>
          </a:bodyPr>
          <a:lstStyle/>
          <a:p>
            <a:r>
              <a:rPr lang="en-GB" sz="1050" dirty="0" smtClean="0">
                <a:solidFill>
                  <a:schemeClr val="bg1">
                    <a:lumMod val="50000"/>
                  </a:schemeClr>
                </a:solidFill>
                <a:latin typeface="Arial" panose="020B0604020202020204" pitchFamily="34" charset="0"/>
                <a:cs typeface="Arial" panose="020B0604020202020204" pitchFamily="34" charset="0"/>
              </a:rPr>
              <a:t>Source: NCPS 2015 Data </a:t>
            </a:r>
          </a:p>
          <a:p>
            <a:r>
              <a:rPr lang="en-GB" sz="1050" dirty="0" smtClean="0">
                <a:solidFill>
                  <a:schemeClr val="bg1">
                    <a:lumMod val="50000"/>
                  </a:schemeClr>
                </a:solidFill>
                <a:latin typeface="Arial" panose="020B0604020202020204" pitchFamily="34" charset="0"/>
                <a:cs typeface="Arial" panose="020B0604020202020204" pitchFamily="34" charset="0"/>
              </a:rPr>
              <a:t>Question</a:t>
            </a:r>
            <a:r>
              <a:rPr lang="en-GB" sz="1050" dirty="0">
                <a:solidFill>
                  <a:schemeClr val="bg1">
                    <a:lumMod val="50000"/>
                  </a:schemeClr>
                </a:solidFill>
                <a:latin typeface="Arial" panose="020B0604020202020204" pitchFamily="34" charset="0"/>
                <a:cs typeface="Arial" panose="020B0604020202020204" pitchFamily="34" charset="0"/>
              </a:rPr>
              <a:t>:</a:t>
            </a:r>
            <a:r>
              <a:rPr lang="en-GB" sz="1050" i="1" dirty="0">
                <a:solidFill>
                  <a:schemeClr val="bg1">
                    <a:lumMod val="50000"/>
                  </a:schemeClr>
                </a:solidFill>
                <a:latin typeface="Arial" panose="020B0604020202020204" pitchFamily="34" charset="0"/>
                <a:cs typeface="Arial" panose="020B0604020202020204" pitchFamily="34" charset="0"/>
              </a:rPr>
              <a:t> </a:t>
            </a:r>
            <a:r>
              <a:rPr lang="en-GB" sz="1050" i="1" dirty="0" smtClean="0">
                <a:solidFill>
                  <a:schemeClr val="bg1">
                    <a:lumMod val="50000"/>
                  </a:schemeClr>
                </a:solidFill>
                <a:latin typeface="Arial" panose="020B0604020202020204" pitchFamily="34" charset="0"/>
                <a:cs typeface="Arial" panose="020B0604020202020204" pitchFamily="34" charset="0"/>
              </a:rPr>
              <a:t>How likely are you to recommend cricket to your friends and family? (n = 13,123)</a:t>
            </a:r>
          </a:p>
        </p:txBody>
      </p:sp>
      <p:pic>
        <p:nvPicPr>
          <p:cNvPr id="3" name="Picture 2"/>
          <p:cNvPicPr>
            <a:picLocks noChangeAspect="1"/>
          </p:cNvPicPr>
          <p:nvPr/>
        </p:nvPicPr>
        <p:blipFill>
          <a:blip r:embed="rId3"/>
          <a:stretch>
            <a:fillRect/>
          </a:stretch>
        </p:blipFill>
        <p:spPr>
          <a:xfrm>
            <a:off x="979136" y="340176"/>
            <a:ext cx="7376799" cy="3689924"/>
          </a:xfrm>
          <a:prstGeom prst="rect">
            <a:avLst/>
          </a:prstGeom>
        </p:spPr>
      </p:pic>
    </p:spTree>
    <p:extLst>
      <p:ext uri="{BB962C8B-B14F-4D97-AF65-F5344CB8AC3E}">
        <p14:creationId xmlns:p14="http://schemas.microsoft.com/office/powerpoint/2010/main" val="21693077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ounded Rectangle 23"/>
          <p:cNvSpPr/>
          <p:nvPr/>
        </p:nvSpPr>
        <p:spPr bwMode="auto">
          <a:xfrm>
            <a:off x="4632147" y="253389"/>
            <a:ext cx="4321175" cy="4390670"/>
          </a:xfrm>
          <a:prstGeom prst="roundRect">
            <a:avLst/>
          </a:prstGeom>
          <a:solidFill>
            <a:srgbClr val="002060"/>
          </a:solidFill>
          <a:ln w="9525" cap="flat" cmpd="sng" algn="ctr">
            <a:solidFill>
              <a:schemeClr val="tx1"/>
            </a:solidFill>
            <a:prstDash val="solid"/>
            <a:round/>
            <a:headEnd type="none" w="med" len="med"/>
            <a:tailEnd type="none" w="med" len="med"/>
          </a:ln>
          <a:effectLst>
            <a:outerShdw blurRad="63500" sx="102000" sy="102000" algn="ctr"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algn="ctr" defTabSz="914400" eaLnBrk="0" fontAlgn="base" hangingPunct="0">
              <a:spcBef>
                <a:spcPct val="0"/>
              </a:spcBef>
              <a:spcAft>
                <a:spcPct val="0"/>
              </a:spcAft>
            </a:pPr>
            <a:r>
              <a:rPr lang="en-US" sz="5400" b="1" dirty="0" smtClean="0">
                <a:solidFill>
                  <a:srgbClr val="FFFFFF"/>
                </a:solidFill>
                <a:latin typeface="Arial" pitchFamily="34" charset="0"/>
                <a:cs typeface="Arial" pitchFamily="34" charset="0"/>
              </a:rPr>
              <a:t>Match day make up</a:t>
            </a:r>
            <a:endParaRPr lang="en-US" sz="4800" b="1" dirty="0">
              <a:solidFill>
                <a:srgbClr val="FFFFFF"/>
              </a:solidFill>
              <a:latin typeface="Arial" pitchFamily="34" charset="0"/>
              <a:cs typeface="Arial" pitchFamily="34" charset="0"/>
            </a:endParaRPr>
          </a:p>
        </p:txBody>
      </p:sp>
      <p:sp>
        <p:nvSpPr>
          <p:cNvPr id="8" name="Rounded Rectangle 7"/>
          <p:cNvSpPr/>
          <p:nvPr/>
        </p:nvSpPr>
        <p:spPr bwMode="auto">
          <a:xfrm>
            <a:off x="194619" y="330164"/>
            <a:ext cx="4321175" cy="562356"/>
          </a:xfrm>
          <a:prstGeom prst="roundRect">
            <a:avLst/>
          </a:prstGeom>
          <a:solidFill>
            <a:srgbClr val="002060"/>
          </a:solidFill>
          <a:ln w="9525" cap="flat" cmpd="sng" algn="ctr">
            <a:solidFill>
              <a:schemeClr val="tx1"/>
            </a:solidFill>
            <a:prstDash val="solid"/>
            <a:round/>
            <a:headEnd type="none" w="med" len="med"/>
            <a:tailEnd type="none" w="med" len="med"/>
          </a:ln>
          <a:effectLst>
            <a:outerShdw blurRad="63500" sx="102000" sy="102000" algn="ctr"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algn="ctr" defTabSz="914400" eaLnBrk="0" fontAlgn="base" hangingPunct="0">
              <a:spcBef>
                <a:spcPct val="0"/>
              </a:spcBef>
              <a:spcAft>
                <a:spcPct val="0"/>
              </a:spcAft>
            </a:pPr>
            <a:r>
              <a:rPr lang="en-US" sz="1600" dirty="0">
                <a:solidFill>
                  <a:srgbClr val="FFFFFF"/>
                </a:solidFill>
                <a:effectLst>
                  <a:outerShdw blurRad="38100" dist="38100" dir="2700000" algn="tl">
                    <a:srgbClr val="000000">
                      <a:alpha val="43137"/>
                    </a:srgbClr>
                  </a:outerShdw>
                </a:effectLst>
                <a:latin typeface="Arial" pitchFamily="34" charset="0"/>
                <a:cs typeface="Arial" pitchFamily="34" charset="0"/>
              </a:rPr>
              <a:t>The cricket market is, at best, static</a:t>
            </a:r>
            <a:endParaRPr lang="en-GB" sz="1600" dirty="0">
              <a:solidFill>
                <a:srgbClr val="FFFFFF"/>
              </a:solidFill>
              <a:effectLst>
                <a:outerShdw blurRad="38100" dist="38100" dir="2700000" algn="tl">
                  <a:srgbClr val="000000">
                    <a:alpha val="43137"/>
                  </a:srgbClr>
                </a:outerShdw>
              </a:effectLst>
              <a:latin typeface="Arial" pitchFamily="34" charset="0"/>
              <a:cs typeface="Arial" pitchFamily="34" charset="0"/>
            </a:endParaRPr>
          </a:p>
        </p:txBody>
      </p:sp>
      <p:sp>
        <p:nvSpPr>
          <p:cNvPr id="9" name="Rounded Rectangle 8"/>
          <p:cNvSpPr/>
          <p:nvPr/>
        </p:nvSpPr>
        <p:spPr bwMode="auto">
          <a:xfrm>
            <a:off x="194618" y="954807"/>
            <a:ext cx="4321175" cy="562356"/>
          </a:xfrm>
          <a:prstGeom prst="roundRect">
            <a:avLst/>
          </a:prstGeom>
          <a:solidFill>
            <a:srgbClr val="002060"/>
          </a:solidFill>
          <a:ln w="9525" cap="flat" cmpd="sng" algn="ctr">
            <a:solidFill>
              <a:schemeClr val="tx1"/>
            </a:solidFill>
            <a:prstDash val="solid"/>
            <a:round/>
            <a:headEnd type="none" w="med" len="med"/>
            <a:tailEnd type="none" w="med" len="med"/>
          </a:ln>
          <a:effectLst>
            <a:outerShdw blurRad="63500" sx="102000" sy="102000" algn="ctr"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algn="ctr"/>
            <a:r>
              <a:rPr lang="en-US" sz="1600" dirty="0">
                <a:solidFill>
                  <a:schemeClr val="bg1"/>
                </a:solidFill>
                <a:latin typeface="Arial" panose="020B0604020202020204" pitchFamily="34" charset="0"/>
                <a:cs typeface="Arial" panose="020B0604020202020204" pitchFamily="34" charset="0"/>
              </a:rPr>
              <a:t>Satisfaction is declining quicker than cricket is responding</a:t>
            </a:r>
            <a:endParaRPr lang="en-GB"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59156642"/>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p:cNvGraphicFramePr/>
          <p:nvPr>
            <p:extLst>
              <p:ext uri="{D42A27DB-BD31-4B8C-83A1-F6EECF244321}">
                <p14:modId xmlns:p14="http://schemas.microsoft.com/office/powerpoint/2010/main" val="2299147013"/>
              </p:ext>
            </p:extLst>
          </p:nvPr>
        </p:nvGraphicFramePr>
        <p:xfrm>
          <a:off x="332401" y="801506"/>
          <a:ext cx="8164161" cy="3585771"/>
        </p:xfrm>
        <a:graphic>
          <a:graphicData uri="http://schemas.openxmlformats.org/drawingml/2006/chart">
            <c:chart xmlns:c="http://schemas.openxmlformats.org/drawingml/2006/chart" xmlns:r="http://schemas.openxmlformats.org/officeDocument/2006/relationships" r:id="rId2"/>
          </a:graphicData>
        </a:graphic>
      </p:graphicFrame>
      <p:sp>
        <p:nvSpPr>
          <p:cNvPr id="16" name="TextBox 15"/>
          <p:cNvSpPr txBox="1"/>
          <p:nvPr/>
        </p:nvSpPr>
        <p:spPr>
          <a:xfrm>
            <a:off x="874350" y="875375"/>
            <a:ext cx="2090930" cy="923330"/>
          </a:xfrm>
          <a:prstGeom prst="rect">
            <a:avLst/>
          </a:prstGeom>
          <a:noFill/>
        </p:spPr>
        <p:txBody>
          <a:bodyPr wrap="square" rtlCol="0">
            <a:spAutoFit/>
          </a:bodyPr>
          <a:lstStyle/>
          <a:p>
            <a:pPr algn="ctr"/>
            <a:r>
              <a:rPr lang="en-GB" sz="5400" dirty="0" smtClean="0">
                <a:solidFill>
                  <a:srgbClr val="3FB7E1"/>
                </a:solidFill>
                <a:latin typeface="Arial" panose="020B0604020202020204" pitchFamily="34" charset="0"/>
                <a:cs typeface="Arial" panose="020B0604020202020204" pitchFamily="34" charset="0"/>
              </a:rPr>
              <a:t>55%</a:t>
            </a:r>
          </a:p>
        </p:txBody>
      </p:sp>
      <p:sp>
        <p:nvSpPr>
          <p:cNvPr id="17" name="TextBox 16"/>
          <p:cNvSpPr txBox="1"/>
          <p:nvPr/>
        </p:nvSpPr>
        <p:spPr>
          <a:xfrm>
            <a:off x="3175962" y="884343"/>
            <a:ext cx="4517409" cy="338554"/>
          </a:xfrm>
          <a:prstGeom prst="rect">
            <a:avLst/>
          </a:prstGeom>
          <a:noFill/>
        </p:spPr>
        <p:txBody>
          <a:bodyPr wrap="square" rtlCol="0">
            <a:spAutoFit/>
          </a:bodyPr>
          <a:lstStyle/>
          <a:p>
            <a:pPr algn="ctr"/>
            <a:r>
              <a:rPr lang="en-US" sz="1600" dirty="0" smtClean="0">
                <a:latin typeface="Arial" panose="020B0604020202020204" pitchFamily="34" charset="0"/>
                <a:cs typeface="Arial" panose="020B0604020202020204" pitchFamily="34" charset="0"/>
              </a:rPr>
              <a:t>Only</a:t>
            </a:r>
            <a:endParaRPr lang="en-GB" sz="1600" dirty="0" smtClean="0">
              <a:latin typeface="Arial" panose="020B0604020202020204" pitchFamily="34" charset="0"/>
              <a:cs typeface="Arial" panose="020B0604020202020204" pitchFamily="34" charset="0"/>
            </a:endParaRPr>
          </a:p>
        </p:txBody>
      </p:sp>
      <p:sp>
        <p:nvSpPr>
          <p:cNvPr id="10" name="Title 1"/>
          <p:cNvSpPr txBox="1">
            <a:spLocks/>
          </p:cNvSpPr>
          <p:nvPr/>
        </p:nvSpPr>
        <p:spPr bwMode="auto">
          <a:xfrm>
            <a:off x="332400" y="609493"/>
            <a:ext cx="8809254" cy="263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defPPr>
              <a:defRPr lang="en-US"/>
            </a:defPPr>
            <a:lvl1pPr defTabSz="914400" eaLnBrk="0" fontAlgn="base" hangingPunct="0">
              <a:lnSpc>
                <a:spcPct val="96000"/>
              </a:lnSpc>
              <a:spcBef>
                <a:spcPct val="0"/>
              </a:spcBef>
              <a:spcAft>
                <a:spcPct val="0"/>
              </a:spcAft>
              <a:defRPr sz="1600" b="0" i="1" kern="0">
                <a:solidFill>
                  <a:srgbClr val="000000"/>
                </a:solidFill>
                <a:latin typeface="Arial" panose="020B0604020202020204" pitchFamily="34" charset="0"/>
                <a:ea typeface="+mj-ea"/>
                <a:cs typeface="Arial" panose="020B0604020202020204" pitchFamily="34" charset="0"/>
              </a:defRPr>
            </a:lvl1pPr>
            <a:lvl2pPr eaLnBrk="0" fontAlgn="base" hangingPunct="0">
              <a:lnSpc>
                <a:spcPct val="96000"/>
              </a:lnSpc>
              <a:spcBef>
                <a:spcPct val="0"/>
              </a:spcBef>
              <a:spcAft>
                <a:spcPct val="0"/>
              </a:spcAft>
              <a:defRPr sz="2000" b="1">
                <a:solidFill>
                  <a:srgbClr val="000080"/>
                </a:solidFill>
                <a:latin typeface="RussellSquare" charset="0"/>
              </a:defRPr>
            </a:lvl2pPr>
            <a:lvl3pPr eaLnBrk="0" fontAlgn="base" hangingPunct="0">
              <a:lnSpc>
                <a:spcPct val="96000"/>
              </a:lnSpc>
              <a:spcBef>
                <a:spcPct val="0"/>
              </a:spcBef>
              <a:spcAft>
                <a:spcPct val="0"/>
              </a:spcAft>
              <a:defRPr sz="2000" b="1">
                <a:solidFill>
                  <a:srgbClr val="000080"/>
                </a:solidFill>
                <a:latin typeface="RussellSquare" charset="0"/>
              </a:defRPr>
            </a:lvl3pPr>
            <a:lvl4pPr eaLnBrk="0" fontAlgn="base" hangingPunct="0">
              <a:lnSpc>
                <a:spcPct val="96000"/>
              </a:lnSpc>
              <a:spcBef>
                <a:spcPct val="0"/>
              </a:spcBef>
              <a:spcAft>
                <a:spcPct val="0"/>
              </a:spcAft>
              <a:defRPr sz="2000" b="1">
                <a:solidFill>
                  <a:srgbClr val="000080"/>
                </a:solidFill>
                <a:latin typeface="RussellSquare" charset="0"/>
              </a:defRPr>
            </a:lvl4pPr>
            <a:lvl5pPr eaLnBrk="0" fontAlgn="base" hangingPunct="0">
              <a:lnSpc>
                <a:spcPct val="96000"/>
              </a:lnSpc>
              <a:spcBef>
                <a:spcPct val="0"/>
              </a:spcBef>
              <a:spcAft>
                <a:spcPct val="0"/>
              </a:spcAft>
              <a:defRPr sz="2000" b="1">
                <a:solidFill>
                  <a:srgbClr val="000080"/>
                </a:solidFill>
                <a:latin typeface="RussellSquare" charset="0"/>
              </a:defRPr>
            </a:lvl5pPr>
            <a:lvl6pPr marL="457200" eaLnBrk="0" fontAlgn="base" hangingPunct="0">
              <a:lnSpc>
                <a:spcPct val="96000"/>
              </a:lnSpc>
              <a:spcBef>
                <a:spcPct val="0"/>
              </a:spcBef>
              <a:spcAft>
                <a:spcPct val="0"/>
              </a:spcAft>
              <a:defRPr sz="2000" b="1">
                <a:solidFill>
                  <a:srgbClr val="000080"/>
                </a:solidFill>
                <a:latin typeface="RussellSquare" charset="0"/>
              </a:defRPr>
            </a:lvl6pPr>
            <a:lvl7pPr marL="914400" eaLnBrk="0" fontAlgn="base" hangingPunct="0">
              <a:lnSpc>
                <a:spcPct val="96000"/>
              </a:lnSpc>
              <a:spcBef>
                <a:spcPct val="0"/>
              </a:spcBef>
              <a:spcAft>
                <a:spcPct val="0"/>
              </a:spcAft>
              <a:defRPr sz="2000" b="1">
                <a:solidFill>
                  <a:srgbClr val="000080"/>
                </a:solidFill>
                <a:latin typeface="RussellSquare" charset="0"/>
              </a:defRPr>
            </a:lvl7pPr>
            <a:lvl8pPr marL="1371600" eaLnBrk="0" fontAlgn="base" hangingPunct="0">
              <a:lnSpc>
                <a:spcPct val="96000"/>
              </a:lnSpc>
              <a:spcBef>
                <a:spcPct val="0"/>
              </a:spcBef>
              <a:spcAft>
                <a:spcPct val="0"/>
              </a:spcAft>
              <a:defRPr sz="2000" b="1">
                <a:solidFill>
                  <a:srgbClr val="000080"/>
                </a:solidFill>
                <a:latin typeface="RussellSquare" charset="0"/>
              </a:defRPr>
            </a:lvl8pPr>
            <a:lvl9pPr marL="1828800" eaLnBrk="0" fontAlgn="base" hangingPunct="0">
              <a:lnSpc>
                <a:spcPct val="96000"/>
              </a:lnSpc>
              <a:spcBef>
                <a:spcPct val="0"/>
              </a:spcBef>
              <a:spcAft>
                <a:spcPct val="0"/>
              </a:spcAft>
              <a:defRPr sz="2000" b="1">
                <a:solidFill>
                  <a:srgbClr val="000080"/>
                </a:solidFill>
                <a:latin typeface="RussellSquare" charset="0"/>
              </a:defRPr>
            </a:lvl9pPr>
          </a:lstStyle>
          <a:p>
            <a:r>
              <a:rPr lang="en-GB" dirty="0"/>
              <a:t>Saturday league players prefer to start at 1pm or earlier</a:t>
            </a:r>
          </a:p>
        </p:txBody>
      </p:sp>
      <p:sp>
        <p:nvSpPr>
          <p:cNvPr id="11" name="Rectangle 10"/>
          <p:cNvSpPr/>
          <p:nvPr/>
        </p:nvSpPr>
        <p:spPr>
          <a:xfrm>
            <a:off x="180001" y="209666"/>
            <a:ext cx="6840187" cy="415498"/>
          </a:xfrm>
          <a:prstGeom prst="rect">
            <a:avLst/>
          </a:prstGeom>
        </p:spPr>
        <p:txBody>
          <a:bodyPr wrap="square">
            <a:spAutoFit/>
          </a:bodyPr>
          <a:lstStyle/>
          <a:p>
            <a:pPr>
              <a:lnSpc>
                <a:spcPct val="150000"/>
              </a:lnSpc>
            </a:pPr>
            <a:r>
              <a:rPr lang="en-GB" b="1" dirty="0" smtClean="0">
                <a:solidFill>
                  <a:prstClr val="black"/>
                </a:solidFill>
                <a:latin typeface="Arial" panose="020B0604020202020204" pitchFamily="34" charset="0"/>
                <a:cs typeface="Arial" panose="020B0604020202020204" pitchFamily="34" charset="0"/>
              </a:rPr>
              <a:t>Start time tolerances: Saturday league players</a:t>
            </a:r>
            <a:endParaRPr lang="en-GB" b="1" dirty="0">
              <a:solidFill>
                <a:prstClr val="black"/>
              </a:solidFill>
              <a:latin typeface="Arial" panose="020B0604020202020204" pitchFamily="34" charset="0"/>
              <a:cs typeface="Arial" panose="020B0604020202020204" pitchFamily="34" charset="0"/>
            </a:endParaRPr>
          </a:p>
        </p:txBody>
      </p:sp>
      <p:cxnSp>
        <p:nvCxnSpPr>
          <p:cNvPr id="18" name="Straight Arrow Connector 17"/>
          <p:cNvCxnSpPr/>
          <p:nvPr/>
        </p:nvCxnSpPr>
        <p:spPr bwMode="auto">
          <a:xfrm>
            <a:off x="2344998" y="1896166"/>
            <a:ext cx="482559" cy="298350"/>
          </a:xfrm>
          <a:prstGeom prst="straightConnector1">
            <a:avLst/>
          </a:prstGeom>
          <a:blipFill dpi="0" rotWithShape="0">
            <a:blip r:embed="rId3"/>
            <a:srcRect/>
            <a:tile tx="0" ty="0" sx="100000" sy="100000" flip="none" algn="tl"/>
          </a:blipFill>
          <a:ln w="12700" cap="flat" cmpd="sng" algn="ctr">
            <a:solidFill>
              <a:schemeClr val="accent6">
                <a:lumMod val="50000"/>
              </a:schemeClr>
            </a:solidFill>
            <a:prstDash val="dash"/>
            <a:round/>
            <a:headEnd type="none" w="med" len="med"/>
            <a:tailEnd type="oval"/>
          </a:ln>
          <a:effectLst/>
        </p:spPr>
      </p:cxnSp>
      <p:sp>
        <p:nvSpPr>
          <p:cNvPr id="20" name="TextBox 19"/>
          <p:cNvSpPr txBox="1"/>
          <p:nvPr/>
        </p:nvSpPr>
        <p:spPr>
          <a:xfrm>
            <a:off x="1176672" y="1548829"/>
            <a:ext cx="1480378" cy="584775"/>
          </a:xfrm>
          <a:prstGeom prst="rect">
            <a:avLst/>
          </a:prstGeom>
          <a:noFill/>
        </p:spPr>
        <p:txBody>
          <a:bodyPr wrap="square" rtlCol="0">
            <a:spAutoFit/>
          </a:bodyPr>
          <a:lstStyle/>
          <a:p>
            <a:pPr algn="ctr"/>
            <a:r>
              <a:rPr lang="en-GB" sz="1600" dirty="0">
                <a:latin typeface="Arial" panose="020B0604020202020204" pitchFamily="34" charset="0"/>
                <a:cs typeface="Arial" panose="020B0604020202020204" pitchFamily="34" charset="0"/>
              </a:rPr>
              <a:t>w</a:t>
            </a:r>
            <a:r>
              <a:rPr lang="en-GB" sz="1600" dirty="0" smtClean="0">
                <a:latin typeface="Arial" panose="020B0604020202020204" pitchFamily="34" charset="0"/>
                <a:cs typeface="Arial" panose="020B0604020202020204" pitchFamily="34" charset="0"/>
              </a:rPr>
              <a:t>ould start at midday</a:t>
            </a:r>
          </a:p>
        </p:txBody>
      </p:sp>
      <p:sp>
        <p:nvSpPr>
          <p:cNvPr id="21" name="TextBox 20"/>
          <p:cNvSpPr txBox="1"/>
          <p:nvPr/>
        </p:nvSpPr>
        <p:spPr>
          <a:xfrm>
            <a:off x="4733076" y="977862"/>
            <a:ext cx="2095490" cy="830997"/>
          </a:xfrm>
          <a:prstGeom prst="rect">
            <a:avLst/>
          </a:prstGeom>
          <a:noFill/>
        </p:spPr>
        <p:txBody>
          <a:bodyPr wrap="square" rtlCol="0">
            <a:spAutoFit/>
          </a:bodyPr>
          <a:lstStyle/>
          <a:p>
            <a:pPr algn="ctr"/>
            <a:r>
              <a:rPr lang="en-GB" sz="4800" dirty="0" smtClean="0">
                <a:solidFill>
                  <a:srgbClr val="3FB7E1"/>
                </a:solidFill>
                <a:latin typeface="Arial" panose="020B0604020202020204" pitchFamily="34" charset="0"/>
                <a:cs typeface="Arial" panose="020B0604020202020204" pitchFamily="34" charset="0"/>
              </a:rPr>
              <a:t>42%</a:t>
            </a:r>
          </a:p>
        </p:txBody>
      </p:sp>
      <p:sp>
        <p:nvSpPr>
          <p:cNvPr id="22" name="TextBox 21"/>
          <p:cNvSpPr txBox="1"/>
          <p:nvPr/>
        </p:nvSpPr>
        <p:spPr>
          <a:xfrm>
            <a:off x="4764375" y="1622344"/>
            <a:ext cx="1480378" cy="584775"/>
          </a:xfrm>
          <a:prstGeom prst="rect">
            <a:avLst/>
          </a:prstGeom>
          <a:noFill/>
        </p:spPr>
        <p:txBody>
          <a:bodyPr wrap="square" rtlCol="0">
            <a:spAutoFit/>
          </a:bodyPr>
          <a:lstStyle/>
          <a:p>
            <a:pPr algn="ctr"/>
            <a:r>
              <a:rPr lang="en-GB" sz="1600" dirty="0">
                <a:latin typeface="Arial" panose="020B0604020202020204" pitchFamily="34" charset="0"/>
                <a:cs typeface="Arial" panose="020B0604020202020204" pitchFamily="34" charset="0"/>
              </a:rPr>
              <a:t>h</a:t>
            </a:r>
            <a:r>
              <a:rPr lang="en-GB" sz="1600" dirty="0" smtClean="0">
                <a:latin typeface="Arial" panose="020B0604020202020204" pitchFamily="34" charset="0"/>
                <a:cs typeface="Arial" panose="020B0604020202020204" pitchFamily="34" charset="0"/>
              </a:rPr>
              <a:t>appy with 2pm</a:t>
            </a:r>
          </a:p>
        </p:txBody>
      </p:sp>
      <p:cxnSp>
        <p:nvCxnSpPr>
          <p:cNvPr id="23" name="Straight Arrow Connector 22"/>
          <p:cNvCxnSpPr/>
          <p:nvPr/>
        </p:nvCxnSpPr>
        <p:spPr bwMode="auto">
          <a:xfrm flipH="1">
            <a:off x="4764375" y="1896166"/>
            <a:ext cx="472764" cy="455160"/>
          </a:xfrm>
          <a:prstGeom prst="straightConnector1">
            <a:avLst/>
          </a:prstGeom>
          <a:blipFill dpi="0" rotWithShape="0">
            <a:blip r:embed="rId3"/>
            <a:srcRect/>
            <a:tile tx="0" ty="0" sx="100000" sy="100000" flip="none" algn="tl"/>
          </a:blipFill>
          <a:ln w="12700" cap="flat" cmpd="sng" algn="ctr">
            <a:solidFill>
              <a:schemeClr val="accent6">
                <a:lumMod val="50000"/>
              </a:schemeClr>
            </a:solidFill>
            <a:prstDash val="dash"/>
            <a:round/>
            <a:headEnd type="none" w="med" len="med"/>
            <a:tailEnd type="oval"/>
          </a:ln>
          <a:effectLst/>
        </p:spPr>
      </p:cxnSp>
      <p:sp>
        <p:nvSpPr>
          <p:cNvPr id="26" name="TextBox 25"/>
          <p:cNvSpPr txBox="1"/>
          <p:nvPr/>
        </p:nvSpPr>
        <p:spPr>
          <a:xfrm>
            <a:off x="447125" y="4412841"/>
            <a:ext cx="7500220" cy="577081"/>
          </a:xfrm>
          <a:prstGeom prst="rect">
            <a:avLst/>
          </a:prstGeom>
          <a:noFill/>
        </p:spPr>
        <p:txBody>
          <a:bodyPr wrap="square" rtlCol="0">
            <a:spAutoFit/>
          </a:bodyPr>
          <a:lstStyle/>
          <a:p>
            <a:r>
              <a:rPr lang="en-GB" sz="1050" dirty="0" smtClean="0">
                <a:solidFill>
                  <a:srgbClr val="7F7F7F"/>
                </a:solidFill>
                <a:latin typeface="Arial" panose="020B0604020202020204" pitchFamily="34" charset="0"/>
                <a:cs typeface="Arial" panose="020B0604020202020204" pitchFamily="34" charset="0"/>
              </a:rPr>
              <a:t>Source: NCPS 2015 Data</a:t>
            </a:r>
          </a:p>
          <a:p>
            <a:r>
              <a:rPr lang="en-GB" sz="1050" dirty="0" smtClean="0">
                <a:solidFill>
                  <a:srgbClr val="7F7F7F"/>
                </a:solidFill>
                <a:latin typeface="Arial" panose="020B0604020202020204" pitchFamily="34" charset="0"/>
                <a:cs typeface="Arial" panose="020B0604020202020204" pitchFamily="34" charset="0"/>
              </a:rPr>
              <a:t>Question</a:t>
            </a:r>
            <a:r>
              <a:rPr lang="en-GB" sz="1050" i="1" dirty="0" smtClean="0">
                <a:solidFill>
                  <a:srgbClr val="7F7F7F"/>
                </a:solidFill>
                <a:latin typeface="Arial" panose="020B0604020202020204" pitchFamily="34" charset="0"/>
                <a:cs typeface="Arial" panose="020B0604020202020204" pitchFamily="34" charset="0"/>
              </a:rPr>
              <a:t>: </a:t>
            </a:r>
            <a:r>
              <a:rPr lang="en-US" sz="1050" i="1" dirty="0">
                <a:solidFill>
                  <a:srgbClr val="7F7F7F"/>
                </a:solidFill>
                <a:latin typeface="Arial" panose="020B0604020202020204" pitchFamily="34" charset="0"/>
                <a:cs typeface="Arial" panose="020B0604020202020204" pitchFamily="34" charset="0"/>
              </a:rPr>
              <a:t>Please tell us the earliest and latest time you would be happy to </a:t>
            </a:r>
            <a:r>
              <a:rPr lang="en-US" sz="1050" i="1" dirty="0" smtClean="0">
                <a:solidFill>
                  <a:srgbClr val="7F7F7F"/>
                </a:solidFill>
                <a:latin typeface="Arial" panose="020B0604020202020204" pitchFamily="34" charset="0"/>
                <a:cs typeface="Arial" panose="020B0604020202020204" pitchFamily="34" charset="0"/>
              </a:rPr>
              <a:t>start at… </a:t>
            </a:r>
            <a:r>
              <a:rPr lang="en-GB" sz="1050" i="1" dirty="0" smtClean="0">
                <a:solidFill>
                  <a:srgbClr val="7F7F7F"/>
                </a:solidFill>
                <a:latin typeface="Arial" panose="020B0604020202020204" pitchFamily="34" charset="0"/>
                <a:cs typeface="Arial" panose="020B0604020202020204" pitchFamily="34" charset="0"/>
              </a:rPr>
              <a:t>Saturday league n=10,330; </a:t>
            </a:r>
            <a:r>
              <a:rPr lang="en-GB" sz="1050" i="1" dirty="0" err="1" smtClean="0">
                <a:solidFill>
                  <a:srgbClr val="7F7F7F"/>
                </a:solidFill>
                <a:latin typeface="Arial" panose="020B0604020202020204" pitchFamily="34" charset="0"/>
                <a:cs typeface="Arial" panose="020B0604020202020204" pitchFamily="34" charset="0"/>
              </a:rPr>
              <a:t>Occasionals</a:t>
            </a:r>
            <a:r>
              <a:rPr lang="en-GB" sz="1050" i="1" dirty="0" smtClean="0">
                <a:solidFill>
                  <a:srgbClr val="7F7F7F"/>
                </a:solidFill>
                <a:latin typeface="Arial" panose="020B0604020202020204" pitchFamily="34" charset="0"/>
                <a:cs typeface="Arial" panose="020B0604020202020204" pitchFamily="34" charset="0"/>
              </a:rPr>
              <a:t> and cameos league n=1,886</a:t>
            </a:r>
          </a:p>
        </p:txBody>
      </p:sp>
      <p:sp>
        <p:nvSpPr>
          <p:cNvPr id="27" name="Rounded Rectangle 26"/>
          <p:cNvSpPr/>
          <p:nvPr/>
        </p:nvSpPr>
        <p:spPr bwMode="auto">
          <a:xfrm>
            <a:off x="6446429" y="2216322"/>
            <a:ext cx="1729610" cy="270008"/>
          </a:xfrm>
          <a:prstGeom prst="roundRect">
            <a:avLst/>
          </a:prstGeom>
          <a:solidFill>
            <a:schemeClr val="bg1"/>
          </a:solidFill>
          <a:ln w="25400" cap="flat" cmpd="sng" algn="ctr">
            <a:solidFill>
              <a:srgbClr val="3FB7E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1050" dirty="0" smtClean="0">
                <a:sym typeface="GillSans" charset="0"/>
              </a:rPr>
              <a:t>Saturday league players</a:t>
            </a:r>
            <a:endParaRPr lang="en-GB" sz="1050" dirty="0">
              <a:sym typeface="GillSans" charset="0"/>
            </a:endParaRPr>
          </a:p>
        </p:txBody>
      </p:sp>
      <p:sp>
        <p:nvSpPr>
          <p:cNvPr id="28" name="Rounded Rectangle 27"/>
          <p:cNvSpPr/>
          <p:nvPr/>
        </p:nvSpPr>
        <p:spPr bwMode="auto">
          <a:xfrm>
            <a:off x="6446429" y="2598528"/>
            <a:ext cx="1729610" cy="270008"/>
          </a:xfrm>
          <a:prstGeom prst="roundRect">
            <a:avLst/>
          </a:prstGeom>
          <a:solidFill>
            <a:schemeClr val="bg1"/>
          </a:solidFill>
          <a:ln w="25400" cap="flat" cmpd="sng" algn="ctr">
            <a:solidFill>
              <a:srgbClr val="00B050"/>
            </a:solidFill>
            <a:prstDash val="sysDash"/>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1000" dirty="0" err="1">
                <a:sym typeface="GillSans" charset="0"/>
              </a:rPr>
              <a:t>Occasionals</a:t>
            </a:r>
            <a:r>
              <a:rPr lang="en-US" sz="1000" dirty="0">
                <a:sym typeface="GillSans" charset="0"/>
              </a:rPr>
              <a:t> and </a:t>
            </a:r>
            <a:r>
              <a:rPr lang="en-US" sz="1000" dirty="0" smtClean="0">
                <a:sym typeface="GillSans" charset="0"/>
              </a:rPr>
              <a:t>Cameos</a:t>
            </a:r>
            <a:endParaRPr lang="en-GB" sz="1000" dirty="0">
              <a:sym typeface="GillSans" charset="0"/>
            </a:endParaRPr>
          </a:p>
        </p:txBody>
      </p:sp>
      <p:sp>
        <p:nvSpPr>
          <p:cNvPr id="29" name="TextBox 28"/>
          <p:cNvSpPr txBox="1"/>
          <p:nvPr/>
        </p:nvSpPr>
        <p:spPr>
          <a:xfrm>
            <a:off x="2833498" y="2351326"/>
            <a:ext cx="2105928" cy="830997"/>
          </a:xfrm>
          <a:prstGeom prst="rect">
            <a:avLst/>
          </a:prstGeom>
          <a:noFill/>
        </p:spPr>
        <p:txBody>
          <a:bodyPr wrap="square" rtlCol="0">
            <a:spAutoFit/>
          </a:bodyPr>
          <a:lstStyle/>
          <a:p>
            <a:pPr algn="ctr"/>
            <a:r>
              <a:rPr lang="en-GB" sz="4800" dirty="0" smtClean="0">
                <a:solidFill>
                  <a:srgbClr val="3FB7E1"/>
                </a:solidFill>
                <a:latin typeface="Arial" panose="020B0604020202020204" pitchFamily="34" charset="0"/>
                <a:cs typeface="Arial" panose="020B0604020202020204" pitchFamily="34" charset="0"/>
              </a:rPr>
              <a:t>77%</a:t>
            </a:r>
          </a:p>
        </p:txBody>
      </p:sp>
      <p:cxnSp>
        <p:nvCxnSpPr>
          <p:cNvPr id="30" name="Straight Arrow Connector 29"/>
          <p:cNvCxnSpPr/>
          <p:nvPr/>
        </p:nvCxnSpPr>
        <p:spPr bwMode="auto">
          <a:xfrm flipH="1">
            <a:off x="3705470" y="1496887"/>
            <a:ext cx="180993" cy="1054244"/>
          </a:xfrm>
          <a:prstGeom prst="straightConnector1">
            <a:avLst/>
          </a:prstGeom>
          <a:blipFill dpi="0" rotWithShape="0">
            <a:blip r:embed="rId3"/>
            <a:srcRect/>
            <a:tile tx="0" ty="0" sx="100000" sy="100000" flip="none" algn="tl"/>
          </a:blipFill>
          <a:ln w="12700" cap="flat" cmpd="sng" algn="ctr">
            <a:solidFill>
              <a:schemeClr val="accent6">
                <a:lumMod val="50000"/>
              </a:schemeClr>
            </a:solidFill>
            <a:prstDash val="dash"/>
            <a:round/>
            <a:headEnd type="none" w="med" len="med"/>
            <a:tailEnd type="oval"/>
          </a:ln>
          <a:effectLst/>
        </p:spPr>
      </p:cxnSp>
      <p:sp>
        <p:nvSpPr>
          <p:cNvPr id="31" name="TextBox 30"/>
          <p:cNvSpPr txBox="1"/>
          <p:nvPr/>
        </p:nvSpPr>
        <p:spPr>
          <a:xfrm>
            <a:off x="2965280" y="3044272"/>
            <a:ext cx="1480378" cy="338554"/>
          </a:xfrm>
          <a:prstGeom prst="rect">
            <a:avLst/>
          </a:prstGeom>
          <a:noFill/>
        </p:spPr>
        <p:txBody>
          <a:bodyPr wrap="square" rtlCol="0">
            <a:spAutoFit/>
          </a:bodyPr>
          <a:lstStyle/>
          <a:p>
            <a:pPr algn="ctr"/>
            <a:r>
              <a:rPr lang="en-GB" sz="1600" dirty="0" smtClean="0">
                <a:latin typeface="Arial" panose="020B0604020202020204" pitchFamily="34" charset="0"/>
                <a:cs typeface="Arial" panose="020B0604020202020204" pitchFamily="34" charset="0"/>
              </a:rPr>
              <a:t>At 1pm</a:t>
            </a:r>
          </a:p>
        </p:txBody>
      </p:sp>
    </p:spTree>
    <p:extLst>
      <p:ext uri="{BB962C8B-B14F-4D97-AF65-F5344CB8AC3E}">
        <p14:creationId xmlns:p14="http://schemas.microsoft.com/office/powerpoint/2010/main" val="41261279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9010" y="4445432"/>
            <a:ext cx="1992923" cy="18024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7" name="Title 1"/>
          <p:cNvSpPr txBox="1">
            <a:spLocks/>
          </p:cNvSpPr>
          <p:nvPr/>
        </p:nvSpPr>
        <p:spPr bwMode="auto">
          <a:xfrm>
            <a:off x="334746" y="582885"/>
            <a:ext cx="8809254" cy="263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defPPr>
              <a:defRPr lang="en-US"/>
            </a:defPPr>
            <a:lvl1pPr defTabSz="914400" eaLnBrk="0" fontAlgn="base" hangingPunct="0">
              <a:lnSpc>
                <a:spcPct val="96000"/>
              </a:lnSpc>
              <a:spcBef>
                <a:spcPct val="0"/>
              </a:spcBef>
              <a:spcAft>
                <a:spcPct val="0"/>
              </a:spcAft>
              <a:defRPr sz="1600" b="0" i="1" kern="0">
                <a:solidFill>
                  <a:srgbClr val="000000"/>
                </a:solidFill>
                <a:latin typeface="Arial" panose="020B0604020202020204" pitchFamily="34" charset="0"/>
                <a:ea typeface="+mj-ea"/>
                <a:cs typeface="Arial" panose="020B0604020202020204" pitchFamily="34" charset="0"/>
              </a:defRPr>
            </a:lvl1pPr>
            <a:lvl2pPr eaLnBrk="0" fontAlgn="base" hangingPunct="0">
              <a:lnSpc>
                <a:spcPct val="96000"/>
              </a:lnSpc>
              <a:spcBef>
                <a:spcPct val="0"/>
              </a:spcBef>
              <a:spcAft>
                <a:spcPct val="0"/>
              </a:spcAft>
              <a:defRPr sz="2000" b="1">
                <a:solidFill>
                  <a:srgbClr val="000080"/>
                </a:solidFill>
                <a:latin typeface="RussellSquare" charset="0"/>
              </a:defRPr>
            </a:lvl2pPr>
            <a:lvl3pPr eaLnBrk="0" fontAlgn="base" hangingPunct="0">
              <a:lnSpc>
                <a:spcPct val="96000"/>
              </a:lnSpc>
              <a:spcBef>
                <a:spcPct val="0"/>
              </a:spcBef>
              <a:spcAft>
                <a:spcPct val="0"/>
              </a:spcAft>
              <a:defRPr sz="2000" b="1">
                <a:solidFill>
                  <a:srgbClr val="000080"/>
                </a:solidFill>
                <a:latin typeface="RussellSquare" charset="0"/>
              </a:defRPr>
            </a:lvl3pPr>
            <a:lvl4pPr eaLnBrk="0" fontAlgn="base" hangingPunct="0">
              <a:lnSpc>
                <a:spcPct val="96000"/>
              </a:lnSpc>
              <a:spcBef>
                <a:spcPct val="0"/>
              </a:spcBef>
              <a:spcAft>
                <a:spcPct val="0"/>
              </a:spcAft>
              <a:defRPr sz="2000" b="1">
                <a:solidFill>
                  <a:srgbClr val="000080"/>
                </a:solidFill>
                <a:latin typeface="RussellSquare" charset="0"/>
              </a:defRPr>
            </a:lvl4pPr>
            <a:lvl5pPr eaLnBrk="0" fontAlgn="base" hangingPunct="0">
              <a:lnSpc>
                <a:spcPct val="96000"/>
              </a:lnSpc>
              <a:spcBef>
                <a:spcPct val="0"/>
              </a:spcBef>
              <a:spcAft>
                <a:spcPct val="0"/>
              </a:spcAft>
              <a:defRPr sz="2000" b="1">
                <a:solidFill>
                  <a:srgbClr val="000080"/>
                </a:solidFill>
                <a:latin typeface="RussellSquare" charset="0"/>
              </a:defRPr>
            </a:lvl5pPr>
            <a:lvl6pPr marL="457200" eaLnBrk="0" fontAlgn="base" hangingPunct="0">
              <a:lnSpc>
                <a:spcPct val="96000"/>
              </a:lnSpc>
              <a:spcBef>
                <a:spcPct val="0"/>
              </a:spcBef>
              <a:spcAft>
                <a:spcPct val="0"/>
              </a:spcAft>
              <a:defRPr sz="2000" b="1">
                <a:solidFill>
                  <a:srgbClr val="000080"/>
                </a:solidFill>
                <a:latin typeface="RussellSquare" charset="0"/>
              </a:defRPr>
            </a:lvl6pPr>
            <a:lvl7pPr marL="914400" eaLnBrk="0" fontAlgn="base" hangingPunct="0">
              <a:lnSpc>
                <a:spcPct val="96000"/>
              </a:lnSpc>
              <a:spcBef>
                <a:spcPct val="0"/>
              </a:spcBef>
              <a:spcAft>
                <a:spcPct val="0"/>
              </a:spcAft>
              <a:defRPr sz="2000" b="1">
                <a:solidFill>
                  <a:srgbClr val="000080"/>
                </a:solidFill>
                <a:latin typeface="RussellSquare" charset="0"/>
              </a:defRPr>
            </a:lvl7pPr>
            <a:lvl8pPr marL="1371600" eaLnBrk="0" fontAlgn="base" hangingPunct="0">
              <a:lnSpc>
                <a:spcPct val="96000"/>
              </a:lnSpc>
              <a:spcBef>
                <a:spcPct val="0"/>
              </a:spcBef>
              <a:spcAft>
                <a:spcPct val="0"/>
              </a:spcAft>
              <a:defRPr sz="2000" b="1">
                <a:solidFill>
                  <a:srgbClr val="000080"/>
                </a:solidFill>
                <a:latin typeface="RussellSquare" charset="0"/>
              </a:defRPr>
            </a:lvl8pPr>
            <a:lvl9pPr marL="1828800" eaLnBrk="0" fontAlgn="base" hangingPunct="0">
              <a:lnSpc>
                <a:spcPct val="96000"/>
              </a:lnSpc>
              <a:spcBef>
                <a:spcPct val="0"/>
              </a:spcBef>
              <a:spcAft>
                <a:spcPct val="0"/>
              </a:spcAft>
              <a:defRPr sz="2000" b="1">
                <a:solidFill>
                  <a:srgbClr val="000080"/>
                </a:solidFill>
                <a:latin typeface="RussellSquare" charset="0"/>
              </a:defRPr>
            </a:lvl9pPr>
          </a:lstStyle>
          <a:p>
            <a:r>
              <a:rPr lang="en-GB" dirty="0" smtClean="0"/>
              <a:t>1pm starts could make an extra player per team happy</a:t>
            </a:r>
            <a:endParaRPr lang="en-GB" dirty="0"/>
          </a:p>
        </p:txBody>
      </p:sp>
      <p:sp>
        <p:nvSpPr>
          <p:cNvPr id="13" name="Rectangle 12"/>
          <p:cNvSpPr/>
          <p:nvPr/>
        </p:nvSpPr>
        <p:spPr>
          <a:xfrm>
            <a:off x="180000" y="233590"/>
            <a:ext cx="8964000" cy="307777"/>
          </a:xfrm>
          <a:prstGeom prst="rect">
            <a:avLst/>
          </a:prstGeom>
        </p:spPr>
        <p:txBody>
          <a:bodyPr wrap="square">
            <a:spAutoFit/>
          </a:bodyPr>
          <a:lstStyle/>
          <a:p>
            <a:r>
              <a:rPr lang="en-GB" b="1" dirty="0" smtClean="0">
                <a:solidFill>
                  <a:prstClr val="black"/>
                </a:solidFill>
                <a:latin typeface="Arial" panose="020B0604020202020204" pitchFamily="34" charset="0"/>
                <a:cs typeface="Arial" panose="020B0604020202020204" pitchFamily="34" charset="0"/>
              </a:rPr>
              <a:t>Saturday start times: satisfaction</a:t>
            </a:r>
            <a:endParaRPr lang="en-GB" b="1" dirty="0">
              <a:solidFill>
                <a:prstClr val="black"/>
              </a:solidFill>
              <a:latin typeface="Arial" panose="020B0604020202020204" pitchFamily="34" charset="0"/>
              <a:cs typeface="Arial" panose="020B0604020202020204" pitchFamily="34" charset="0"/>
            </a:endParaRPr>
          </a:p>
        </p:txBody>
      </p:sp>
      <p:sp>
        <p:nvSpPr>
          <p:cNvPr id="14" name="TextBox 13"/>
          <p:cNvSpPr txBox="1"/>
          <p:nvPr/>
        </p:nvSpPr>
        <p:spPr>
          <a:xfrm>
            <a:off x="461766" y="4419252"/>
            <a:ext cx="7500220" cy="738664"/>
          </a:xfrm>
          <a:prstGeom prst="rect">
            <a:avLst/>
          </a:prstGeom>
          <a:noFill/>
        </p:spPr>
        <p:txBody>
          <a:bodyPr wrap="square" rtlCol="0">
            <a:spAutoFit/>
          </a:bodyPr>
          <a:lstStyle/>
          <a:p>
            <a:r>
              <a:rPr lang="en-GB" sz="1050" dirty="0">
                <a:solidFill>
                  <a:srgbClr val="7F7F7F"/>
                </a:solidFill>
                <a:latin typeface="Arial" panose="020B0604020202020204" pitchFamily="34" charset="0"/>
                <a:cs typeface="Arial" panose="020B0604020202020204" pitchFamily="34" charset="0"/>
              </a:rPr>
              <a:t>Source: NCPS </a:t>
            </a:r>
            <a:r>
              <a:rPr lang="en-GB" sz="1050" dirty="0" smtClean="0">
                <a:solidFill>
                  <a:srgbClr val="7F7F7F"/>
                </a:solidFill>
                <a:latin typeface="Arial" panose="020B0604020202020204" pitchFamily="34" charset="0"/>
                <a:cs typeface="Arial" panose="020B0604020202020204" pitchFamily="34" charset="0"/>
              </a:rPr>
              <a:t>2015 </a:t>
            </a:r>
            <a:r>
              <a:rPr lang="en-GB" sz="1050" dirty="0">
                <a:solidFill>
                  <a:srgbClr val="7F7F7F"/>
                </a:solidFill>
                <a:latin typeface="Arial" panose="020B0604020202020204" pitchFamily="34" charset="0"/>
                <a:cs typeface="Arial" panose="020B0604020202020204" pitchFamily="34" charset="0"/>
              </a:rPr>
              <a:t>Data</a:t>
            </a:r>
          </a:p>
          <a:p>
            <a:r>
              <a:rPr lang="en-GB" sz="1050" dirty="0">
                <a:solidFill>
                  <a:srgbClr val="7F7F7F"/>
                </a:solidFill>
                <a:latin typeface="Arial" panose="020B0604020202020204" pitchFamily="34" charset="0"/>
                <a:cs typeface="Arial" panose="020B0604020202020204" pitchFamily="34" charset="0"/>
              </a:rPr>
              <a:t>Question:</a:t>
            </a:r>
            <a:r>
              <a:rPr lang="en-GB" sz="1050" i="1" dirty="0">
                <a:solidFill>
                  <a:srgbClr val="7F7F7F"/>
                </a:solidFill>
                <a:latin typeface="Arial" panose="020B0604020202020204" pitchFamily="34" charset="0"/>
                <a:cs typeface="Arial" panose="020B0604020202020204" pitchFamily="34" charset="0"/>
              </a:rPr>
              <a:t> How happy or unhappy are you with the </a:t>
            </a:r>
            <a:r>
              <a:rPr lang="en-GB" sz="1050" i="1" dirty="0" smtClean="0">
                <a:solidFill>
                  <a:srgbClr val="7F7F7F"/>
                </a:solidFill>
                <a:latin typeface="Arial" panose="020B0604020202020204" pitchFamily="34" charset="0"/>
                <a:cs typeface="Arial" panose="020B0604020202020204" pitchFamily="34" charset="0"/>
              </a:rPr>
              <a:t>start </a:t>
            </a:r>
            <a:r>
              <a:rPr lang="en-GB" sz="1050" i="1" dirty="0">
                <a:solidFill>
                  <a:srgbClr val="7F7F7F"/>
                </a:solidFill>
                <a:latin typeface="Arial" panose="020B0604020202020204" pitchFamily="34" charset="0"/>
                <a:cs typeface="Arial" panose="020B0604020202020204" pitchFamily="34" charset="0"/>
              </a:rPr>
              <a:t>time of </a:t>
            </a:r>
            <a:r>
              <a:rPr lang="en-GB" sz="1050" i="1" dirty="0">
                <a:solidFill>
                  <a:schemeClr val="bg1">
                    <a:lumMod val="50000"/>
                  </a:schemeClr>
                </a:solidFill>
                <a:latin typeface="Arial" panose="020B0604020202020204" pitchFamily="34" charset="0"/>
                <a:cs typeface="Arial" panose="020B0604020202020204" pitchFamily="34" charset="0"/>
              </a:rPr>
              <a:t>matches</a:t>
            </a:r>
            <a:r>
              <a:rPr lang="en-GB" sz="1050" i="1" dirty="0">
                <a:solidFill>
                  <a:srgbClr val="7F7F7F"/>
                </a:solidFill>
                <a:latin typeface="Arial" panose="020B0604020202020204" pitchFamily="34" charset="0"/>
                <a:cs typeface="Arial" panose="020B0604020202020204" pitchFamily="34" charset="0"/>
              </a:rPr>
              <a:t>: (</a:t>
            </a:r>
            <a:r>
              <a:rPr lang="en-GB" sz="1050" i="1" dirty="0" smtClean="0">
                <a:solidFill>
                  <a:srgbClr val="7F7F7F"/>
                </a:solidFill>
                <a:latin typeface="Arial" panose="020B0604020202020204" pitchFamily="34" charset="0"/>
                <a:cs typeface="Arial" panose="020B0604020202020204" pitchFamily="34" charset="0"/>
              </a:rPr>
              <a:t>n=</a:t>
            </a:r>
            <a:r>
              <a:rPr lang="en-GB" sz="1050" i="1" dirty="0" smtClean="0">
                <a:solidFill>
                  <a:schemeClr val="bg1">
                    <a:lumMod val="50000"/>
                  </a:schemeClr>
                </a:solidFill>
                <a:latin typeface="Arial" panose="020B0604020202020204" pitchFamily="34" charset="0"/>
                <a:cs typeface="Arial" panose="020B0604020202020204" pitchFamily="34" charset="0"/>
              </a:rPr>
              <a:t>12,301</a:t>
            </a:r>
            <a:r>
              <a:rPr lang="en-GB" sz="1050" i="1" dirty="0" smtClean="0">
                <a:solidFill>
                  <a:srgbClr val="7F7F7F"/>
                </a:solidFill>
                <a:latin typeface="Arial" panose="020B0604020202020204" pitchFamily="34" charset="0"/>
                <a:cs typeface="Arial" panose="020B0604020202020204" pitchFamily="34" charset="0"/>
              </a:rPr>
              <a:t>) </a:t>
            </a:r>
            <a:r>
              <a:rPr lang="en-GB" sz="1050" i="1" dirty="0">
                <a:solidFill>
                  <a:srgbClr val="7F7F7F"/>
                </a:solidFill>
                <a:latin typeface="Arial" panose="020B0604020202020204" pitchFamily="34" charset="0"/>
                <a:cs typeface="Arial" panose="020B0604020202020204" pitchFamily="34" charset="0"/>
              </a:rPr>
              <a:t>Happy = Happy or Very </a:t>
            </a:r>
            <a:r>
              <a:rPr lang="en-GB" sz="1050" i="1" dirty="0" smtClean="0">
                <a:solidFill>
                  <a:srgbClr val="7F7F7F"/>
                </a:solidFill>
                <a:latin typeface="Arial" panose="020B0604020202020204" pitchFamily="34" charset="0"/>
                <a:cs typeface="Arial" panose="020B0604020202020204" pitchFamily="34" charset="0"/>
              </a:rPr>
              <a:t>Happy</a:t>
            </a:r>
          </a:p>
          <a:p>
            <a:r>
              <a:rPr lang="en-GB" sz="1050" i="1" dirty="0" smtClean="0">
                <a:solidFill>
                  <a:srgbClr val="7F7F7F"/>
                </a:solidFill>
                <a:latin typeface="Arial" panose="020B0604020202020204" pitchFamily="34" charset="0"/>
                <a:cs typeface="Arial" panose="020B0604020202020204" pitchFamily="34" charset="0"/>
              </a:rPr>
              <a:t>Please tell us the earliest and latest time you would be willing to start at? (n=10, 330)</a:t>
            </a:r>
          </a:p>
          <a:p>
            <a:endParaRPr lang="en-GB" sz="1050" i="1" dirty="0">
              <a:solidFill>
                <a:srgbClr val="7F7F7F"/>
              </a:solidFill>
              <a:latin typeface="Arial" panose="020B0604020202020204" pitchFamily="34" charset="0"/>
              <a:cs typeface="Arial" panose="020B0604020202020204" pitchFamily="34" charset="0"/>
            </a:endParaRPr>
          </a:p>
        </p:txBody>
      </p:sp>
      <p:grpSp>
        <p:nvGrpSpPr>
          <p:cNvPr id="3" name="Group 2"/>
          <p:cNvGrpSpPr/>
          <p:nvPr/>
        </p:nvGrpSpPr>
        <p:grpSpPr>
          <a:xfrm>
            <a:off x="-791542" y="820460"/>
            <a:ext cx="4915187" cy="1764825"/>
            <a:chOff x="-497345" y="3168996"/>
            <a:chExt cx="4293704" cy="2885588"/>
          </a:xfrm>
        </p:grpSpPr>
        <p:graphicFrame>
          <p:nvGraphicFramePr>
            <p:cNvPr id="8" name="Chart 7"/>
            <p:cNvGraphicFramePr/>
            <p:nvPr>
              <p:extLst/>
            </p:nvPr>
          </p:nvGraphicFramePr>
          <p:xfrm>
            <a:off x="351097" y="3281527"/>
            <a:ext cx="2596820" cy="277305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497345" y="3168996"/>
              <a:ext cx="4293704" cy="2012927"/>
            </a:xfrm>
            <a:prstGeom prst="rect">
              <a:avLst/>
            </a:prstGeom>
            <a:noFill/>
          </p:spPr>
          <p:txBody>
            <a:bodyPr wrap="square" rtlCol="0">
              <a:spAutoFit/>
            </a:bodyPr>
            <a:lstStyle/>
            <a:p>
              <a:pPr algn="ctr"/>
              <a:r>
                <a:rPr lang="en-GB" sz="6000" spc="-300" dirty="0" smtClean="0">
                  <a:solidFill>
                    <a:schemeClr val="bg1"/>
                  </a:solidFill>
                  <a:latin typeface="Arial" panose="020B0604020202020204" pitchFamily="34" charset="0"/>
                  <a:cs typeface="Arial" panose="020B0604020202020204" pitchFamily="34" charset="0"/>
                </a:rPr>
                <a:t>30%</a:t>
              </a:r>
              <a:endParaRPr lang="en-GB" sz="6000" spc="-300" dirty="0">
                <a:solidFill>
                  <a:schemeClr val="bg1"/>
                </a:solidFill>
                <a:latin typeface="Arial" panose="020B0604020202020204" pitchFamily="34" charset="0"/>
                <a:cs typeface="Arial" panose="020B0604020202020204" pitchFamily="34" charset="0"/>
              </a:endParaRPr>
            </a:p>
            <a:p>
              <a:pPr algn="ctr"/>
              <a:r>
                <a:rPr lang="en-GB" sz="1400" dirty="0">
                  <a:solidFill>
                    <a:srgbClr val="00A1F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endParaRPr lang="en-GB" sz="1400"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9" name="TextBox 18"/>
            <p:cNvSpPr txBox="1"/>
            <p:nvPr/>
          </p:nvSpPr>
          <p:spPr>
            <a:xfrm>
              <a:off x="-497345" y="4408112"/>
              <a:ext cx="4293704" cy="1358727"/>
            </a:xfrm>
            <a:prstGeom prst="rect">
              <a:avLst/>
            </a:prstGeom>
            <a:noFill/>
          </p:spPr>
          <p:txBody>
            <a:bodyPr wrap="square" rtlCol="0">
              <a:spAutoFit/>
            </a:bodyPr>
            <a:lstStyle/>
            <a:p>
              <a:pPr algn="ctr"/>
              <a:r>
                <a:rPr lang="en-GB" sz="1200" dirty="0" smtClean="0">
                  <a:solidFill>
                    <a:schemeClr val="bg1"/>
                  </a:solidFill>
                  <a:latin typeface="Arial" panose="020B0604020202020204" pitchFamily="34" charset="0"/>
                  <a:cs typeface="Arial" panose="020B0604020202020204" pitchFamily="34" charset="0"/>
                </a:rPr>
                <a:t>of Saturday players </a:t>
              </a:r>
            </a:p>
            <a:p>
              <a:pPr algn="ctr"/>
              <a:r>
                <a:rPr lang="en-GB" sz="1200" dirty="0" smtClean="0">
                  <a:solidFill>
                    <a:schemeClr val="bg1"/>
                  </a:solidFill>
                  <a:latin typeface="Arial" panose="020B0604020202020204" pitchFamily="34" charset="0"/>
                  <a:cs typeface="Arial" panose="020B0604020202020204" pitchFamily="34" charset="0"/>
                </a:rPr>
                <a:t>are currently</a:t>
              </a:r>
            </a:p>
            <a:p>
              <a:pPr algn="ctr"/>
              <a:r>
                <a:rPr lang="en-GB" sz="1200" dirty="0" smtClean="0">
                  <a:solidFill>
                    <a:schemeClr val="bg1"/>
                  </a:solidFill>
                  <a:latin typeface="Arial" panose="020B0604020202020204" pitchFamily="34" charset="0"/>
                  <a:cs typeface="Arial" panose="020B0604020202020204" pitchFamily="34" charset="0"/>
                </a:rPr>
                <a:t>dissatisfied</a:t>
              </a:r>
            </a:p>
            <a:p>
              <a:pPr algn="ctr"/>
              <a:r>
                <a:rPr lang="en-GB" sz="1200" dirty="0" smtClean="0">
                  <a:solidFill>
                    <a:schemeClr val="bg1"/>
                  </a:solidFill>
                  <a:latin typeface="Arial" panose="020B0604020202020204" pitchFamily="34" charset="0"/>
                  <a:cs typeface="Arial" panose="020B0604020202020204" pitchFamily="34" charset="0"/>
                </a:rPr>
                <a:t>with </a:t>
              </a:r>
              <a:r>
                <a:rPr lang="en-GB" sz="1200" b="1" u="sng" dirty="0" smtClean="0">
                  <a:solidFill>
                    <a:schemeClr val="bg1"/>
                  </a:solidFill>
                  <a:latin typeface="Arial" panose="020B0604020202020204" pitchFamily="34" charset="0"/>
                  <a:cs typeface="Arial" panose="020B0604020202020204" pitchFamily="34" charset="0"/>
                </a:rPr>
                <a:t>start</a:t>
              </a:r>
              <a:r>
                <a:rPr lang="en-GB" sz="1200" dirty="0" smtClean="0">
                  <a:solidFill>
                    <a:schemeClr val="bg1"/>
                  </a:solidFill>
                  <a:latin typeface="Arial" panose="020B0604020202020204" pitchFamily="34" charset="0"/>
                  <a:cs typeface="Arial" panose="020B0604020202020204" pitchFamily="34" charset="0"/>
                </a:rPr>
                <a:t> times</a:t>
              </a:r>
              <a:endParaRPr lang="en-GB" sz="1200" dirty="0">
                <a:solidFill>
                  <a:schemeClr val="bg1"/>
                </a:solidFill>
                <a:latin typeface="Arial" panose="020B0604020202020204" pitchFamily="34" charset="0"/>
                <a:cs typeface="Arial" panose="020B0604020202020204" pitchFamily="34" charset="0"/>
              </a:endParaRPr>
            </a:p>
          </p:txBody>
        </p:sp>
      </p:grpSp>
      <p:graphicFrame>
        <p:nvGraphicFramePr>
          <p:cNvPr id="864" name="Chart 863"/>
          <p:cNvGraphicFramePr/>
          <p:nvPr>
            <p:extLst/>
          </p:nvPr>
        </p:nvGraphicFramePr>
        <p:xfrm>
          <a:off x="63596" y="2361506"/>
          <a:ext cx="4034852" cy="1941648"/>
        </p:xfrm>
        <a:graphic>
          <a:graphicData uri="http://schemas.openxmlformats.org/drawingml/2006/chart">
            <c:chart xmlns:c="http://schemas.openxmlformats.org/drawingml/2006/chart" xmlns:r="http://schemas.openxmlformats.org/officeDocument/2006/relationships" r:id="rId4"/>
          </a:graphicData>
        </a:graphic>
      </p:graphicFrame>
      <p:sp>
        <p:nvSpPr>
          <p:cNvPr id="865" name="TextBox 864"/>
          <p:cNvSpPr txBox="1"/>
          <p:nvPr/>
        </p:nvSpPr>
        <p:spPr>
          <a:xfrm>
            <a:off x="841378" y="3061224"/>
            <a:ext cx="1978329" cy="769441"/>
          </a:xfrm>
          <a:prstGeom prst="rect">
            <a:avLst/>
          </a:prstGeom>
          <a:noFill/>
        </p:spPr>
        <p:txBody>
          <a:bodyPr wrap="square" rtlCol="0">
            <a:spAutoFit/>
          </a:bodyPr>
          <a:lstStyle/>
          <a:p>
            <a:pPr algn="ctr"/>
            <a:r>
              <a:rPr lang="en-GB" sz="4400" dirty="0" smtClean="0">
                <a:solidFill>
                  <a:srgbClr val="3FB7E1"/>
                </a:solidFill>
                <a:latin typeface="Arial" panose="020B0604020202020204" pitchFamily="34" charset="0"/>
                <a:cs typeface="Arial" panose="020B0604020202020204" pitchFamily="34" charset="0"/>
              </a:rPr>
              <a:t>77%</a:t>
            </a:r>
          </a:p>
        </p:txBody>
      </p:sp>
      <p:sp>
        <p:nvSpPr>
          <p:cNvPr id="866" name="TextBox 865"/>
          <p:cNvSpPr txBox="1"/>
          <p:nvPr/>
        </p:nvSpPr>
        <p:spPr>
          <a:xfrm>
            <a:off x="841378" y="3525155"/>
            <a:ext cx="1978329" cy="523220"/>
          </a:xfrm>
          <a:prstGeom prst="rect">
            <a:avLst/>
          </a:prstGeom>
          <a:noFill/>
        </p:spPr>
        <p:txBody>
          <a:bodyPr wrap="square" rtlCol="0">
            <a:spAutoFit/>
          </a:bodyPr>
          <a:lstStyle/>
          <a:p>
            <a:pPr algn="ctr"/>
            <a:r>
              <a:rPr lang="en-GB" dirty="0" smtClean="0">
                <a:solidFill>
                  <a:srgbClr val="3FB7E1"/>
                </a:solidFill>
                <a:latin typeface="Arial" panose="020B0604020202020204" pitchFamily="34" charset="0"/>
                <a:cs typeface="Arial" panose="020B0604020202020204" pitchFamily="34" charset="0"/>
              </a:rPr>
              <a:t>Would be happy with 1pm</a:t>
            </a:r>
          </a:p>
        </p:txBody>
      </p:sp>
      <p:grpSp>
        <p:nvGrpSpPr>
          <p:cNvPr id="5" name="Group 4"/>
          <p:cNvGrpSpPr/>
          <p:nvPr/>
        </p:nvGrpSpPr>
        <p:grpSpPr>
          <a:xfrm>
            <a:off x="2897611" y="1159936"/>
            <a:ext cx="6127894" cy="681085"/>
            <a:chOff x="2897611" y="1032907"/>
            <a:chExt cx="6127894" cy="908113"/>
          </a:xfrm>
        </p:grpSpPr>
        <p:grpSp>
          <p:nvGrpSpPr>
            <p:cNvPr id="6" name="Group 5"/>
            <p:cNvGrpSpPr/>
            <p:nvPr/>
          </p:nvGrpSpPr>
          <p:grpSpPr>
            <a:xfrm>
              <a:off x="2897949" y="1144121"/>
              <a:ext cx="6127556" cy="700485"/>
              <a:chOff x="2897949" y="1144121"/>
              <a:chExt cx="6127556" cy="700485"/>
            </a:xfrm>
          </p:grpSpPr>
          <p:grpSp>
            <p:nvGrpSpPr>
              <p:cNvPr id="4" name="Group 3"/>
              <p:cNvGrpSpPr/>
              <p:nvPr/>
            </p:nvGrpSpPr>
            <p:grpSpPr>
              <a:xfrm>
                <a:off x="2897949" y="1144121"/>
                <a:ext cx="5582820" cy="697068"/>
                <a:chOff x="2973734" y="1118510"/>
                <a:chExt cx="5582820" cy="697068"/>
              </a:xfrm>
            </p:grpSpPr>
            <p:grpSp>
              <p:nvGrpSpPr>
                <p:cNvPr id="17" name="Group 16"/>
                <p:cNvGrpSpPr/>
                <p:nvPr/>
              </p:nvGrpSpPr>
              <p:grpSpPr>
                <a:xfrm>
                  <a:off x="2973734" y="1118510"/>
                  <a:ext cx="709176" cy="697068"/>
                  <a:chOff x="3235837" y="2247610"/>
                  <a:chExt cx="2083979" cy="2257720"/>
                </a:xfrm>
                <a:solidFill>
                  <a:srgbClr val="FF0000"/>
                </a:solidFill>
              </p:grpSpPr>
              <p:grpSp>
                <p:nvGrpSpPr>
                  <p:cNvPr id="18" name="Group 17"/>
                  <p:cNvGrpSpPr/>
                  <p:nvPr/>
                </p:nvGrpSpPr>
                <p:grpSpPr>
                  <a:xfrm>
                    <a:off x="3718126" y="3431850"/>
                    <a:ext cx="739496" cy="794829"/>
                    <a:chOff x="3718126" y="3431850"/>
                    <a:chExt cx="739496" cy="794829"/>
                  </a:xfrm>
                  <a:grpFill/>
                </p:grpSpPr>
                <p:sp>
                  <p:nvSpPr>
                    <p:cNvPr id="49" name="Oval 48"/>
                    <p:cNvSpPr/>
                    <p:nvPr/>
                  </p:nvSpPr>
                  <p:spPr bwMode="auto">
                    <a:xfrm rot="17743699">
                      <a:off x="3806582" y="3561753"/>
                      <a:ext cx="501095" cy="241290"/>
                    </a:xfrm>
                    <a:prstGeom prst="ellipse">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sp>
                  <p:nvSpPr>
                    <p:cNvPr id="50" name="Oval 49"/>
                    <p:cNvSpPr/>
                    <p:nvPr/>
                  </p:nvSpPr>
                  <p:spPr bwMode="auto">
                    <a:xfrm rot="12968811">
                      <a:off x="3896850" y="3805838"/>
                      <a:ext cx="550744" cy="204540"/>
                    </a:xfrm>
                    <a:prstGeom prst="ellipse">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sp>
                  <p:nvSpPr>
                    <p:cNvPr id="51" name="Oval 50"/>
                    <p:cNvSpPr/>
                    <p:nvPr/>
                  </p:nvSpPr>
                  <p:spPr bwMode="auto">
                    <a:xfrm rot="20770974">
                      <a:off x="4002587" y="4053458"/>
                      <a:ext cx="414741" cy="173221"/>
                    </a:xfrm>
                    <a:prstGeom prst="ellipse">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sp>
                  <p:nvSpPr>
                    <p:cNvPr id="52" name="Rounded Rectangle 51"/>
                    <p:cNvSpPr/>
                    <p:nvPr/>
                  </p:nvSpPr>
                  <p:spPr bwMode="auto">
                    <a:xfrm rot="18300000">
                      <a:off x="3997845" y="3559426"/>
                      <a:ext cx="180058" cy="739496"/>
                    </a:xfrm>
                    <a:prstGeom prst="roundRect">
                      <a:avLst>
                        <a:gd name="adj" fmla="val 35573"/>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grpSp>
              <p:grpSp>
                <p:nvGrpSpPr>
                  <p:cNvPr id="21" name="Group 20"/>
                  <p:cNvGrpSpPr/>
                  <p:nvPr/>
                </p:nvGrpSpPr>
                <p:grpSpPr>
                  <a:xfrm>
                    <a:off x="3534512" y="2247610"/>
                    <a:ext cx="504673" cy="497951"/>
                    <a:chOff x="3534512" y="2247610"/>
                    <a:chExt cx="504673" cy="497951"/>
                  </a:xfrm>
                  <a:grpFill/>
                </p:grpSpPr>
                <p:cxnSp>
                  <p:nvCxnSpPr>
                    <p:cNvPr id="41" name="Straight Connector 40"/>
                    <p:cNvCxnSpPr/>
                    <p:nvPr/>
                  </p:nvCxnSpPr>
                  <p:spPr bwMode="auto">
                    <a:xfrm flipV="1">
                      <a:off x="3581024" y="2553499"/>
                      <a:ext cx="235240" cy="88498"/>
                    </a:xfrm>
                    <a:prstGeom prst="line">
                      <a:avLst/>
                    </a:prstGeom>
                    <a:grpFill/>
                    <a:ln w="21590" cap="flat" cmpd="sng" algn="ctr">
                      <a:solidFill>
                        <a:srgbClr val="00246C">
                          <a:lumMod val="75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 name="Straight Connector 41"/>
                    <p:cNvCxnSpPr/>
                    <p:nvPr/>
                  </p:nvCxnSpPr>
                  <p:spPr bwMode="auto">
                    <a:xfrm flipV="1">
                      <a:off x="3541396" y="2497131"/>
                      <a:ext cx="235240" cy="88498"/>
                    </a:xfrm>
                    <a:prstGeom prst="line">
                      <a:avLst/>
                    </a:prstGeom>
                    <a:grpFill/>
                    <a:ln w="21590" cap="flat" cmpd="sng" algn="ctr">
                      <a:solidFill>
                        <a:srgbClr val="00246C">
                          <a:lumMod val="75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3" name="Oval 42"/>
                    <p:cNvSpPr/>
                    <p:nvPr/>
                  </p:nvSpPr>
                  <p:spPr bwMode="auto">
                    <a:xfrm>
                      <a:off x="3595077" y="2314571"/>
                      <a:ext cx="430990" cy="430990"/>
                    </a:xfrm>
                    <a:prstGeom prst="ellipse">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sp>
                  <p:nvSpPr>
                    <p:cNvPr id="44" name="Flowchart: Delay 43"/>
                    <p:cNvSpPr/>
                    <p:nvPr/>
                  </p:nvSpPr>
                  <p:spPr bwMode="auto">
                    <a:xfrm rot="16014406">
                      <a:off x="3680651" y="2149183"/>
                      <a:ext cx="249466" cy="446319"/>
                    </a:xfrm>
                    <a:prstGeom prst="flowChartDelay">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cxnSp>
                  <p:nvCxnSpPr>
                    <p:cNvPr id="45" name="Straight Connector 44"/>
                    <p:cNvCxnSpPr/>
                    <p:nvPr/>
                  </p:nvCxnSpPr>
                  <p:spPr bwMode="auto">
                    <a:xfrm flipV="1">
                      <a:off x="3534512" y="2556928"/>
                      <a:ext cx="470479" cy="22993"/>
                    </a:xfrm>
                    <a:prstGeom prst="line">
                      <a:avLst/>
                    </a:prstGeom>
                    <a:grpFill/>
                    <a:ln w="21590" cap="flat" cmpd="sng" algn="ctr">
                      <a:solidFill>
                        <a:srgbClr val="00246C">
                          <a:lumMod val="75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 name="Straight Connector 45"/>
                    <p:cNvCxnSpPr/>
                    <p:nvPr/>
                  </p:nvCxnSpPr>
                  <p:spPr bwMode="auto">
                    <a:xfrm flipV="1">
                      <a:off x="3588219" y="2617819"/>
                      <a:ext cx="418465" cy="23285"/>
                    </a:xfrm>
                    <a:prstGeom prst="line">
                      <a:avLst/>
                    </a:prstGeom>
                    <a:grpFill/>
                    <a:ln w="25400" cap="flat" cmpd="sng" algn="ctr">
                      <a:solidFill>
                        <a:srgbClr val="00246C">
                          <a:lumMod val="75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7" name="Oval 46"/>
                    <p:cNvSpPr/>
                    <p:nvPr/>
                  </p:nvSpPr>
                  <p:spPr bwMode="auto">
                    <a:xfrm>
                      <a:off x="3987228" y="2419467"/>
                      <a:ext cx="51957" cy="207703"/>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pic>
                  <p:nvPicPr>
                    <p:cNvPr id="48" name="Picture 47"/>
                    <p:cNvPicPr>
                      <a:picLocks noChangeAspect="1"/>
                    </p:cNvPicPr>
                    <p:nvPr/>
                  </p:nvPicPr>
                  <p:blipFill>
                    <a:blip r:embed="rId5"/>
                    <a:stretch>
                      <a:fillRect/>
                    </a:stretch>
                  </p:blipFill>
                  <p:spPr>
                    <a:xfrm>
                      <a:off x="3710023" y="2305455"/>
                      <a:ext cx="66413" cy="161382"/>
                    </a:xfrm>
                    <a:prstGeom prst="rect">
                      <a:avLst/>
                    </a:prstGeom>
                    <a:grpFill/>
                  </p:spPr>
                </p:pic>
              </p:grpSp>
              <p:grpSp>
                <p:nvGrpSpPr>
                  <p:cNvPr id="22" name="Group 21"/>
                  <p:cNvGrpSpPr/>
                  <p:nvPr/>
                </p:nvGrpSpPr>
                <p:grpSpPr>
                  <a:xfrm>
                    <a:off x="4255590" y="2611348"/>
                    <a:ext cx="1064226" cy="455355"/>
                    <a:chOff x="4214122" y="2624287"/>
                    <a:chExt cx="1064226" cy="455355"/>
                  </a:xfrm>
                  <a:grpFill/>
                </p:grpSpPr>
                <p:sp>
                  <p:nvSpPr>
                    <p:cNvPr id="38" name="Flowchart: Magnetic Disk 37"/>
                    <p:cNvSpPr/>
                    <p:nvPr/>
                  </p:nvSpPr>
                  <p:spPr bwMode="auto">
                    <a:xfrm rot="3294982">
                      <a:off x="4325430" y="2882919"/>
                      <a:ext cx="85415" cy="308031"/>
                    </a:xfrm>
                    <a:prstGeom prst="flowChartMagneticDisk">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sp>
                  <p:nvSpPr>
                    <p:cNvPr id="39" name="Flowchart: Alternate Process 38"/>
                    <p:cNvSpPr/>
                    <p:nvPr/>
                  </p:nvSpPr>
                  <p:spPr bwMode="auto">
                    <a:xfrm rot="14141812">
                      <a:off x="4699966" y="2275064"/>
                      <a:ext cx="229159" cy="927605"/>
                    </a:xfrm>
                    <a:prstGeom prst="flowChartAlternateProcess">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sp>
                  <p:nvSpPr>
                    <p:cNvPr id="40" name="Oval 39"/>
                    <p:cNvSpPr/>
                    <p:nvPr/>
                  </p:nvSpPr>
                  <p:spPr bwMode="auto">
                    <a:xfrm>
                      <a:off x="4792135" y="2689501"/>
                      <a:ext cx="65504" cy="65504"/>
                    </a:xfrm>
                    <a:prstGeom prst="ellipse">
                      <a:avLst/>
                    </a:prstGeom>
                    <a:grpFill/>
                    <a:ln w="9525"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grpSp>
              <p:grpSp>
                <p:nvGrpSpPr>
                  <p:cNvPr id="23" name="Group 22"/>
                  <p:cNvGrpSpPr/>
                  <p:nvPr/>
                </p:nvGrpSpPr>
                <p:grpSpPr>
                  <a:xfrm>
                    <a:off x="3594022" y="2741715"/>
                    <a:ext cx="749086" cy="831125"/>
                    <a:chOff x="3594022" y="2741715"/>
                    <a:chExt cx="749086" cy="831125"/>
                  </a:xfrm>
                  <a:grpFill/>
                </p:grpSpPr>
                <p:sp>
                  <p:nvSpPr>
                    <p:cNvPr id="28" name="Oval 27"/>
                    <p:cNvSpPr/>
                    <p:nvPr/>
                  </p:nvSpPr>
                  <p:spPr bwMode="auto">
                    <a:xfrm rot="14806305">
                      <a:off x="3911808" y="2878066"/>
                      <a:ext cx="467464" cy="194761"/>
                    </a:xfrm>
                    <a:prstGeom prst="ellipse">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sp>
                  <p:nvSpPr>
                    <p:cNvPr id="30" name="Rounded Rectangle 29"/>
                    <p:cNvSpPr/>
                    <p:nvPr/>
                  </p:nvSpPr>
                  <p:spPr bwMode="auto">
                    <a:xfrm rot="21323639">
                      <a:off x="3594022" y="2744815"/>
                      <a:ext cx="595199" cy="828025"/>
                    </a:xfrm>
                    <a:prstGeom prst="roundRect">
                      <a:avLst>
                        <a:gd name="adj" fmla="val 28306"/>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pic>
                  <p:nvPicPr>
                    <p:cNvPr id="34" name="Picture 33"/>
                    <p:cNvPicPr>
                      <a:picLocks noChangeAspect="1"/>
                    </p:cNvPicPr>
                    <p:nvPr/>
                  </p:nvPicPr>
                  <p:blipFill>
                    <a:blip r:embed="rId5"/>
                    <a:stretch>
                      <a:fillRect/>
                    </a:stretch>
                  </p:blipFill>
                  <p:spPr>
                    <a:xfrm rot="21071904">
                      <a:off x="3974490" y="2840991"/>
                      <a:ext cx="103155" cy="250666"/>
                    </a:xfrm>
                    <a:prstGeom prst="rect">
                      <a:avLst/>
                    </a:prstGeom>
                    <a:grpFill/>
                  </p:spPr>
                </p:pic>
                <p:sp>
                  <p:nvSpPr>
                    <p:cNvPr id="35" name="Oval 34"/>
                    <p:cNvSpPr/>
                    <p:nvPr/>
                  </p:nvSpPr>
                  <p:spPr bwMode="auto">
                    <a:xfrm rot="21233114">
                      <a:off x="3756554" y="3059750"/>
                      <a:ext cx="566133" cy="154484"/>
                    </a:xfrm>
                    <a:prstGeom prst="ellipse">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sp>
                  <p:nvSpPr>
                    <p:cNvPr id="36" name="Oval 35"/>
                    <p:cNvSpPr/>
                    <p:nvPr/>
                  </p:nvSpPr>
                  <p:spPr bwMode="auto">
                    <a:xfrm>
                      <a:off x="4154080" y="2981766"/>
                      <a:ext cx="189028" cy="219089"/>
                    </a:xfrm>
                    <a:prstGeom prst="ellipse">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sp>
                  <p:nvSpPr>
                    <p:cNvPr id="37" name="Oval 36"/>
                    <p:cNvSpPr/>
                    <p:nvPr/>
                  </p:nvSpPr>
                  <p:spPr bwMode="auto">
                    <a:xfrm rot="13940299">
                      <a:off x="3493570" y="2896269"/>
                      <a:ext cx="499318" cy="237670"/>
                    </a:xfrm>
                    <a:prstGeom prst="ellipse">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grpSp>
              <p:grpSp>
                <p:nvGrpSpPr>
                  <p:cNvPr id="24" name="Group 23"/>
                  <p:cNvGrpSpPr/>
                  <p:nvPr/>
                </p:nvGrpSpPr>
                <p:grpSpPr>
                  <a:xfrm>
                    <a:off x="3235837" y="3447679"/>
                    <a:ext cx="1006032" cy="1057651"/>
                    <a:chOff x="3235837" y="3447679"/>
                    <a:chExt cx="1006032" cy="1057651"/>
                  </a:xfrm>
                  <a:grpFill/>
                </p:grpSpPr>
                <p:sp>
                  <p:nvSpPr>
                    <p:cNvPr id="25" name="Oval 24"/>
                    <p:cNvSpPr/>
                    <p:nvPr/>
                  </p:nvSpPr>
                  <p:spPr bwMode="auto">
                    <a:xfrm rot="20385631">
                      <a:off x="3500981" y="3447679"/>
                      <a:ext cx="740888" cy="288818"/>
                    </a:xfrm>
                    <a:prstGeom prst="ellipse">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sp>
                  <p:nvSpPr>
                    <p:cNvPr id="26" name="Oval 25"/>
                    <p:cNvSpPr/>
                    <p:nvPr/>
                  </p:nvSpPr>
                  <p:spPr bwMode="auto">
                    <a:xfrm rot="20209693">
                      <a:off x="3235837" y="4332109"/>
                      <a:ext cx="414741" cy="173221"/>
                    </a:xfrm>
                    <a:prstGeom prst="ellipse">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sp>
                  <p:nvSpPr>
                    <p:cNvPr id="27" name="Rounded Rectangle 26"/>
                    <p:cNvSpPr/>
                    <p:nvPr/>
                  </p:nvSpPr>
                  <p:spPr bwMode="auto">
                    <a:xfrm rot="703462">
                      <a:off x="3422477" y="3623561"/>
                      <a:ext cx="293856" cy="765757"/>
                    </a:xfrm>
                    <a:prstGeom prst="roundRect">
                      <a:avLst>
                        <a:gd name="adj" fmla="val 35573"/>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grpSp>
            </p:grpSp>
            <p:grpSp>
              <p:nvGrpSpPr>
                <p:cNvPr id="564" name="Group 563"/>
                <p:cNvGrpSpPr/>
                <p:nvPr/>
              </p:nvGrpSpPr>
              <p:grpSpPr>
                <a:xfrm>
                  <a:off x="3515250" y="1118510"/>
                  <a:ext cx="709176" cy="697068"/>
                  <a:chOff x="3235837" y="2247610"/>
                  <a:chExt cx="2083979" cy="2257720"/>
                </a:xfrm>
                <a:solidFill>
                  <a:srgbClr val="FF0000"/>
                </a:solidFill>
              </p:grpSpPr>
              <p:grpSp>
                <p:nvGrpSpPr>
                  <p:cNvPr id="565" name="Group 564"/>
                  <p:cNvGrpSpPr/>
                  <p:nvPr/>
                </p:nvGrpSpPr>
                <p:grpSpPr>
                  <a:xfrm>
                    <a:off x="3718126" y="3431850"/>
                    <a:ext cx="739496" cy="794829"/>
                    <a:chOff x="3718126" y="3431850"/>
                    <a:chExt cx="739496" cy="794829"/>
                  </a:xfrm>
                  <a:grpFill/>
                </p:grpSpPr>
                <p:sp>
                  <p:nvSpPr>
                    <p:cNvPr id="590" name="Oval 589"/>
                    <p:cNvSpPr/>
                    <p:nvPr/>
                  </p:nvSpPr>
                  <p:spPr bwMode="auto">
                    <a:xfrm rot="17743699">
                      <a:off x="3806582" y="3561753"/>
                      <a:ext cx="501095" cy="241290"/>
                    </a:xfrm>
                    <a:prstGeom prst="ellipse">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sp>
                  <p:nvSpPr>
                    <p:cNvPr id="591" name="Oval 590"/>
                    <p:cNvSpPr/>
                    <p:nvPr/>
                  </p:nvSpPr>
                  <p:spPr bwMode="auto">
                    <a:xfrm rot="12968811">
                      <a:off x="3896850" y="3805838"/>
                      <a:ext cx="550744" cy="204540"/>
                    </a:xfrm>
                    <a:prstGeom prst="ellipse">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sp>
                  <p:nvSpPr>
                    <p:cNvPr id="592" name="Oval 591"/>
                    <p:cNvSpPr/>
                    <p:nvPr/>
                  </p:nvSpPr>
                  <p:spPr bwMode="auto">
                    <a:xfrm rot="20770974">
                      <a:off x="4002587" y="4053458"/>
                      <a:ext cx="414741" cy="173221"/>
                    </a:xfrm>
                    <a:prstGeom prst="ellipse">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sp>
                  <p:nvSpPr>
                    <p:cNvPr id="593" name="Rounded Rectangle 592"/>
                    <p:cNvSpPr/>
                    <p:nvPr/>
                  </p:nvSpPr>
                  <p:spPr bwMode="auto">
                    <a:xfrm rot="18300000">
                      <a:off x="3997845" y="3559426"/>
                      <a:ext cx="180058" cy="739496"/>
                    </a:xfrm>
                    <a:prstGeom prst="roundRect">
                      <a:avLst>
                        <a:gd name="adj" fmla="val 35573"/>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grpSp>
              <p:grpSp>
                <p:nvGrpSpPr>
                  <p:cNvPr id="566" name="Group 565"/>
                  <p:cNvGrpSpPr/>
                  <p:nvPr/>
                </p:nvGrpSpPr>
                <p:grpSpPr>
                  <a:xfrm>
                    <a:off x="3534512" y="2247610"/>
                    <a:ext cx="504673" cy="497951"/>
                    <a:chOff x="3534512" y="2247610"/>
                    <a:chExt cx="504673" cy="497951"/>
                  </a:xfrm>
                  <a:grpFill/>
                </p:grpSpPr>
                <p:cxnSp>
                  <p:nvCxnSpPr>
                    <p:cNvPr id="582" name="Straight Connector 581"/>
                    <p:cNvCxnSpPr/>
                    <p:nvPr/>
                  </p:nvCxnSpPr>
                  <p:spPr bwMode="auto">
                    <a:xfrm flipV="1">
                      <a:off x="3581024" y="2553499"/>
                      <a:ext cx="235240" cy="88498"/>
                    </a:xfrm>
                    <a:prstGeom prst="line">
                      <a:avLst/>
                    </a:prstGeom>
                    <a:grpFill/>
                    <a:ln w="21590" cap="flat" cmpd="sng" algn="ctr">
                      <a:solidFill>
                        <a:srgbClr val="00246C">
                          <a:lumMod val="75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3" name="Straight Connector 582"/>
                    <p:cNvCxnSpPr/>
                    <p:nvPr/>
                  </p:nvCxnSpPr>
                  <p:spPr bwMode="auto">
                    <a:xfrm flipV="1">
                      <a:off x="3541396" y="2497131"/>
                      <a:ext cx="235240" cy="88498"/>
                    </a:xfrm>
                    <a:prstGeom prst="line">
                      <a:avLst/>
                    </a:prstGeom>
                    <a:grpFill/>
                    <a:ln w="21590" cap="flat" cmpd="sng" algn="ctr">
                      <a:solidFill>
                        <a:srgbClr val="00246C">
                          <a:lumMod val="75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84" name="Oval 583"/>
                    <p:cNvSpPr/>
                    <p:nvPr/>
                  </p:nvSpPr>
                  <p:spPr bwMode="auto">
                    <a:xfrm>
                      <a:off x="3595077" y="2314571"/>
                      <a:ext cx="430990" cy="430990"/>
                    </a:xfrm>
                    <a:prstGeom prst="ellipse">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sp>
                  <p:nvSpPr>
                    <p:cNvPr id="585" name="Flowchart: Delay 584"/>
                    <p:cNvSpPr/>
                    <p:nvPr/>
                  </p:nvSpPr>
                  <p:spPr bwMode="auto">
                    <a:xfrm rot="16014406">
                      <a:off x="3680651" y="2149183"/>
                      <a:ext cx="249466" cy="446319"/>
                    </a:xfrm>
                    <a:prstGeom prst="flowChartDelay">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cxnSp>
                  <p:nvCxnSpPr>
                    <p:cNvPr id="586" name="Straight Connector 585"/>
                    <p:cNvCxnSpPr/>
                    <p:nvPr/>
                  </p:nvCxnSpPr>
                  <p:spPr bwMode="auto">
                    <a:xfrm flipV="1">
                      <a:off x="3534512" y="2556928"/>
                      <a:ext cx="470479" cy="22993"/>
                    </a:xfrm>
                    <a:prstGeom prst="line">
                      <a:avLst/>
                    </a:prstGeom>
                    <a:grpFill/>
                    <a:ln w="21590" cap="flat" cmpd="sng" algn="ctr">
                      <a:solidFill>
                        <a:srgbClr val="00246C">
                          <a:lumMod val="75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7" name="Straight Connector 586"/>
                    <p:cNvCxnSpPr/>
                    <p:nvPr/>
                  </p:nvCxnSpPr>
                  <p:spPr bwMode="auto">
                    <a:xfrm flipV="1">
                      <a:off x="3588219" y="2617819"/>
                      <a:ext cx="418465" cy="23285"/>
                    </a:xfrm>
                    <a:prstGeom prst="line">
                      <a:avLst/>
                    </a:prstGeom>
                    <a:grpFill/>
                    <a:ln w="25400" cap="flat" cmpd="sng" algn="ctr">
                      <a:solidFill>
                        <a:srgbClr val="00246C">
                          <a:lumMod val="75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88" name="Oval 587"/>
                    <p:cNvSpPr/>
                    <p:nvPr/>
                  </p:nvSpPr>
                  <p:spPr bwMode="auto">
                    <a:xfrm>
                      <a:off x="3987228" y="2419467"/>
                      <a:ext cx="51957" cy="207703"/>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pic>
                  <p:nvPicPr>
                    <p:cNvPr id="589" name="Picture 588"/>
                    <p:cNvPicPr>
                      <a:picLocks noChangeAspect="1"/>
                    </p:cNvPicPr>
                    <p:nvPr/>
                  </p:nvPicPr>
                  <p:blipFill>
                    <a:blip r:embed="rId5"/>
                    <a:stretch>
                      <a:fillRect/>
                    </a:stretch>
                  </p:blipFill>
                  <p:spPr>
                    <a:xfrm>
                      <a:off x="3710023" y="2305455"/>
                      <a:ext cx="66413" cy="161382"/>
                    </a:xfrm>
                    <a:prstGeom prst="rect">
                      <a:avLst/>
                    </a:prstGeom>
                    <a:grpFill/>
                  </p:spPr>
                </p:pic>
              </p:grpSp>
              <p:grpSp>
                <p:nvGrpSpPr>
                  <p:cNvPr id="567" name="Group 566"/>
                  <p:cNvGrpSpPr/>
                  <p:nvPr/>
                </p:nvGrpSpPr>
                <p:grpSpPr>
                  <a:xfrm>
                    <a:off x="4255590" y="2611348"/>
                    <a:ext cx="1064226" cy="455355"/>
                    <a:chOff x="4214122" y="2624287"/>
                    <a:chExt cx="1064226" cy="455355"/>
                  </a:xfrm>
                  <a:grpFill/>
                </p:grpSpPr>
                <p:sp>
                  <p:nvSpPr>
                    <p:cNvPr id="579" name="Flowchart: Magnetic Disk 578"/>
                    <p:cNvSpPr/>
                    <p:nvPr/>
                  </p:nvSpPr>
                  <p:spPr bwMode="auto">
                    <a:xfrm rot="3294982">
                      <a:off x="4325430" y="2882919"/>
                      <a:ext cx="85415" cy="308031"/>
                    </a:xfrm>
                    <a:prstGeom prst="flowChartMagneticDisk">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sp>
                  <p:nvSpPr>
                    <p:cNvPr id="580" name="Flowchart: Alternate Process 579"/>
                    <p:cNvSpPr/>
                    <p:nvPr/>
                  </p:nvSpPr>
                  <p:spPr bwMode="auto">
                    <a:xfrm rot="14141812">
                      <a:off x="4699966" y="2275064"/>
                      <a:ext cx="229159" cy="927605"/>
                    </a:xfrm>
                    <a:prstGeom prst="flowChartAlternateProcess">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sp>
                  <p:nvSpPr>
                    <p:cNvPr id="581" name="Oval 580"/>
                    <p:cNvSpPr/>
                    <p:nvPr/>
                  </p:nvSpPr>
                  <p:spPr bwMode="auto">
                    <a:xfrm>
                      <a:off x="4792135" y="2689501"/>
                      <a:ext cx="65504" cy="65504"/>
                    </a:xfrm>
                    <a:prstGeom prst="ellipse">
                      <a:avLst/>
                    </a:prstGeom>
                    <a:grpFill/>
                    <a:ln w="9525"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grpSp>
              <p:grpSp>
                <p:nvGrpSpPr>
                  <p:cNvPr id="568" name="Group 567"/>
                  <p:cNvGrpSpPr/>
                  <p:nvPr/>
                </p:nvGrpSpPr>
                <p:grpSpPr>
                  <a:xfrm>
                    <a:off x="3594022" y="2741715"/>
                    <a:ext cx="749086" cy="831125"/>
                    <a:chOff x="3594022" y="2741715"/>
                    <a:chExt cx="749086" cy="831125"/>
                  </a:xfrm>
                  <a:grpFill/>
                </p:grpSpPr>
                <p:sp>
                  <p:nvSpPr>
                    <p:cNvPr id="573" name="Oval 572"/>
                    <p:cNvSpPr/>
                    <p:nvPr/>
                  </p:nvSpPr>
                  <p:spPr bwMode="auto">
                    <a:xfrm rot="14806305">
                      <a:off x="3911808" y="2878066"/>
                      <a:ext cx="467464" cy="194761"/>
                    </a:xfrm>
                    <a:prstGeom prst="ellipse">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sp>
                  <p:nvSpPr>
                    <p:cNvPr id="574" name="Rounded Rectangle 573"/>
                    <p:cNvSpPr/>
                    <p:nvPr/>
                  </p:nvSpPr>
                  <p:spPr bwMode="auto">
                    <a:xfrm rot="21323639">
                      <a:off x="3594022" y="2744815"/>
                      <a:ext cx="595199" cy="828025"/>
                    </a:xfrm>
                    <a:prstGeom prst="roundRect">
                      <a:avLst>
                        <a:gd name="adj" fmla="val 28306"/>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pic>
                  <p:nvPicPr>
                    <p:cNvPr id="575" name="Picture 574"/>
                    <p:cNvPicPr>
                      <a:picLocks noChangeAspect="1"/>
                    </p:cNvPicPr>
                    <p:nvPr/>
                  </p:nvPicPr>
                  <p:blipFill>
                    <a:blip r:embed="rId5"/>
                    <a:stretch>
                      <a:fillRect/>
                    </a:stretch>
                  </p:blipFill>
                  <p:spPr>
                    <a:xfrm rot="21071904">
                      <a:off x="3974490" y="2840991"/>
                      <a:ext cx="103155" cy="250666"/>
                    </a:xfrm>
                    <a:prstGeom prst="rect">
                      <a:avLst/>
                    </a:prstGeom>
                    <a:grpFill/>
                  </p:spPr>
                </p:pic>
                <p:sp>
                  <p:nvSpPr>
                    <p:cNvPr id="576" name="Oval 575"/>
                    <p:cNvSpPr/>
                    <p:nvPr/>
                  </p:nvSpPr>
                  <p:spPr bwMode="auto">
                    <a:xfrm rot="21233114">
                      <a:off x="3756554" y="3059750"/>
                      <a:ext cx="566133" cy="154484"/>
                    </a:xfrm>
                    <a:prstGeom prst="ellipse">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sp>
                  <p:nvSpPr>
                    <p:cNvPr id="577" name="Oval 576"/>
                    <p:cNvSpPr/>
                    <p:nvPr/>
                  </p:nvSpPr>
                  <p:spPr bwMode="auto">
                    <a:xfrm>
                      <a:off x="4154080" y="2981766"/>
                      <a:ext cx="189028" cy="219089"/>
                    </a:xfrm>
                    <a:prstGeom prst="ellipse">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sp>
                  <p:nvSpPr>
                    <p:cNvPr id="578" name="Oval 577"/>
                    <p:cNvSpPr/>
                    <p:nvPr/>
                  </p:nvSpPr>
                  <p:spPr bwMode="auto">
                    <a:xfrm rot="13940299">
                      <a:off x="3493570" y="2896269"/>
                      <a:ext cx="499318" cy="237670"/>
                    </a:xfrm>
                    <a:prstGeom prst="ellipse">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grpSp>
              <p:grpSp>
                <p:nvGrpSpPr>
                  <p:cNvPr id="569" name="Group 568"/>
                  <p:cNvGrpSpPr/>
                  <p:nvPr/>
                </p:nvGrpSpPr>
                <p:grpSpPr>
                  <a:xfrm>
                    <a:off x="3235837" y="3447679"/>
                    <a:ext cx="1006032" cy="1057651"/>
                    <a:chOff x="3235837" y="3447679"/>
                    <a:chExt cx="1006032" cy="1057651"/>
                  </a:xfrm>
                  <a:grpFill/>
                </p:grpSpPr>
                <p:sp>
                  <p:nvSpPr>
                    <p:cNvPr id="570" name="Oval 569"/>
                    <p:cNvSpPr/>
                    <p:nvPr/>
                  </p:nvSpPr>
                  <p:spPr bwMode="auto">
                    <a:xfrm rot="20385631">
                      <a:off x="3500981" y="3447679"/>
                      <a:ext cx="740888" cy="288818"/>
                    </a:xfrm>
                    <a:prstGeom prst="ellipse">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sp>
                  <p:nvSpPr>
                    <p:cNvPr id="571" name="Oval 570"/>
                    <p:cNvSpPr/>
                    <p:nvPr/>
                  </p:nvSpPr>
                  <p:spPr bwMode="auto">
                    <a:xfrm rot="20209693">
                      <a:off x="3235837" y="4332109"/>
                      <a:ext cx="414741" cy="173221"/>
                    </a:xfrm>
                    <a:prstGeom prst="ellipse">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sp>
                  <p:nvSpPr>
                    <p:cNvPr id="572" name="Rounded Rectangle 571"/>
                    <p:cNvSpPr/>
                    <p:nvPr/>
                  </p:nvSpPr>
                  <p:spPr bwMode="auto">
                    <a:xfrm rot="703462">
                      <a:off x="3422477" y="3623561"/>
                      <a:ext cx="293856" cy="765757"/>
                    </a:xfrm>
                    <a:prstGeom prst="roundRect">
                      <a:avLst>
                        <a:gd name="adj" fmla="val 35573"/>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grpSp>
            </p:grpSp>
            <p:grpSp>
              <p:nvGrpSpPr>
                <p:cNvPr id="594" name="Group 593"/>
                <p:cNvGrpSpPr/>
                <p:nvPr/>
              </p:nvGrpSpPr>
              <p:grpSpPr>
                <a:xfrm>
                  <a:off x="4056766" y="1118510"/>
                  <a:ext cx="709176" cy="697068"/>
                  <a:chOff x="3235837" y="2247610"/>
                  <a:chExt cx="2083979" cy="2257720"/>
                </a:xfrm>
                <a:solidFill>
                  <a:srgbClr val="FF0000"/>
                </a:solidFill>
              </p:grpSpPr>
              <p:grpSp>
                <p:nvGrpSpPr>
                  <p:cNvPr id="595" name="Group 594"/>
                  <p:cNvGrpSpPr/>
                  <p:nvPr/>
                </p:nvGrpSpPr>
                <p:grpSpPr>
                  <a:xfrm>
                    <a:off x="3718126" y="3431850"/>
                    <a:ext cx="739496" cy="794829"/>
                    <a:chOff x="3718126" y="3431850"/>
                    <a:chExt cx="739496" cy="794829"/>
                  </a:xfrm>
                  <a:grpFill/>
                </p:grpSpPr>
                <p:sp>
                  <p:nvSpPr>
                    <p:cNvPr id="620" name="Oval 619"/>
                    <p:cNvSpPr/>
                    <p:nvPr/>
                  </p:nvSpPr>
                  <p:spPr bwMode="auto">
                    <a:xfrm rot="17743699">
                      <a:off x="3806582" y="3561753"/>
                      <a:ext cx="501095" cy="241290"/>
                    </a:xfrm>
                    <a:prstGeom prst="ellipse">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sp>
                  <p:nvSpPr>
                    <p:cNvPr id="621" name="Oval 620"/>
                    <p:cNvSpPr/>
                    <p:nvPr/>
                  </p:nvSpPr>
                  <p:spPr bwMode="auto">
                    <a:xfrm rot="12968811">
                      <a:off x="3896850" y="3805838"/>
                      <a:ext cx="550744" cy="204540"/>
                    </a:xfrm>
                    <a:prstGeom prst="ellipse">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sp>
                  <p:nvSpPr>
                    <p:cNvPr id="622" name="Oval 621"/>
                    <p:cNvSpPr/>
                    <p:nvPr/>
                  </p:nvSpPr>
                  <p:spPr bwMode="auto">
                    <a:xfrm rot="20770974">
                      <a:off x="4002587" y="4053458"/>
                      <a:ext cx="414741" cy="173221"/>
                    </a:xfrm>
                    <a:prstGeom prst="ellipse">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sp>
                  <p:nvSpPr>
                    <p:cNvPr id="623" name="Rounded Rectangle 622"/>
                    <p:cNvSpPr/>
                    <p:nvPr/>
                  </p:nvSpPr>
                  <p:spPr bwMode="auto">
                    <a:xfrm rot="18300000">
                      <a:off x="3997845" y="3559426"/>
                      <a:ext cx="180058" cy="739496"/>
                    </a:xfrm>
                    <a:prstGeom prst="roundRect">
                      <a:avLst>
                        <a:gd name="adj" fmla="val 35573"/>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grpSp>
              <p:grpSp>
                <p:nvGrpSpPr>
                  <p:cNvPr id="596" name="Group 595"/>
                  <p:cNvGrpSpPr/>
                  <p:nvPr/>
                </p:nvGrpSpPr>
                <p:grpSpPr>
                  <a:xfrm>
                    <a:off x="3534512" y="2247610"/>
                    <a:ext cx="504673" cy="497951"/>
                    <a:chOff x="3534512" y="2247610"/>
                    <a:chExt cx="504673" cy="497951"/>
                  </a:xfrm>
                  <a:grpFill/>
                </p:grpSpPr>
                <p:cxnSp>
                  <p:nvCxnSpPr>
                    <p:cNvPr id="612" name="Straight Connector 611"/>
                    <p:cNvCxnSpPr/>
                    <p:nvPr/>
                  </p:nvCxnSpPr>
                  <p:spPr bwMode="auto">
                    <a:xfrm flipV="1">
                      <a:off x="3581024" y="2553499"/>
                      <a:ext cx="235240" cy="88498"/>
                    </a:xfrm>
                    <a:prstGeom prst="line">
                      <a:avLst/>
                    </a:prstGeom>
                    <a:grpFill/>
                    <a:ln w="21590" cap="flat" cmpd="sng" algn="ctr">
                      <a:solidFill>
                        <a:srgbClr val="00246C">
                          <a:lumMod val="75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3" name="Straight Connector 612"/>
                    <p:cNvCxnSpPr/>
                    <p:nvPr/>
                  </p:nvCxnSpPr>
                  <p:spPr bwMode="auto">
                    <a:xfrm flipV="1">
                      <a:off x="3541396" y="2497131"/>
                      <a:ext cx="235240" cy="88498"/>
                    </a:xfrm>
                    <a:prstGeom prst="line">
                      <a:avLst/>
                    </a:prstGeom>
                    <a:grpFill/>
                    <a:ln w="21590" cap="flat" cmpd="sng" algn="ctr">
                      <a:solidFill>
                        <a:srgbClr val="00246C">
                          <a:lumMod val="75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14" name="Oval 613"/>
                    <p:cNvSpPr/>
                    <p:nvPr/>
                  </p:nvSpPr>
                  <p:spPr bwMode="auto">
                    <a:xfrm>
                      <a:off x="3595077" y="2314571"/>
                      <a:ext cx="430990" cy="430990"/>
                    </a:xfrm>
                    <a:prstGeom prst="ellipse">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sp>
                  <p:nvSpPr>
                    <p:cNvPr id="615" name="Flowchart: Delay 614"/>
                    <p:cNvSpPr/>
                    <p:nvPr/>
                  </p:nvSpPr>
                  <p:spPr bwMode="auto">
                    <a:xfrm rot="16014406">
                      <a:off x="3680651" y="2149183"/>
                      <a:ext cx="249466" cy="446319"/>
                    </a:xfrm>
                    <a:prstGeom prst="flowChartDelay">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cxnSp>
                  <p:nvCxnSpPr>
                    <p:cNvPr id="616" name="Straight Connector 615"/>
                    <p:cNvCxnSpPr/>
                    <p:nvPr/>
                  </p:nvCxnSpPr>
                  <p:spPr bwMode="auto">
                    <a:xfrm flipV="1">
                      <a:off x="3534512" y="2556928"/>
                      <a:ext cx="470479" cy="22993"/>
                    </a:xfrm>
                    <a:prstGeom prst="line">
                      <a:avLst/>
                    </a:prstGeom>
                    <a:grpFill/>
                    <a:ln w="21590" cap="flat" cmpd="sng" algn="ctr">
                      <a:solidFill>
                        <a:srgbClr val="00246C">
                          <a:lumMod val="75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7" name="Straight Connector 616"/>
                    <p:cNvCxnSpPr/>
                    <p:nvPr/>
                  </p:nvCxnSpPr>
                  <p:spPr bwMode="auto">
                    <a:xfrm flipV="1">
                      <a:off x="3588219" y="2617819"/>
                      <a:ext cx="418465" cy="23285"/>
                    </a:xfrm>
                    <a:prstGeom prst="line">
                      <a:avLst/>
                    </a:prstGeom>
                    <a:grpFill/>
                    <a:ln w="25400" cap="flat" cmpd="sng" algn="ctr">
                      <a:solidFill>
                        <a:srgbClr val="00246C">
                          <a:lumMod val="75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18" name="Oval 617"/>
                    <p:cNvSpPr/>
                    <p:nvPr/>
                  </p:nvSpPr>
                  <p:spPr bwMode="auto">
                    <a:xfrm>
                      <a:off x="3987228" y="2419467"/>
                      <a:ext cx="51957" cy="207703"/>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pic>
                  <p:nvPicPr>
                    <p:cNvPr id="619" name="Picture 618"/>
                    <p:cNvPicPr>
                      <a:picLocks noChangeAspect="1"/>
                    </p:cNvPicPr>
                    <p:nvPr/>
                  </p:nvPicPr>
                  <p:blipFill>
                    <a:blip r:embed="rId5"/>
                    <a:stretch>
                      <a:fillRect/>
                    </a:stretch>
                  </p:blipFill>
                  <p:spPr>
                    <a:xfrm>
                      <a:off x="3710023" y="2305455"/>
                      <a:ext cx="66413" cy="161382"/>
                    </a:xfrm>
                    <a:prstGeom prst="rect">
                      <a:avLst/>
                    </a:prstGeom>
                    <a:grpFill/>
                  </p:spPr>
                </p:pic>
              </p:grpSp>
              <p:grpSp>
                <p:nvGrpSpPr>
                  <p:cNvPr id="597" name="Group 596"/>
                  <p:cNvGrpSpPr/>
                  <p:nvPr/>
                </p:nvGrpSpPr>
                <p:grpSpPr>
                  <a:xfrm>
                    <a:off x="4255590" y="2611348"/>
                    <a:ext cx="1064226" cy="455355"/>
                    <a:chOff x="4214122" y="2624287"/>
                    <a:chExt cx="1064226" cy="455355"/>
                  </a:xfrm>
                  <a:grpFill/>
                </p:grpSpPr>
                <p:sp>
                  <p:nvSpPr>
                    <p:cNvPr id="609" name="Flowchart: Magnetic Disk 608"/>
                    <p:cNvSpPr/>
                    <p:nvPr/>
                  </p:nvSpPr>
                  <p:spPr bwMode="auto">
                    <a:xfrm rot="3294982">
                      <a:off x="4325430" y="2882919"/>
                      <a:ext cx="85415" cy="308031"/>
                    </a:xfrm>
                    <a:prstGeom prst="flowChartMagneticDisk">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sp>
                  <p:nvSpPr>
                    <p:cNvPr id="610" name="Flowchart: Alternate Process 609"/>
                    <p:cNvSpPr/>
                    <p:nvPr/>
                  </p:nvSpPr>
                  <p:spPr bwMode="auto">
                    <a:xfrm rot="14141812">
                      <a:off x="4699966" y="2275064"/>
                      <a:ext cx="229159" cy="927605"/>
                    </a:xfrm>
                    <a:prstGeom prst="flowChartAlternateProcess">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sp>
                  <p:nvSpPr>
                    <p:cNvPr id="611" name="Oval 610"/>
                    <p:cNvSpPr/>
                    <p:nvPr/>
                  </p:nvSpPr>
                  <p:spPr bwMode="auto">
                    <a:xfrm>
                      <a:off x="4792135" y="2689501"/>
                      <a:ext cx="65504" cy="65504"/>
                    </a:xfrm>
                    <a:prstGeom prst="ellipse">
                      <a:avLst/>
                    </a:prstGeom>
                    <a:grpFill/>
                    <a:ln w="9525"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grpSp>
              <p:grpSp>
                <p:nvGrpSpPr>
                  <p:cNvPr id="598" name="Group 597"/>
                  <p:cNvGrpSpPr/>
                  <p:nvPr/>
                </p:nvGrpSpPr>
                <p:grpSpPr>
                  <a:xfrm>
                    <a:off x="3594022" y="2741715"/>
                    <a:ext cx="749086" cy="831125"/>
                    <a:chOff x="3594022" y="2741715"/>
                    <a:chExt cx="749086" cy="831125"/>
                  </a:xfrm>
                  <a:grpFill/>
                </p:grpSpPr>
                <p:sp>
                  <p:nvSpPr>
                    <p:cNvPr id="603" name="Oval 602"/>
                    <p:cNvSpPr/>
                    <p:nvPr/>
                  </p:nvSpPr>
                  <p:spPr bwMode="auto">
                    <a:xfrm rot="14806305">
                      <a:off x="3911808" y="2878066"/>
                      <a:ext cx="467464" cy="194761"/>
                    </a:xfrm>
                    <a:prstGeom prst="ellipse">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sp>
                  <p:nvSpPr>
                    <p:cNvPr id="604" name="Rounded Rectangle 603"/>
                    <p:cNvSpPr/>
                    <p:nvPr/>
                  </p:nvSpPr>
                  <p:spPr bwMode="auto">
                    <a:xfrm rot="21323639">
                      <a:off x="3594022" y="2744815"/>
                      <a:ext cx="595199" cy="828025"/>
                    </a:xfrm>
                    <a:prstGeom prst="roundRect">
                      <a:avLst>
                        <a:gd name="adj" fmla="val 28306"/>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pic>
                  <p:nvPicPr>
                    <p:cNvPr id="605" name="Picture 604"/>
                    <p:cNvPicPr>
                      <a:picLocks noChangeAspect="1"/>
                    </p:cNvPicPr>
                    <p:nvPr/>
                  </p:nvPicPr>
                  <p:blipFill>
                    <a:blip r:embed="rId5"/>
                    <a:stretch>
                      <a:fillRect/>
                    </a:stretch>
                  </p:blipFill>
                  <p:spPr>
                    <a:xfrm rot="21071904">
                      <a:off x="3974490" y="2840991"/>
                      <a:ext cx="103155" cy="250666"/>
                    </a:xfrm>
                    <a:prstGeom prst="rect">
                      <a:avLst/>
                    </a:prstGeom>
                    <a:grpFill/>
                  </p:spPr>
                </p:pic>
                <p:sp>
                  <p:nvSpPr>
                    <p:cNvPr id="606" name="Oval 605"/>
                    <p:cNvSpPr/>
                    <p:nvPr/>
                  </p:nvSpPr>
                  <p:spPr bwMode="auto">
                    <a:xfrm rot="21233114">
                      <a:off x="3756554" y="3059750"/>
                      <a:ext cx="566133" cy="154484"/>
                    </a:xfrm>
                    <a:prstGeom prst="ellipse">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sp>
                  <p:nvSpPr>
                    <p:cNvPr id="607" name="Oval 606"/>
                    <p:cNvSpPr/>
                    <p:nvPr/>
                  </p:nvSpPr>
                  <p:spPr bwMode="auto">
                    <a:xfrm>
                      <a:off x="4154080" y="2981766"/>
                      <a:ext cx="189028" cy="219089"/>
                    </a:xfrm>
                    <a:prstGeom prst="ellipse">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sp>
                  <p:nvSpPr>
                    <p:cNvPr id="608" name="Oval 607"/>
                    <p:cNvSpPr/>
                    <p:nvPr/>
                  </p:nvSpPr>
                  <p:spPr bwMode="auto">
                    <a:xfrm rot="13940299">
                      <a:off x="3493570" y="2896269"/>
                      <a:ext cx="499318" cy="237670"/>
                    </a:xfrm>
                    <a:prstGeom prst="ellipse">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grpSp>
              <p:grpSp>
                <p:nvGrpSpPr>
                  <p:cNvPr id="599" name="Group 598"/>
                  <p:cNvGrpSpPr/>
                  <p:nvPr/>
                </p:nvGrpSpPr>
                <p:grpSpPr>
                  <a:xfrm>
                    <a:off x="3235837" y="3447679"/>
                    <a:ext cx="1006032" cy="1057651"/>
                    <a:chOff x="3235837" y="3447679"/>
                    <a:chExt cx="1006032" cy="1057651"/>
                  </a:xfrm>
                  <a:grpFill/>
                </p:grpSpPr>
                <p:sp>
                  <p:nvSpPr>
                    <p:cNvPr id="600" name="Oval 599"/>
                    <p:cNvSpPr/>
                    <p:nvPr/>
                  </p:nvSpPr>
                  <p:spPr bwMode="auto">
                    <a:xfrm rot="20385631">
                      <a:off x="3500981" y="3447679"/>
                      <a:ext cx="740888" cy="288818"/>
                    </a:xfrm>
                    <a:prstGeom prst="ellipse">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sp>
                  <p:nvSpPr>
                    <p:cNvPr id="601" name="Oval 600"/>
                    <p:cNvSpPr/>
                    <p:nvPr/>
                  </p:nvSpPr>
                  <p:spPr bwMode="auto">
                    <a:xfrm rot="20209693">
                      <a:off x="3235837" y="4332109"/>
                      <a:ext cx="414741" cy="173221"/>
                    </a:xfrm>
                    <a:prstGeom prst="ellipse">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sp>
                  <p:nvSpPr>
                    <p:cNvPr id="602" name="Rounded Rectangle 601"/>
                    <p:cNvSpPr/>
                    <p:nvPr/>
                  </p:nvSpPr>
                  <p:spPr bwMode="auto">
                    <a:xfrm rot="703462">
                      <a:off x="3422477" y="3623561"/>
                      <a:ext cx="293856" cy="765757"/>
                    </a:xfrm>
                    <a:prstGeom prst="roundRect">
                      <a:avLst>
                        <a:gd name="adj" fmla="val 35573"/>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grpSp>
            </p:grpSp>
            <p:grpSp>
              <p:nvGrpSpPr>
                <p:cNvPr id="624" name="Group 623"/>
                <p:cNvGrpSpPr/>
                <p:nvPr/>
              </p:nvGrpSpPr>
              <p:grpSpPr>
                <a:xfrm>
                  <a:off x="4598282" y="1118510"/>
                  <a:ext cx="709176" cy="697068"/>
                  <a:chOff x="3235837" y="2247610"/>
                  <a:chExt cx="2083979" cy="2257720"/>
                </a:xfrm>
                <a:solidFill>
                  <a:srgbClr val="00B050"/>
                </a:solidFill>
              </p:grpSpPr>
              <p:grpSp>
                <p:nvGrpSpPr>
                  <p:cNvPr id="625" name="Group 624"/>
                  <p:cNvGrpSpPr/>
                  <p:nvPr/>
                </p:nvGrpSpPr>
                <p:grpSpPr>
                  <a:xfrm>
                    <a:off x="3718126" y="3431850"/>
                    <a:ext cx="739496" cy="794829"/>
                    <a:chOff x="3718126" y="3431850"/>
                    <a:chExt cx="739496" cy="794829"/>
                  </a:xfrm>
                  <a:grpFill/>
                </p:grpSpPr>
                <p:sp>
                  <p:nvSpPr>
                    <p:cNvPr id="650" name="Oval 649"/>
                    <p:cNvSpPr/>
                    <p:nvPr/>
                  </p:nvSpPr>
                  <p:spPr bwMode="auto">
                    <a:xfrm rot="17743699">
                      <a:off x="3806582" y="3561753"/>
                      <a:ext cx="501095" cy="241290"/>
                    </a:xfrm>
                    <a:prstGeom prst="ellipse">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sp>
                  <p:nvSpPr>
                    <p:cNvPr id="651" name="Oval 650"/>
                    <p:cNvSpPr/>
                    <p:nvPr/>
                  </p:nvSpPr>
                  <p:spPr bwMode="auto">
                    <a:xfrm rot="12968811">
                      <a:off x="3896850" y="3805838"/>
                      <a:ext cx="550744" cy="204540"/>
                    </a:xfrm>
                    <a:prstGeom prst="ellipse">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sp>
                  <p:nvSpPr>
                    <p:cNvPr id="652" name="Oval 651"/>
                    <p:cNvSpPr/>
                    <p:nvPr/>
                  </p:nvSpPr>
                  <p:spPr bwMode="auto">
                    <a:xfrm rot="20770974">
                      <a:off x="4002587" y="4053458"/>
                      <a:ext cx="414741" cy="173221"/>
                    </a:xfrm>
                    <a:prstGeom prst="ellipse">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sp>
                  <p:nvSpPr>
                    <p:cNvPr id="653" name="Rounded Rectangle 652"/>
                    <p:cNvSpPr/>
                    <p:nvPr/>
                  </p:nvSpPr>
                  <p:spPr bwMode="auto">
                    <a:xfrm rot="18300000">
                      <a:off x="3997845" y="3559426"/>
                      <a:ext cx="180058" cy="739496"/>
                    </a:xfrm>
                    <a:prstGeom prst="roundRect">
                      <a:avLst>
                        <a:gd name="adj" fmla="val 35573"/>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grpSp>
              <p:grpSp>
                <p:nvGrpSpPr>
                  <p:cNvPr id="626" name="Group 625"/>
                  <p:cNvGrpSpPr/>
                  <p:nvPr/>
                </p:nvGrpSpPr>
                <p:grpSpPr>
                  <a:xfrm>
                    <a:off x="3534512" y="2247610"/>
                    <a:ext cx="504673" cy="497951"/>
                    <a:chOff x="3534512" y="2247610"/>
                    <a:chExt cx="504673" cy="497951"/>
                  </a:xfrm>
                  <a:grpFill/>
                </p:grpSpPr>
                <p:cxnSp>
                  <p:nvCxnSpPr>
                    <p:cNvPr id="642" name="Straight Connector 641"/>
                    <p:cNvCxnSpPr/>
                    <p:nvPr/>
                  </p:nvCxnSpPr>
                  <p:spPr bwMode="auto">
                    <a:xfrm flipV="1">
                      <a:off x="3581024" y="2553499"/>
                      <a:ext cx="235240" cy="88498"/>
                    </a:xfrm>
                    <a:prstGeom prst="line">
                      <a:avLst/>
                    </a:prstGeom>
                    <a:grpFill/>
                    <a:ln w="21590" cap="flat" cmpd="sng" algn="ctr">
                      <a:solidFill>
                        <a:srgbClr val="00246C">
                          <a:lumMod val="75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43" name="Straight Connector 642"/>
                    <p:cNvCxnSpPr/>
                    <p:nvPr/>
                  </p:nvCxnSpPr>
                  <p:spPr bwMode="auto">
                    <a:xfrm flipV="1">
                      <a:off x="3541396" y="2497131"/>
                      <a:ext cx="235240" cy="88498"/>
                    </a:xfrm>
                    <a:prstGeom prst="line">
                      <a:avLst/>
                    </a:prstGeom>
                    <a:grpFill/>
                    <a:ln w="21590" cap="flat" cmpd="sng" algn="ctr">
                      <a:solidFill>
                        <a:srgbClr val="00246C">
                          <a:lumMod val="75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44" name="Oval 643"/>
                    <p:cNvSpPr/>
                    <p:nvPr/>
                  </p:nvSpPr>
                  <p:spPr bwMode="auto">
                    <a:xfrm>
                      <a:off x="3595077" y="2314571"/>
                      <a:ext cx="430990" cy="430990"/>
                    </a:xfrm>
                    <a:prstGeom prst="ellipse">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sp>
                  <p:nvSpPr>
                    <p:cNvPr id="645" name="Flowchart: Delay 644"/>
                    <p:cNvSpPr/>
                    <p:nvPr/>
                  </p:nvSpPr>
                  <p:spPr bwMode="auto">
                    <a:xfrm rot="16014406">
                      <a:off x="3680651" y="2149183"/>
                      <a:ext cx="249466" cy="446319"/>
                    </a:xfrm>
                    <a:prstGeom prst="flowChartDelay">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cxnSp>
                  <p:nvCxnSpPr>
                    <p:cNvPr id="646" name="Straight Connector 645"/>
                    <p:cNvCxnSpPr/>
                    <p:nvPr/>
                  </p:nvCxnSpPr>
                  <p:spPr bwMode="auto">
                    <a:xfrm flipV="1">
                      <a:off x="3534512" y="2556928"/>
                      <a:ext cx="470479" cy="22993"/>
                    </a:xfrm>
                    <a:prstGeom prst="line">
                      <a:avLst/>
                    </a:prstGeom>
                    <a:grpFill/>
                    <a:ln w="21590" cap="flat" cmpd="sng" algn="ctr">
                      <a:solidFill>
                        <a:srgbClr val="00246C">
                          <a:lumMod val="75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47" name="Straight Connector 646"/>
                    <p:cNvCxnSpPr/>
                    <p:nvPr/>
                  </p:nvCxnSpPr>
                  <p:spPr bwMode="auto">
                    <a:xfrm flipV="1">
                      <a:off x="3588219" y="2617819"/>
                      <a:ext cx="418465" cy="23285"/>
                    </a:xfrm>
                    <a:prstGeom prst="line">
                      <a:avLst/>
                    </a:prstGeom>
                    <a:grpFill/>
                    <a:ln w="25400" cap="flat" cmpd="sng" algn="ctr">
                      <a:solidFill>
                        <a:srgbClr val="00246C">
                          <a:lumMod val="75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48" name="Oval 647"/>
                    <p:cNvSpPr/>
                    <p:nvPr/>
                  </p:nvSpPr>
                  <p:spPr bwMode="auto">
                    <a:xfrm>
                      <a:off x="3987228" y="2419467"/>
                      <a:ext cx="51957" cy="207703"/>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pic>
                  <p:nvPicPr>
                    <p:cNvPr id="649" name="Picture 648"/>
                    <p:cNvPicPr>
                      <a:picLocks noChangeAspect="1"/>
                    </p:cNvPicPr>
                    <p:nvPr/>
                  </p:nvPicPr>
                  <p:blipFill>
                    <a:blip r:embed="rId5"/>
                    <a:stretch>
                      <a:fillRect/>
                    </a:stretch>
                  </p:blipFill>
                  <p:spPr>
                    <a:xfrm>
                      <a:off x="3710023" y="2305455"/>
                      <a:ext cx="66413" cy="161382"/>
                    </a:xfrm>
                    <a:prstGeom prst="rect">
                      <a:avLst/>
                    </a:prstGeom>
                    <a:grpFill/>
                  </p:spPr>
                </p:pic>
              </p:grpSp>
              <p:grpSp>
                <p:nvGrpSpPr>
                  <p:cNvPr id="627" name="Group 626"/>
                  <p:cNvGrpSpPr/>
                  <p:nvPr/>
                </p:nvGrpSpPr>
                <p:grpSpPr>
                  <a:xfrm>
                    <a:off x="4255590" y="2611348"/>
                    <a:ext cx="1064226" cy="455355"/>
                    <a:chOff x="4214122" y="2624287"/>
                    <a:chExt cx="1064226" cy="455355"/>
                  </a:xfrm>
                  <a:grpFill/>
                </p:grpSpPr>
                <p:sp>
                  <p:nvSpPr>
                    <p:cNvPr id="639" name="Flowchart: Magnetic Disk 638"/>
                    <p:cNvSpPr/>
                    <p:nvPr/>
                  </p:nvSpPr>
                  <p:spPr bwMode="auto">
                    <a:xfrm rot="3294982">
                      <a:off x="4325430" y="2882919"/>
                      <a:ext cx="85415" cy="308031"/>
                    </a:xfrm>
                    <a:prstGeom prst="flowChartMagneticDisk">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sp>
                  <p:nvSpPr>
                    <p:cNvPr id="640" name="Flowchart: Alternate Process 639"/>
                    <p:cNvSpPr/>
                    <p:nvPr/>
                  </p:nvSpPr>
                  <p:spPr bwMode="auto">
                    <a:xfrm rot="14141812">
                      <a:off x="4699966" y="2275064"/>
                      <a:ext cx="229159" cy="927605"/>
                    </a:xfrm>
                    <a:prstGeom prst="flowChartAlternateProcess">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sp>
                  <p:nvSpPr>
                    <p:cNvPr id="641" name="Oval 640"/>
                    <p:cNvSpPr/>
                    <p:nvPr/>
                  </p:nvSpPr>
                  <p:spPr bwMode="auto">
                    <a:xfrm>
                      <a:off x="4792135" y="2689501"/>
                      <a:ext cx="65504" cy="65504"/>
                    </a:xfrm>
                    <a:prstGeom prst="ellipse">
                      <a:avLst/>
                    </a:prstGeom>
                    <a:grpFill/>
                    <a:ln w="9525"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grpSp>
              <p:grpSp>
                <p:nvGrpSpPr>
                  <p:cNvPr id="628" name="Group 627"/>
                  <p:cNvGrpSpPr/>
                  <p:nvPr/>
                </p:nvGrpSpPr>
                <p:grpSpPr>
                  <a:xfrm>
                    <a:off x="3594022" y="2741715"/>
                    <a:ext cx="749086" cy="831125"/>
                    <a:chOff x="3594022" y="2741715"/>
                    <a:chExt cx="749086" cy="831125"/>
                  </a:xfrm>
                  <a:grpFill/>
                </p:grpSpPr>
                <p:sp>
                  <p:nvSpPr>
                    <p:cNvPr id="633" name="Oval 632"/>
                    <p:cNvSpPr/>
                    <p:nvPr/>
                  </p:nvSpPr>
                  <p:spPr bwMode="auto">
                    <a:xfrm rot="14806305">
                      <a:off x="3911808" y="2878066"/>
                      <a:ext cx="467464" cy="194761"/>
                    </a:xfrm>
                    <a:prstGeom prst="ellipse">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sp>
                  <p:nvSpPr>
                    <p:cNvPr id="634" name="Rounded Rectangle 633"/>
                    <p:cNvSpPr/>
                    <p:nvPr/>
                  </p:nvSpPr>
                  <p:spPr bwMode="auto">
                    <a:xfrm rot="21323639">
                      <a:off x="3594022" y="2744815"/>
                      <a:ext cx="595199" cy="828025"/>
                    </a:xfrm>
                    <a:prstGeom prst="roundRect">
                      <a:avLst>
                        <a:gd name="adj" fmla="val 28306"/>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pic>
                  <p:nvPicPr>
                    <p:cNvPr id="635" name="Picture 634"/>
                    <p:cNvPicPr>
                      <a:picLocks noChangeAspect="1"/>
                    </p:cNvPicPr>
                    <p:nvPr/>
                  </p:nvPicPr>
                  <p:blipFill>
                    <a:blip r:embed="rId5"/>
                    <a:stretch>
                      <a:fillRect/>
                    </a:stretch>
                  </p:blipFill>
                  <p:spPr>
                    <a:xfrm rot="21071904">
                      <a:off x="3974490" y="2840991"/>
                      <a:ext cx="103155" cy="250666"/>
                    </a:xfrm>
                    <a:prstGeom prst="rect">
                      <a:avLst/>
                    </a:prstGeom>
                    <a:grpFill/>
                  </p:spPr>
                </p:pic>
                <p:sp>
                  <p:nvSpPr>
                    <p:cNvPr id="636" name="Oval 635"/>
                    <p:cNvSpPr/>
                    <p:nvPr/>
                  </p:nvSpPr>
                  <p:spPr bwMode="auto">
                    <a:xfrm rot="21233114">
                      <a:off x="3756554" y="3059750"/>
                      <a:ext cx="566133" cy="154484"/>
                    </a:xfrm>
                    <a:prstGeom prst="ellipse">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sp>
                  <p:nvSpPr>
                    <p:cNvPr id="637" name="Oval 636"/>
                    <p:cNvSpPr/>
                    <p:nvPr/>
                  </p:nvSpPr>
                  <p:spPr bwMode="auto">
                    <a:xfrm>
                      <a:off x="4154080" y="2981766"/>
                      <a:ext cx="189028" cy="219089"/>
                    </a:xfrm>
                    <a:prstGeom prst="ellipse">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sp>
                  <p:nvSpPr>
                    <p:cNvPr id="638" name="Oval 637"/>
                    <p:cNvSpPr/>
                    <p:nvPr/>
                  </p:nvSpPr>
                  <p:spPr bwMode="auto">
                    <a:xfrm rot="13940299">
                      <a:off x="3493570" y="2896269"/>
                      <a:ext cx="499318" cy="237670"/>
                    </a:xfrm>
                    <a:prstGeom prst="ellipse">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grpSp>
              <p:grpSp>
                <p:nvGrpSpPr>
                  <p:cNvPr id="629" name="Group 628"/>
                  <p:cNvGrpSpPr/>
                  <p:nvPr/>
                </p:nvGrpSpPr>
                <p:grpSpPr>
                  <a:xfrm>
                    <a:off x="3235837" y="3447679"/>
                    <a:ext cx="1006032" cy="1057651"/>
                    <a:chOff x="3235837" y="3447679"/>
                    <a:chExt cx="1006032" cy="1057651"/>
                  </a:xfrm>
                  <a:grpFill/>
                </p:grpSpPr>
                <p:sp>
                  <p:nvSpPr>
                    <p:cNvPr id="630" name="Oval 629"/>
                    <p:cNvSpPr/>
                    <p:nvPr/>
                  </p:nvSpPr>
                  <p:spPr bwMode="auto">
                    <a:xfrm rot="20385631">
                      <a:off x="3500981" y="3447679"/>
                      <a:ext cx="740888" cy="288818"/>
                    </a:xfrm>
                    <a:prstGeom prst="ellipse">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sp>
                  <p:nvSpPr>
                    <p:cNvPr id="631" name="Oval 630"/>
                    <p:cNvSpPr/>
                    <p:nvPr/>
                  </p:nvSpPr>
                  <p:spPr bwMode="auto">
                    <a:xfrm rot="20209693">
                      <a:off x="3235837" y="4332109"/>
                      <a:ext cx="414741" cy="173221"/>
                    </a:xfrm>
                    <a:prstGeom prst="ellipse">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sp>
                  <p:nvSpPr>
                    <p:cNvPr id="632" name="Rounded Rectangle 631"/>
                    <p:cNvSpPr/>
                    <p:nvPr/>
                  </p:nvSpPr>
                  <p:spPr bwMode="auto">
                    <a:xfrm rot="703462">
                      <a:off x="3422477" y="3623561"/>
                      <a:ext cx="293856" cy="765757"/>
                    </a:xfrm>
                    <a:prstGeom prst="roundRect">
                      <a:avLst>
                        <a:gd name="adj" fmla="val 35573"/>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grpSp>
            </p:grpSp>
            <p:grpSp>
              <p:nvGrpSpPr>
                <p:cNvPr id="654" name="Group 653"/>
                <p:cNvGrpSpPr/>
                <p:nvPr/>
              </p:nvGrpSpPr>
              <p:grpSpPr>
                <a:xfrm>
                  <a:off x="5139798" y="1118510"/>
                  <a:ext cx="709176" cy="697068"/>
                  <a:chOff x="3235837" y="2247610"/>
                  <a:chExt cx="2083979" cy="2257720"/>
                </a:xfrm>
                <a:solidFill>
                  <a:srgbClr val="00B050"/>
                </a:solidFill>
              </p:grpSpPr>
              <p:grpSp>
                <p:nvGrpSpPr>
                  <p:cNvPr id="655" name="Group 654"/>
                  <p:cNvGrpSpPr/>
                  <p:nvPr/>
                </p:nvGrpSpPr>
                <p:grpSpPr>
                  <a:xfrm>
                    <a:off x="3718126" y="3431850"/>
                    <a:ext cx="739496" cy="794829"/>
                    <a:chOff x="3718126" y="3431850"/>
                    <a:chExt cx="739496" cy="794829"/>
                  </a:xfrm>
                  <a:grpFill/>
                </p:grpSpPr>
                <p:sp>
                  <p:nvSpPr>
                    <p:cNvPr id="680" name="Oval 679"/>
                    <p:cNvSpPr/>
                    <p:nvPr/>
                  </p:nvSpPr>
                  <p:spPr bwMode="auto">
                    <a:xfrm rot="17743699">
                      <a:off x="3806582" y="3561753"/>
                      <a:ext cx="501095" cy="241290"/>
                    </a:xfrm>
                    <a:prstGeom prst="ellipse">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sp>
                  <p:nvSpPr>
                    <p:cNvPr id="681" name="Oval 680"/>
                    <p:cNvSpPr/>
                    <p:nvPr/>
                  </p:nvSpPr>
                  <p:spPr bwMode="auto">
                    <a:xfrm rot="12968811">
                      <a:off x="3896850" y="3805838"/>
                      <a:ext cx="550744" cy="204540"/>
                    </a:xfrm>
                    <a:prstGeom prst="ellipse">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sp>
                  <p:nvSpPr>
                    <p:cNvPr id="682" name="Oval 681"/>
                    <p:cNvSpPr/>
                    <p:nvPr/>
                  </p:nvSpPr>
                  <p:spPr bwMode="auto">
                    <a:xfrm rot="20770974">
                      <a:off x="4002587" y="4053458"/>
                      <a:ext cx="414741" cy="173221"/>
                    </a:xfrm>
                    <a:prstGeom prst="ellipse">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sp>
                  <p:nvSpPr>
                    <p:cNvPr id="683" name="Rounded Rectangle 682"/>
                    <p:cNvSpPr/>
                    <p:nvPr/>
                  </p:nvSpPr>
                  <p:spPr bwMode="auto">
                    <a:xfrm rot="18300000">
                      <a:off x="3997845" y="3559426"/>
                      <a:ext cx="180058" cy="739496"/>
                    </a:xfrm>
                    <a:prstGeom prst="roundRect">
                      <a:avLst>
                        <a:gd name="adj" fmla="val 35573"/>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grpSp>
              <p:grpSp>
                <p:nvGrpSpPr>
                  <p:cNvPr id="656" name="Group 655"/>
                  <p:cNvGrpSpPr/>
                  <p:nvPr/>
                </p:nvGrpSpPr>
                <p:grpSpPr>
                  <a:xfrm>
                    <a:off x="3534512" y="2247610"/>
                    <a:ext cx="504673" cy="497951"/>
                    <a:chOff x="3534512" y="2247610"/>
                    <a:chExt cx="504673" cy="497951"/>
                  </a:xfrm>
                  <a:grpFill/>
                </p:grpSpPr>
                <p:cxnSp>
                  <p:nvCxnSpPr>
                    <p:cNvPr id="672" name="Straight Connector 671"/>
                    <p:cNvCxnSpPr/>
                    <p:nvPr/>
                  </p:nvCxnSpPr>
                  <p:spPr bwMode="auto">
                    <a:xfrm flipV="1">
                      <a:off x="3581024" y="2553499"/>
                      <a:ext cx="235240" cy="88498"/>
                    </a:xfrm>
                    <a:prstGeom prst="line">
                      <a:avLst/>
                    </a:prstGeom>
                    <a:grpFill/>
                    <a:ln w="21590" cap="flat" cmpd="sng" algn="ctr">
                      <a:solidFill>
                        <a:srgbClr val="00246C">
                          <a:lumMod val="75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73" name="Straight Connector 672"/>
                    <p:cNvCxnSpPr/>
                    <p:nvPr/>
                  </p:nvCxnSpPr>
                  <p:spPr bwMode="auto">
                    <a:xfrm flipV="1">
                      <a:off x="3541396" y="2497131"/>
                      <a:ext cx="235240" cy="88498"/>
                    </a:xfrm>
                    <a:prstGeom prst="line">
                      <a:avLst/>
                    </a:prstGeom>
                    <a:grpFill/>
                    <a:ln w="21590" cap="flat" cmpd="sng" algn="ctr">
                      <a:solidFill>
                        <a:srgbClr val="00246C">
                          <a:lumMod val="75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74" name="Oval 673"/>
                    <p:cNvSpPr/>
                    <p:nvPr/>
                  </p:nvSpPr>
                  <p:spPr bwMode="auto">
                    <a:xfrm>
                      <a:off x="3595077" y="2314571"/>
                      <a:ext cx="430990" cy="430990"/>
                    </a:xfrm>
                    <a:prstGeom prst="ellipse">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sp>
                  <p:nvSpPr>
                    <p:cNvPr id="675" name="Flowchart: Delay 674"/>
                    <p:cNvSpPr/>
                    <p:nvPr/>
                  </p:nvSpPr>
                  <p:spPr bwMode="auto">
                    <a:xfrm rot="16014406">
                      <a:off x="3680651" y="2149183"/>
                      <a:ext cx="249466" cy="446319"/>
                    </a:xfrm>
                    <a:prstGeom prst="flowChartDelay">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cxnSp>
                  <p:nvCxnSpPr>
                    <p:cNvPr id="676" name="Straight Connector 675"/>
                    <p:cNvCxnSpPr/>
                    <p:nvPr/>
                  </p:nvCxnSpPr>
                  <p:spPr bwMode="auto">
                    <a:xfrm flipV="1">
                      <a:off x="3534512" y="2556928"/>
                      <a:ext cx="470479" cy="22993"/>
                    </a:xfrm>
                    <a:prstGeom prst="line">
                      <a:avLst/>
                    </a:prstGeom>
                    <a:grpFill/>
                    <a:ln w="21590" cap="flat" cmpd="sng" algn="ctr">
                      <a:solidFill>
                        <a:srgbClr val="00246C">
                          <a:lumMod val="75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77" name="Straight Connector 676"/>
                    <p:cNvCxnSpPr/>
                    <p:nvPr/>
                  </p:nvCxnSpPr>
                  <p:spPr bwMode="auto">
                    <a:xfrm flipV="1">
                      <a:off x="3588219" y="2617819"/>
                      <a:ext cx="418465" cy="23285"/>
                    </a:xfrm>
                    <a:prstGeom prst="line">
                      <a:avLst/>
                    </a:prstGeom>
                    <a:grpFill/>
                    <a:ln w="25400" cap="flat" cmpd="sng" algn="ctr">
                      <a:solidFill>
                        <a:srgbClr val="00246C">
                          <a:lumMod val="75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78" name="Oval 677"/>
                    <p:cNvSpPr/>
                    <p:nvPr/>
                  </p:nvSpPr>
                  <p:spPr bwMode="auto">
                    <a:xfrm>
                      <a:off x="3987228" y="2419467"/>
                      <a:ext cx="51957" cy="207703"/>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pic>
                  <p:nvPicPr>
                    <p:cNvPr id="679" name="Picture 678"/>
                    <p:cNvPicPr>
                      <a:picLocks noChangeAspect="1"/>
                    </p:cNvPicPr>
                    <p:nvPr/>
                  </p:nvPicPr>
                  <p:blipFill>
                    <a:blip r:embed="rId5"/>
                    <a:stretch>
                      <a:fillRect/>
                    </a:stretch>
                  </p:blipFill>
                  <p:spPr>
                    <a:xfrm>
                      <a:off x="3710023" y="2305455"/>
                      <a:ext cx="66413" cy="161382"/>
                    </a:xfrm>
                    <a:prstGeom prst="rect">
                      <a:avLst/>
                    </a:prstGeom>
                    <a:grpFill/>
                  </p:spPr>
                </p:pic>
              </p:grpSp>
              <p:grpSp>
                <p:nvGrpSpPr>
                  <p:cNvPr id="657" name="Group 656"/>
                  <p:cNvGrpSpPr/>
                  <p:nvPr/>
                </p:nvGrpSpPr>
                <p:grpSpPr>
                  <a:xfrm>
                    <a:off x="4255590" y="2611348"/>
                    <a:ext cx="1064226" cy="455355"/>
                    <a:chOff x="4214122" y="2624287"/>
                    <a:chExt cx="1064226" cy="455355"/>
                  </a:xfrm>
                  <a:grpFill/>
                </p:grpSpPr>
                <p:sp>
                  <p:nvSpPr>
                    <p:cNvPr id="669" name="Flowchart: Magnetic Disk 668"/>
                    <p:cNvSpPr/>
                    <p:nvPr/>
                  </p:nvSpPr>
                  <p:spPr bwMode="auto">
                    <a:xfrm rot="3294982">
                      <a:off x="4325430" y="2882919"/>
                      <a:ext cx="85415" cy="308031"/>
                    </a:xfrm>
                    <a:prstGeom prst="flowChartMagneticDisk">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sp>
                  <p:nvSpPr>
                    <p:cNvPr id="670" name="Flowchart: Alternate Process 669"/>
                    <p:cNvSpPr/>
                    <p:nvPr/>
                  </p:nvSpPr>
                  <p:spPr bwMode="auto">
                    <a:xfrm rot="14141812">
                      <a:off x="4699966" y="2275064"/>
                      <a:ext cx="229159" cy="927605"/>
                    </a:xfrm>
                    <a:prstGeom prst="flowChartAlternateProcess">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sp>
                  <p:nvSpPr>
                    <p:cNvPr id="671" name="Oval 670"/>
                    <p:cNvSpPr/>
                    <p:nvPr/>
                  </p:nvSpPr>
                  <p:spPr bwMode="auto">
                    <a:xfrm>
                      <a:off x="4792135" y="2689501"/>
                      <a:ext cx="65504" cy="65504"/>
                    </a:xfrm>
                    <a:prstGeom prst="ellipse">
                      <a:avLst/>
                    </a:prstGeom>
                    <a:grpFill/>
                    <a:ln w="9525"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grpSp>
              <p:grpSp>
                <p:nvGrpSpPr>
                  <p:cNvPr id="658" name="Group 657"/>
                  <p:cNvGrpSpPr/>
                  <p:nvPr/>
                </p:nvGrpSpPr>
                <p:grpSpPr>
                  <a:xfrm>
                    <a:off x="3594022" y="2741715"/>
                    <a:ext cx="749086" cy="831125"/>
                    <a:chOff x="3594022" y="2741715"/>
                    <a:chExt cx="749086" cy="831125"/>
                  </a:xfrm>
                  <a:grpFill/>
                </p:grpSpPr>
                <p:sp>
                  <p:nvSpPr>
                    <p:cNvPr id="663" name="Oval 662"/>
                    <p:cNvSpPr/>
                    <p:nvPr/>
                  </p:nvSpPr>
                  <p:spPr bwMode="auto">
                    <a:xfrm rot="14806305">
                      <a:off x="3911808" y="2878066"/>
                      <a:ext cx="467464" cy="194761"/>
                    </a:xfrm>
                    <a:prstGeom prst="ellipse">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sp>
                  <p:nvSpPr>
                    <p:cNvPr id="664" name="Rounded Rectangle 663"/>
                    <p:cNvSpPr/>
                    <p:nvPr/>
                  </p:nvSpPr>
                  <p:spPr bwMode="auto">
                    <a:xfrm rot="21323639">
                      <a:off x="3594022" y="2744815"/>
                      <a:ext cx="595199" cy="828025"/>
                    </a:xfrm>
                    <a:prstGeom prst="roundRect">
                      <a:avLst>
                        <a:gd name="adj" fmla="val 28306"/>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pic>
                  <p:nvPicPr>
                    <p:cNvPr id="665" name="Picture 664"/>
                    <p:cNvPicPr>
                      <a:picLocks noChangeAspect="1"/>
                    </p:cNvPicPr>
                    <p:nvPr/>
                  </p:nvPicPr>
                  <p:blipFill>
                    <a:blip r:embed="rId5"/>
                    <a:stretch>
                      <a:fillRect/>
                    </a:stretch>
                  </p:blipFill>
                  <p:spPr>
                    <a:xfrm rot="21071904">
                      <a:off x="3974490" y="2840991"/>
                      <a:ext cx="103155" cy="250666"/>
                    </a:xfrm>
                    <a:prstGeom prst="rect">
                      <a:avLst/>
                    </a:prstGeom>
                    <a:grpFill/>
                  </p:spPr>
                </p:pic>
                <p:sp>
                  <p:nvSpPr>
                    <p:cNvPr id="666" name="Oval 665"/>
                    <p:cNvSpPr/>
                    <p:nvPr/>
                  </p:nvSpPr>
                  <p:spPr bwMode="auto">
                    <a:xfrm rot="21233114">
                      <a:off x="3756554" y="3059750"/>
                      <a:ext cx="566133" cy="154484"/>
                    </a:xfrm>
                    <a:prstGeom prst="ellipse">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sp>
                  <p:nvSpPr>
                    <p:cNvPr id="667" name="Oval 666"/>
                    <p:cNvSpPr/>
                    <p:nvPr/>
                  </p:nvSpPr>
                  <p:spPr bwMode="auto">
                    <a:xfrm>
                      <a:off x="4154080" y="2981766"/>
                      <a:ext cx="189028" cy="219089"/>
                    </a:xfrm>
                    <a:prstGeom prst="ellipse">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sp>
                  <p:nvSpPr>
                    <p:cNvPr id="668" name="Oval 667"/>
                    <p:cNvSpPr/>
                    <p:nvPr/>
                  </p:nvSpPr>
                  <p:spPr bwMode="auto">
                    <a:xfrm rot="13940299">
                      <a:off x="3493570" y="2896269"/>
                      <a:ext cx="499318" cy="237670"/>
                    </a:xfrm>
                    <a:prstGeom prst="ellipse">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grpSp>
              <p:grpSp>
                <p:nvGrpSpPr>
                  <p:cNvPr id="659" name="Group 658"/>
                  <p:cNvGrpSpPr/>
                  <p:nvPr/>
                </p:nvGrpSpPr>
                <p:grpSpPr>
                  <a:xfrm>
                    <a:off x="3235837" y="3447679"/>
                    <a:ext cx="1006032" cy="1057651"/>
                    <a:chOff x="3235837" y="3447679"/>
                    <a:chExt cx="1006032" cy="1057651"/>
                  </a:xfrm>
                  <a:grpFill/>
                </p:grpSpPr>
                <p:sp>
                  <p:nvSpPr>
                    <p:cNvPr id="660" name="Oval 659"/>
                    <p:cNvSpPr/>
                    <p:nvPr/>
                  </p:nvSpPr>
                  <p:spPr bwMode="auto">
                    <a:xfrm rot="20385631">
                      <a:off x="3500981" y="3447679"/>
                      <a:ext cx="740888" cy="288818"/>
                    </a:xfrm>
                    <a:prstGeom prst="ellipse">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sp>
                  <p:nvSpPr>
                    <p:cNvPr id="661" name="Oval 660"/>
                    <p:cNvSpPr/>
                    <p:nvPr/>
                  </p:nvSpPr>
                  <p:spPr bwMode="auto">
                    <a:xfrm rot="20209693">
                      <a:off x="3235837" y="4332109"/>
                      <a:ext cx="414741" cy="173221"/>
                    </a:xfrm>
                    <a:prstGeom prst="ellipse">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sp>
                  <p:nvSpPr>
                    <p:cNvPr id="662" name="Rounded Rectangle 661"/>
                    <p:cNvSpPr/>
                    <p:nvPr/>
                  </p:nvSpPr>
                  <p:spPr bwMode="auto">
                    <a:xfrm rot="703462">
                      <a:off x="3422477" y="3623561"/>
                      <a:ext cx="293856" cy="765757"/>
                    </a:xfrm>
                    <a:prstGeom prst="roundRect">
                      <a:avLst>
                        <a:gd name="adj" fmla="val 35573"/>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grpSp>
            </p:grpSp>
            <p:grpSp>
              <p:nvGrpSpPr>
                <p:cNvPr id="684" name="Group 683"/>
                <p:cNvGrpSpPr/>
                <p:nvPr/>
              </p:nvGrpSpPr>
              <p:grpSpPr>
                <a:xfrm>
                  <a:off x="5681314" y="1118510"/>
                  <a:ext cx="709176" cy="697068"/>
                  <a:chOff x="3235837" y="2247610"/>
                  <a:chExt cx="2083979" cy="2257720"/>
                </a:xfrm>
                <a:solidFill>
                  <a:srgbClr val="00B050"/>
                </a:solidFill>
              </p:grpSpPr>
              <p:grpSp>
                <p:nvGrpSpPr>
                  <p:cNvPr id="685" name="Group 684"/>
                  <p:cNvGrpSpPr/>
                  <p:nvPr/>
                </p:nvGrpSpPr>
                <p:grpSpPr>
                  <a:xfrm>
                    <a:off x="3718126" y="3431850"/>
                    <a:ext cx="739496" cy="794829"/>
                    <a:chOff x="3718126" y="3431850"/>
                    <a:chExt cx="739496" cy="794829"/>
                  </a:xfrm>
                  <a:grpFill/>
                </p:grpSpPr>
                <p:sp>
                  <p:nvSpPr>
                    <p:cNvPr id="710" name="Oval 709"/>
                    <p:cNvSpPr/>
                    <p:nvPr/>
                  </p:nvSpPr>
                  <p:spPr bwMode="auto">
                    <a:xfrm rot="17743699">
                      <a:off x="3806582" y="3561753"/>
                      <a:ext cx="501095" cy="241290"/>
                    </a:xfrm>
                    <a:prstGeom prst="ellipse">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sp>
                  <p:nvSpPr>
                    <p:cNvPr id="711" name="Oval 710"/>
                    <p:cNvSpPr/>
                    <p:nvPr/>
                  </p:nvSpPr>
                  <p:spPr bwMode="auto">
                    <a:xfrm rot="12968811">
                      <a:off x="3896850" y="3805838"/>
                      <a:ext cx="550744" cy="204540"/>
                    </a:xfrm>
                    <a:prstGeom prst="ellipse">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sp>
                  <p:nvSpPr>
                    <p:cNvPr id="712" name="Oval 711"/>
                    <p:cNvSpPr/>
                    <p:nvPr/>
                  </p:nvSpPr>
                  <p:spPr bwMode="auto">
                    <a:xfrm rot="20770974">
                      <a:off x="4002587" y="4053458"/>
                      <a:ext cx="414741" cy="173221"/>
                    </a:xfrm>
                    <a:prstGeom prst="ellipse">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sp>
                  <p:nvSpPr>
                    <p:cNvPr id="713" name="Rounded Rectangle 712"/>
                    <p:cNvSpPr/>
                    <p:nvPr/>
                  </p:nvSpPr>
                  <p:spPr bwMode="auto">
                    <a:xfrm rot="18300000">
                      <a:off x="3997845" y="3559426"/>
                      <a:ext cx="180058" cy="739496"/>
                    </a:xfrm>
                    <a:prstGeom prst="roundRect">
                      <a:avLst>
                        <a:gd name="adj" fmla="val 35573"/>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grpSp>
              <p:grpSp>
                <p:nvGrpSpPr>
                  <p:cNvPr id="686" name="Group 685"/>
                  <p:cNvGrpSpPr/>
                  <p:nvPr/>
                </p:nvGrpSpPr>
                <p:grpSpPr>
                  <a:xfrm>
                    <a:off x="3534512" y="2247610"/>
                    <a:ext cx="504673" cy="497951"/>
                    <a:chOff x="3534512" y="2247610"/>
                    <a:chExt cx="504673" cy="497951"/>
                  </a:xfrm>
                  <a:grpFill/>
                </p:grpSpPr>
                <p:cxnSp>
                  <p:nvCxnSpPr>
                    <p:cNvPr id="702" name="Straight Connector 701"/>
                    <p:cNvCxnSpPr/>
                    <p:nvPr/>
                  </p:nvCxnSpPr>
                  <p:spPr bwMode="auto">
                    <a:xfrm flipV="1">
                      <a:off x="3581024" y="2553499"/>
                      <a:ext cx="235240" cy="88498"/>
                    </a:xfrm>
                    <a:prstGeom prst="line">
                      <a:avLst/>
                    </a:prstGeom>
                    <a:grpFill/>
                    <a:ln w="21590" cap="flat" cmpd="sng" algn="ctr">
                      <a:solidFill>
                        <a:srgbClr val="00246C">
                          <a:lumMod val="75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03" name="Straight Connector 702"/>
                    <p:cNvCxnSpPr/>
                    <p:nvPr/>
                  </p:nvCxnSpPr>
                  <p:spPr bwMode="auto">
                    <a:xfrm flipV="1">
                      <a:off x="3541396" y="2497131"/>
                      <a:ext cx="235240" cy="88498"/>
                    </a:xfrm>
                    <a:prstGeom prst="line">
                      <a:avLst/>
                    </a:prstGeom>
                    <a:grpFill/>
                    <a:ln w="21590" cap="flat" cmpd="sng" algn="ctr">
                      <a:solidFill>
                        <a:srgbClr val="00246C">
                          <a:lumMod val="75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04" name="Oval 703"/>
                    <p:cNvSpPr/>
                    <p:nvPr/>
                  </p:nvSpPr>
                  <p:spPr bwMode="auto">
                    <a:xfrm>
                      <a:off x="3595077" y="2314571"/>
                      <a:ext cx="430990" cy="430990"/>
                    </a:xfrm>
                    <a:prstGeom prst="ellipse">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sp>
                  <p:nvSpPr>
                    <p:cNvPr id="705" name="Flowchart: Delay 704"/>
                    <p:cNvSpPr/>
                    <p:nvPr/>
                  </p:nvSpPr>
                  <p:spPr bwMode="auto">
                    <a:xfrm rot="16014406">
                      <a:off x="3680651" y="2149183"/>
                      <a:ext cx="249466" cy="446319"/>
                    </a:xfrm>
                    <a:prstGeom prst="flowChartDelay">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cxnSp>
                  <p:nvCxnSpPr>
                    <p:cNvPr id="706" name="Straight Connector 705"/>
                    <p:cNvCxnSpPr/>
                    <p:nvPr/>
                  </p:nvCxnSpPr>
                  <p:spPr bwMode="auto">
                    <a:xfrm flipV="1">
                      <a:off x="3534512" y="2556928"/>
                      <a:ext cx="470479" cy="22993"/>
                    </a:xfrm>
                    <a:prstGeom prst="line">
                      <a:avLst/>
                    </a:prstGeom>
                    <a:grpFill/>
                    <a:ln w="21590" cap="flat" cmpd="sng" algn="ctr">
                      <a:solidFill>
                        <a:srgbClr val="00246C">
                          <a:lumMod val="75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07" name="Straight Connector 706"/>
                    <p:cNvCxnSpPr/>
                    <p:nvPr/>
                  </p:nvCxnSpPr>
                  <p:spPr bwMode="auto">
                    <a:xfrm flipV="1">
                      <a:off x="3588219" y="2617819"/>
                      <a:ext cx="418465" cy="23285"/>
                    </a:xfrm>
                    <a:prstGeom prst="line">
                      <a:avLst/>
                    </a:prstGeom>
                    <a:grpFill/>
                    <a:ln w="25400" cap="flat" cmpd="sng" algn="ctr">
                      <a:solidFill>
                        <a:srgbClr val="00246C">
                          <a:lumMod val="75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08" name="Oval 707"/>
                    <p:cNvSpPr/>
                    <p:nvPr/>
                  </p:nvSpPr>
                  <p:spPr bwMode="auto">
                    <a:xfrm>
                      <a:off x="3987228" y="2419467"/>
                      <a:ext cx="51957" cy="207703"/>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pic>
                  <p:nvPicPr>
                    <p:cNvPr id="709" name="Picture 708"/>
                    <p:cNvPicPr>
                      <a:picLocks noChangeAspect="1"/>
                    </p:cNvPicPr>
                    <p:nvPr/>
                  </p:nvPicPr>
                  <p:blipFill>
                    <a:blip r:embed="rId5"/>
                    <a:stretch>
                      <a:fillRect/>
                    </a:stretch>
                  </p:blipFill>
                  <p:spPr>
                    <a:xfrm>
                      <a:off x="3710023" y="2305455"/>
                      <a:ext cx="66413" cy="161382"/>
                    </a:xfrm>
                    <a:prstGeom prst="rect">
                      <a:avLst/>
                    </a:prstGeom>
                    <a:grpFill/>
                  </p:spPr>
                </p:pic>
              </p:grpSp>
              <p:grpSp>
                <p:nvGrpSpPr>
                  <p:cNvPr id="687" name="Group 686"/>
                  <p:cNvGrpSpPr/>
                  <p:nvPr/>
                </p:nvGrpSpPr>
                <p:grpSpPr>
                  <a:xfrm>
                    <a:off x="4255590" y="2611348"/>
                    <a:ext cx="1064226" cy="455355"/>
                    <a:chOff x="4214122" y="2624287"/>
                    <a:chExt cx="1064226" cy="455355"/>
                  </a:xfrm>
                  <a:grpFill/>
                </p:grpSpPr>
                <p:sp>
                  <p:nvSpPr>
                    <p:cNvPr id="699" name="Flowchart: Magnetic Disk 698"/>
                    <p:cNvSpPr/>
                    <p:nvPr/>
                  </p:nvSpPr>
                  <p:spPr bwMode="auto">
                    <a:xfrm rot="3294982">
                      <a:off x="4325430" y="2882919"/>
                      <a:ext cx="85415" cy="308031"/>
                    </a:xfrm>
                    <a:prstGeom prst="flowChartMagneticDisk">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sp>
                  <p:nvSpPr>
                    <p:cNvPr id="700" name="Flowchart: Alternate Process 699"/>
                    <p:cNvSpPr/>
                    <p:nvPr/>
                  </p:nvSpPr>
                  <p:spPr bwMode="auto">
                    <a:xfrm rot="14141812">
                      <a:off x="4699966" y="2275064"/>
                      <a:ext cx="229159" cy="927605"/>
                    </a:xfrm>
                    <a:prstGeom prst="flowChartAlternateProcess">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sp>
                  <p:nvSpPr>
                    <p:cNvPr id="701" name="Oval 700"/>
                    <p:cNvSpPr/>
                    <p:nvPr/>
                  </p:nvSpPr>
                  <p:spPr bwMode="auto">
                    <a:xfrm>
                      <a:off x="4792135" y="2689501"/>
                      <a:ext cx="65504" cy="65504"/>
                    </a:xfrm>
                    <a:prstGeom prst="ellipse">
                      <a:avLst/>
                    </a:prstGeom>
                    <a:grpFill/>
                    <a:ln w="9525"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grpSp>
              <p:grpSp>
                <p:nvGrpSpPr>
                  <p:cNvPr id="688" name="Group 687"/>
                  <p:cNvGrpSpPr/>
                  <p:nvPr/>
                </p:nvGrpSpPr>
                <p:grpSpPr>
                  <a:xfrm>
                    <a:off x="3594022" y="2741715"/>
                    <a:ext cx="749086" cy="831125"/>
                    <a:chOff x="3594022" y="2741715"/>
                    <a:chExt cx="749086" cy="831125"/>
                  </a:xfrm>
                  <a:grpFill/>
                </p:grpSpPr>
                <p:sp>
                  <p:nvSpPr>
                    <p:cNvPr id="693" name="Oval 692"/>
                    <p:cNvSpPr/>
                    <p:nvPr/>
                  </p:nvSpPr>
                  <p:spPr bwMode="auto">
                    <a:xfrm rot="14806305">
                      <a:off x="3911808" y="2878066"/>
                      <a:ext cx="467464" cy="194761"/>
                    </a:xfrm>
                    <a:prstGeom prst="ellipse">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sp>
                  <p:nvSpPr>
                    <p:cNvPr id="694" name="Rounded Rectangle 693"/>
                    <p:cNvSpPr/>
                    <p:nvPr/>
                  </p:nvSpPr>
                  <p:spPr bwMode="auto">
                    <a:xfrm rot="21323639">
                      <a:off x="3594022" y="2744815"/>
                      <a:ext cx="595199" cy="828025"/>
                    </a:xfrm>
                    <a:prstGeom prst="roundRect">
                      <a:avLst>
                        <a:gd name="adj" fmla="val 28306"/>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pic>
                  <p:nvPicPr>
                    <p:cNvPr id="695" name="Picture 694"/>
                    <p:cNvPicPr>
                      <a:picLocks noChangeAspect="1"/>
                    </p:cNvPicPr>
                    <p:nvPr/>
                  </p:nvPicPr>
                  <p:blipFill>
                    <a:blip r:embed="rId5"/>
                    <a:stretch>
                      <a:fillRect/>
                    </a:stretch>
                  </p:blipFill>
                  <p:spPr>
                    <a:xfrm rot="21071904">
                      <a:off x="3974490" y="2840991"/>
                      <a:ext cx="103155" cy="250666"/>
                    </a:xfrm>
                    <a:prstGeom prst="rect">
                      <a:avLst/>
                    </a:prstGeom>
                    <a:grpFill/>
                  </p:spPr>
                </p:pic>
                <p:sp>
                  <p:nvSpPr>
                    <p:cNvPr id="696" name="Oval 695"/>
                    <p:cNvSpPr/>
                    <p:nvPr/>
                  </p:nvSpPr>
                  <p:spPr bwMode="auto">
                    <a:xfrm rot="21233114">
                      <a:off x="3756554" y="3059750"/>
                      <a:ext cx="566133" cy="154484"/>
                    </a:xfrm>
                    <a:prstGeom prst="ellipse">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sp>
                  <p:nvSpPr>
                    <p:cNvPr id="697" name="Oval 696"/>
                    <p:cNvSpPr/>
                    <p:nvPr/>
                  </p:nvSpPr>
                  <p:spPr bwMode="auto">
                    <a:xfrm>
                      <a:off x="4154080" y="2981766"/>
                      <a:ext cx="189028" cy="219089"/>
                    </a:xfrm>
                    <a:prstGeom prst="ellipse">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sp>
                  <p:nvSpPr>
                    <p:cNvPr id="698" name="Oval 697"/>
                    <p:cNvSpPr/>
                    <p:nvPr/>
                  </p:nvSpPr>
                  <p:spPr bwMode="auto">
                    <a:xfrm rot="13940299">
                      <a:off x="3493570" y="2896269"/>
                      <a:ext cx="499318" cy="237670"/>
                    </a:xfrm>
                    <a:prstGeom prst="ellipse">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grpSp>
              <p:grpSp>
                <p:nvGrpSpPr>
                  <p:cNvPr id="689" name="Group 688"/>
                  <p:cNvGrpSpPr/>
                  <p:nvPr/>
                </p:nvGrpSpPr>
                <p:grpSpPr>
                  <a:xfrm>
                    <a:off x="3235837" y="3447679"/>
                    <a:ext cx="1006032" cy="1057651"/>
                    <a:chOff x="3235837" y="3447679"/>
                    <a:chExt cx="1006032" cy="1057651"/>
                  </a:xfrm>
                  <a:grpFill/>
                </p:grpSpPr>
                <p:sp>
                  <p:nvSpPr>
                    <p:cNvPr id="690" name="Oval 689"/>
                    <p:cNvSpPr/>
                    <p:nvPr/>
                  </p:nvSpPr>
                  <p:spPr bwMode="auto">
                    <a:xfrm rot="20385631">
                      <a:off x="3500981" y="3447679"/>
                      <a:ext cx="740888" cy="288818"/>
                    </a:xfrm>
                    <a:prstGeom prst="ellipse">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sp>
                  <p:nvSpPr>
                    <p:cNvPr id="691" name="Oval 690"/>
                    <p:cNvSpPr/>
                    <p:nvPr/>
                  </p:nvSpPr>
                  <p:spPr bwMode="auto">
                    <a:xfrm rot="20209693">
                      <a:off x="3235837" y="4332109"/>
                      <a:ext cx="414741" cy="173221"/>
                    </a:xfrm>
                    <a:prstGeom prst="ellipse">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sp>
                  <p:nvSpPr>
                    <p:cNvPr id="692" name="Rounded Rectangle 691"/>
                    <p:cNvSpPr/>
                    <p:nvPr/>
                  </p:nvSpPr>
                  <p:spPr bwMode="auto">
                    <a:xfrm rot="703462">
                      <a:off x="3422477" y="3623561"/>
                      <a:ext cx="293856" cy="765757"/>
                    </a:xfrm>
                    <a:prstGeom prst="roundRect">
                      <a:avLst>
                        <a:gd name="adj" fmla="val 35573"/>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grpSp>
            </p:grpSp>
            <p:grpSp>
              <p:nvGrpSpPr>
                <p:cNvPr id="714" name="Group 713"/>
                <p:cNvGrpSpPr/>
                <p:nvPr/>
              </p:nvGrpSpPr>
              <p:grpSpPr>
                <a:xfrm>
                  <a:off x="6222830" y="1118510"/>
                  <a:ext cx="709176" cy="697068"/>
                  <a:chOff x="3235837" y="2247610"/>
                  <a:chExt cx="2083979" cy="2257720"/>
                </a:xfrm>
                <a:solidFill>
                  <a:srgbClr val="00B050"/>
                </a:solidFill>
              </p:grpSpPr>
              <p:grpSp>
                <p:nvGrpSpPr>
                  <p:cNvPr id="715" name="Group 714"/>
                  <p:cNvGrpSpPr/>
                  <p:nvPr/>
                </p:nvGrpSpPr>
                <p:grpSpPr>
                  <a:xfrm>
                    <a:off x="3718126" y="3431850"/>
                    <a:ext cx="739496" cy="794829"/>
                    <a:chOff x="3718126" y="3431850"/>
                    <a:chExt cx="739496" cy="794829"/>
                  </a:xfrm>
                  <a:grpFill/>
                </p:grpSpPr>
                <p:sp>
                  <p:nvSpPr>
                    <p:cNvPr id="740" name="Oval 739"/>
                    <p:cNvSpPr/>
                    <p:nvPr/>
                  </p:nvSpPr>
                  <p:spPr bwMode="auto">
                    <a:xfrm rot="17743699">
                      <a:off x="3806582" y="3561753"/>
                      <a:ext cx="501095" cy="241290"/>
                    </a:xfrm>
                    <a:prstGeom prst="ellipse">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sp>
                  <p:nvSpPr>
                    <p:cNvPr id="741" name="Oval 740"/>
                    <p:cNvSpPr/>
                    <p:nvPr/>
                  </p:nvSpPr>
                  <p:spPr bwMode="auto">
                    <a:xfrm rot="12968811">
                      <a:off x="3896850" y="3805838"/>
                      <a:ext cx="550744" cy="204540"/>
                    </a:xfrm>
                    <a:prstGeom prst="ellipse">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sp>
                  <p:nvSpPr>
                    <p:cNvPr id="742" name="Oval 741"/>
                    <p:cNvSpPr/>
                    <p:nvPr/>
                  </p:nvSpPr>
                  <p:spPr bwMode="auto">
                    <a:xfrm rot="20770974">
                      <a:off x="4002587" y="4053458"/>
                      <a:ext cx="414741" cy="173221"/>
                    </a:xfrm>
                    <a:prstGeom prst="ellipse">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sp>
                  <p:nvSpPr>
                    <p:cNvPr id="743" name="Rounded Rectangle 742"/>
                    <p:cNvSpPr/>
                    <p:nvPr/>
                  </p:nvSpPr>
                  <p:spPr bwMode="auto">
                    <a:xfrm rot="18300000">
                      <a:off x="3997845" y="3559426"/>
                      <a:ext cx="180058" cy="739496"/>
                    </a:xfrm>
                    <a:prstGeom prst="roundRect">
                      <a:avLst>
                        <a:gd name="adj" fmla="val 35573"/>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grpSp>
              <p:grpSp>
                <p:nvGrpSpPr>
                  <p:cNvPr id="716" name="Group 715"/>
                  <p:cNvGrpSpPr/>
                  <p:nvPr/>
                </p:nvGrpSpPr>
                <p:grpSpPr>
                  <a:xfrm>
                    <a:off x="3534512" y="2247610"/>
                    <a:ext cx="504673" cy="497951"/>
                    <a:chOff x="3534512" y="2247610"/>
                    <a:chExt cx="504673" cy="497951"/>
                  </a:xfrm>
                  <a:grpFill/>
                </p:grpSpPr>
                <p:cxnSp>
                  <p:nvCxnSpPr>
                    <p:cNvPr id="732" name="Straight Connector 731"/>
                    <p:cNvCxnSpPr/>
                    <p:nvPr/>
                  </p:nvCxnSpPr>
                  <p:spPr bwMode="auto">
                    <a:xfrm flipV="1">
                      <a:off x="3581024" y="2553499"/>
                      <a:ext cx="235240" cy="88498"/>
                    </a:xfrm>
                    <a:prstGeom prst="line">
                      <a:avLst/>
                    </a:prstGeom>
                    <a:grpFill/>
                    <a:ln w="21590" cap="flat" cmpd="sng" algn="ctr">
                      <a:solidFill>
                        <a:srgbClr val="00246C">
                          <a:lumMod val="75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3" name="Straight Connector 732"/>
                    <p:cNvCxnSpPr/>
                    <p:nvPr/>
                  </p:nvCxnSpPr>
                  <p:spPr bwMode="auto">
                    <a:xfrm flipV="1">
                      <a:off x="3541396" y="2497131"/>
                      <a:ext cx="235240" cy="88498"/>
                    </a:xfrm>
                    <a:prstGeom prst="line">
                      <a:avLst/>
                    </a:prstGeom>
                    <a:grpFill/>
                    <a:ln w="21590" cap="flat" cmpd="sng" algn="ctr">
                      <a:solidFill>
                        <a:srgbClr val="00246C">
                          <a:lumMod val="75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34" name="Oval 733"/>
                    <p:cNvSpPr/>
                    <p:nvPr/>
                  </p:nvSpPr>
                  <p:spPr bwMode="auto">
                    <a:xfrm>
                      <a:off x="3595077" y="2314571"/>
                      <a:ext cx="430990" cy="430990"/>
                    </a:xfrm>
                    <a:prstGeom prst="ellipse">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sp>
                  <p:nvSpPr>
                    <p:cNvPr id="735" name="Flowchart: Delay 734"/>
                    <p:cNvSpPr/>
                    <p:nvPr/>
                  </p:nvSpPr>
                  <p:spPr bwMode="auto">
                    <a:xfrm rot="16014406">
                      <a:off x="3680651" y="2149183"/>
                      <a:ext cx="249466" cy="446319"/>
                    </a:xfrm>
                    <a:prstGeom prst="flowChartDelay">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cxnSp>
                  <p:nvCxnSpPr>
                    <p:cNvPr id="736" name="Straight Connector 735"/>
                    <p:cNvCxnSpPr/>
                    <p:nvPr/>
                  </p:nvCxnSpPr>
                  <p:spPr bwMode="auto">
                    <a:xfrm flipV="1">
                      <a:off x="3534512" y="2556928"/>
                      <a:ext cx="470479" cy="22993"/>
                    </a:xfrm>
                    <a:prstGeom prst="line">
                      <a:avLst/>
                    </a:prstGeom>
                    <a:grpFill/>
                    <a:ln w="21590" cap="flat" cmpd="sng" algn="ctr">
                      <a:solidFill>
                        <a:srgbClr val="00246C">
                          <a:lumMod val="75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7" name="Straight Connector 736"/>
                    <p:cNvCxnSpPr/>
                    <p:nvPr/>
                  </p:nvCxnSpPr>
                  <p:spPr bwMode="auto">
                    <a:xfrm flipV="1">
                      <a:off x="3588219" y="2617819"/>
                      <a:ext cx="418465" cy="23285"/>
                    </a:xfrm>
                    <a:prstGeom prst="line">
                      <a:avLst/>
                    </a:prstGeom>
                    <a:grpFill/>
                    <a:ln w="25400" cap="flat" cmpd="sng" algn="ctr">
                      <a:solidFill>
                        <a:srgbClr val="00246C">
                          <a:lumMod val="75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38" name="Oval 737"/>
                    <p:cNvSpPr/>
                    <p:nvPr/>
                  </p:nvSpPr>
                  <p:spPr bwMode="auto">
                    <a:xfrm>
                      <a:off x="3987228" y="2419467"/>
                      <a:ext cx="51957" cy="207703"/>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pic>
                  <p:nvPicPr>
                    <p:cNvPr id="739" name="Picture 738"/>
                    <p:cNvPicPr>
                      <a:picLocks noChangeAspect="1"/>
                    </p:cNvPicPr>
                    <p:nvPr/>
                  </p:nvPicPr>
                  <p:blipFill>
                    <a:blip r:embed="rId5"/>
                    <a:stretch>
                      <a:fillRect/>
                    </a:stretch>
                  </p:blipFill>
                  <p:spPr>
                    <a:xfrm>
                      <a:off x="3710023" y="2305455"/>
                      <a:ext cx="66413" cy="161382"/>
                    </a:xfrm>
                    <a:prstGeom prst="rect">
                      <a:avLst/>
                    </a:prstGeom>
                    <a:grpFill/>
                  </p:spPr>
                </p:pic>
              </p:grpSp>
              <p:grpSp>
                <p:nvGrpSpPr>
                  <p:cNvPr id="717" name="Group 716"/>
                  <p:cNvGrpSpPr/>
                  <p:nvPr/>
                </p:nvGrpSpPr>
                <p:grpSpPr>
                  <a:xfrm>
                    <a:off x="4255590" y="2611348"/>
                    <a:ext cx="1064226" cy="455355"/>
                    <a:chOff x="4214122" y="2624287"/>
                    <a:chExt cx="1064226" cy="455355"/>
                  </a:xfrm>
                  <a:grpFill/>
                </p:grpSpPr>
                <p:sp>
                  <p:nvSpPr>
                    <p:cNvPr id="729" name="Flowchart: Magnetic Disk 728"/>
                    <p:cNvSpPr/>
                    <p:nvPr/>
                  </p:nvSpPr>
                  <p:spPr bwMode="auto">
                    <a:xfrm rot="3294982">
                      <a:off x="4325430" y="2882919"/>
                      <a:ext cx="85415" cy="308031"/>
                    </a:xfrm>
                    <a:prstGeom prst="flowChartMagneticDisk">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sp>
                  <p:nvSpPr>
                    <p:cNvPr id="730" name="Flowchart: Alternate Process 729"/>
                    <p:cNvSpPr/>
                    <p:nvPr/>
                  </p:nvSpPr>
                  <p:spPr bwMode="auto">
                    <a:xfrm rot="14141812">
                      <a:off x="4699966" y="2275064"/>
                      <a:ext cx="229159" cy="927605"/>
                    </a:xfrm>
                    <a:prstGeom prst="flowChartAlternateProcess">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sp>
                  <p:nvSpPr>
                    <p:cNvPr id="731" name="Oval 730"/>
                    <p:cNvSpPr/>
                    <p:nvPr/>
                  </p:nvSpPr>
                  <p:spPr bwMode="auto">
                    <a:xfrm>
                      <a:off x="4792135" y="2689501"/>
                      <a:ext cx="65504" cy="65504"/>
                    </a:xfrm>
                    <a:prstGeom prst="ellipse">
                      <a:avLst/>
                    </a:prstGeom>
                    <a:grpFill/>
                    <a:ln w="9525"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grpSp>
              <p:grpSp>
                <p:nvGrpSpPr>
                  <p:cNvPr id="718" name="Group 717"/>
                  <p:cNvGrpSpPr/>
                  <p:nvPr/>
                </p:nvGrpSpPr>
                <p:grpSpPr>
                  <a:xfrm>
                    <a:off x="3594022" y="2741715"/>
                    <a:ext cx="749086" cy="831125"/>
                    <a:chOff x="3594022" y="2741715"/>
                    <a:chExt cx="749086" cy="831125"/>
                  </a:xfrm>
                  <a:grpFill/>
                </p:grpSpPr>
                <p:sp>
                  <p:nvSpPr>
                    <p:cNvPr id="723" name="Oval 722"/>
                    <p:cNvSpPr/>
                    <p:nvPr/>
                  </p:nvSpPr>
                  <p:spPr bwMode="auto">
                    <a:xfrm rot="14806305">
                      <a:off x="3911808" y="2878066"/>
                      <a:ext cx="467464" cy="194761"/>
                    </a:xfrm>
                    <a:prstGeom prst="ellipse">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sp>
                  <p:nvSpPr>
                    <p:cNvPr id="724" name="Rounded Rectangle 723"/>
                    <p:cNvSpPr/>
                    <p:nvPr/>
                  </p:nvSpPr>
                  <p:spPr bwMode="auto">
                    <a:xfrm rot="21323639">
                      <a:off x="3594022" y="2744815"/>
                      <a:ext cx="595199" cy="828025"/>
                    </a:xfrm>
                    <a:prstGeom prst="roundRect">
                      <a:avLst>
                        <a:gd name="adj" fmla="val 28306"/>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pic>
                  <p:nvPicPr>
                    <p:cNvPr id="725" name="Picture 724"/>
                    <p:cNvPicPr>
                      <a:picLocks noChangeAspect="1"/>
                    </p:cNvPicPr>
                    <p:nvPr/>
                  </p:nvPicPr>
                  <p:blipFill>
                    <a:blip r:embed="rId5"/>
                    <a:stretch>
                      <a:fillRect/>
                    </a:stretch>
                  </p:blipFill>
                  <p:spPr>
                    <a:xfrm rot="21071904">
                      <a:off x="3974490" y="2840991"/>
                      <a:ext cx="103155" cy="250666"/>
                    </a:xfrm>
                    <a:prstGeom prst="rect">
                      <a:avLst/>
                    </a:prstGeom>
                    <a:grpFill/>
                  </p:spPr>
                </p:pic>
                <p:sp>
                  <p:nvSpPr>
                    <p:cNvPr id="726" name="Oval 725"/>
                    <p:cNvSpPr/>
                    <p:nvPr/>
                  </p:nvSpPr>
                  <p:spPr bwMode="auto">
                    <a:xfrm rot="21233114">
                      <a:off x="3756554" y="3059750"/>
                      <a:ext cx="566133" cy="154484"/>
                    </a:xfrm>
                    <a:prstGeom prst="ellipse">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sp>
                  <p:nvSpPr>
                    <p:cNvPr id="727" name="Oval 726"/>
                    <p:cNvSpPr/>
                    <p:nvPr/>
                  </p:nvSpPr>
                  <p:spPr bwMode="auto">
                    <a:xfrm>
                      <a:off x="4154080" y="2981766"/>
                      <a:ext cx="189028" cy="219089"/>
                    </a:xfrm>
                    <a:prstGeom prst="ellipse">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sp>
                  <p:nvSpPr>
                    <p:cNvPr id="728" name="Oval 727"/>
                    <p:cNvSpPr/>
                    <p:nvPr/>
                  </p:nvSpPr>
                  <p:spPr bwMode="auto">
                    <a:xfrm rot="13940299">
                      <a:off x="3493570" y="2896269"/>
                      <a:ext cx="499318" cy="237670"/>
                    </a:xfrm>
                    <a:prstGeom prst="ellipse">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grpSp>
              <p:grpSp>
                <p:nvGrpSpPr>
                  <p:cNvPr id="719" name="Group 718"/>
                  <p:cNvGrpSpPr/>
                  <p:nvPr/>
                </p:nvGrpSpPr>
                <p:grpSpPr>
                  <a:xfrm>
                    <a:off x="3235837" y="3447679"/>
                    <a:ext cx="1006032" cy="1057651"/>
                    <a:chOff x="3235837" y="3447679"/>
                    <a:chExt cx="1006032" cy="1057651"/>
                  </a:xfrm>
                  <a:grpFill/>
                </p:grpSpPr>
                <p:sp>
                  <p:nvSpPr>
                    <p:cNvPr id="720" name="Oval 719"/>
                    <p:cNvSpPr/>
                    <p:nvPr/>
                  </p:nvSpPr>
                  <p:spPr bwMode="auto">
                    <a:xfrm rot="20385631">
                      <a:off x="3500981" y="3447679"/>
                      <a:ext cx="740888" cy="288818"/>
                    </a:xfrm>
                    <a:prstGeom prst="ellipse">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sp>
                  <p:nvSpPr>
                    <p:cNvPr id="721" name="Oval 720"/>
                    <p:cNvSpPr/>
                    <p:nvPr/>
                  </p:nvSpPr>
                  <p:spPr bwMode="auto">
                    <a:xfrm rot="20209693">
                      <a:off x="3235837" y="4332109"/>
                      <a:ext cx="414741" cy="173221"/>
                    </a:xfrm>
                    <a:prstGeom prst="ellipse">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sp>
                  <p:nvSpPr>
                    <p:cNvPr id="722" name="Rounded Rectangle 721"/>
                    <p:cNvSpPr/>
                    <p:nvPr/>
                  </p:nvSpPr>
                  <p:spPr bwMode="auto">
                    <a:xfrm rot="703462">
                      <a:off x="3422477" y="3623561"/>
                      <a:ext cx="293856" cy="765757"/>
                    </a:xfrm>
                    <a:prstGeom prst="roundRect">
                      <a:avLst>
                        <a:gd name="adj" fmla="val 35573"/>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grpSp>
            </p:grpSp>
            <p:grpSp>
              <p:nvGrpSpPr>
                <p:cNvPr id="744" name="Group 743"/>
                <p:cNvGrpSpPr/>
                <p:nvPr/>
              </p:nvGrpSpPr>
              <p:grpSpPr>
                <a:xfrm>
                  <a:off x="6764346" y="1118510"/>
                  <a:ext cx="709176" cy="697068"/>
                  <a:chOff x="3235837" y="2247610"/>
                  <a:chExt cx="2083979" cy="2257720"/>
                </a:xfrm>
                <a:solidFill>
                  <a:srgbClr val="00B050"/>
                </a:solidFill>
              </p:grpSpPr>
              <p:grpSp>
                <p:nvGrpSpPr>
                  <p:cNvPr id="745" name="Group 744"/>
                  <p:cNvGrpSpPr/>
                  <p:nvPr/>
                </p:nvGrpSpPr>
                <p:grpSpPr>
                  <a:xfrm>
                    <a:off x="3718126" y="3431850"/>
                    <a:ext cx="739496" cy="794829"/>
                    <a:chOff x="3718126" y="3431850"/>
                    <a:chExt cx="739496" cy="794829"/>
                  </a:xfrm>
                  <a:grpFill/>
                </p:grpSpPr>
                <p:sp>
                  <p:nvSpPr>
                    <p:cNvPr id="770" name="Oval 769"/>
                    <p:cNvSpPr/>
                    <p:nvPr/>
                  </p:nvSpPr>
                  <p:spPr bwMode="auto">
                    <a:xfrm rot="17743699">
                      <a:off x="3806582" y="3561753"/>
                      <a:ext cx="501095" cy="241290"/>
                    </a:xfrm>
                    <a:prstGeom prst="ellipse">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sp>
                  <p:nvSpPr>
                    <p:cNvPr id="771" name="Oval 770"/>
                    <p:cNvSpPr/>
                    <p:nvPr/>
                  </p:nvSpPr>
                  <p:spPr bwMode="auto">
                    <a:xfrm rot="12968811">
                      <a:off x="3896850" y="3805838"/>
                      <a:ext cx="550744" cy="204540"/>
                    </a:xfrm>
                    <a:prstGeom prst="ellipse">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sp>
                  <p:nvSpPr>
                    <p:cNvPr id="772" name="Oval 771"/>
                    <p:cNvSpPr/>
                    <p:nvPr/>
                  </p:nvSpPr>
                  <p:spPr bwMode="auto">
                    <a:xfrm rot="20770974">
                      <a:off x="4002587" y="4053458"/>
                      <a:ext cx="414741" cy="173221"/>
                    </a:xfrm>
                    <a:prstGeom prst="ellipse">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sp>
                  <p:nvSpPr>
                    <p:cNvPr id="773" name="Rounded Rectangle 772"/>
                    <p:cNvSpPr/>
                    <p:nvPr/>
                  </p:nvSpPr>
                  <p:spPr bwMode="auto">
                    <a:xfrm rot="18300000">
                      <a:off x="3997845" y="3559426"/>
                      <a:ext cx="180058" cy="739496"/>
                    </a:xfrm>
                    <a:prstGeom prst="roundRect">
                      <a:avLst>
                        <a:gd name="adj" fmla="val 35573"/>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grpSp>
              <p:grpSp>
                <p:nvGrpSpPr>
                  <p:cNvPr id="746" name="Group 745"/>
                  <p:cNvGrpSpPr/>
                  <p:nvPr/>
                </p:nvGrpSpPr>
                <p:grpSpPr>
                  <a:xfrm>
                    <a:off x="3534512" y="2247610"/>
                    <a:ext cx="504673" cy="497951"/>
                    <a:chOff x="3534512" y="2247610"/>
                    <a:chExt cx="504673" cy="497951"/>
                  </a:xfrm>
                  <a:grpFill/>
                </p:grpSpPr>
                <p:cxnSp>
                  <p:nvCxnSpPr>
                    <p:cNvPr id="762" name="Straight Connector 761"/>
                    <p:cNvCxnSpPr/>
                    <p:nvPr/>
                  </p:nvCxnSpPr>
                  <p:spPr bwMode="auto">
                    <a:xfrm flipV="1">
                      <a:off x="3581024" y="2553499"/>
                      <a:ext cx="235240" cy="88498"/>
                    </a:xfrm>
                    <a:prstGeom prst="line">
                      <a:avLst/>
                    </a:prstGeom>
                    <a:grpFill/>
                    <a:ln w="21590" cap="flat" cmpd="sng" algn="ctr">
                      <a:solidFill>
                        <a:srgbClr val="00246C">
                          <a:lumMod val="75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63" name="Straight Connector 762"/>
                    <p:cNvCxnSpPr/>
                    <p:nvPr/>
                  </p:nvCxnSpPr>
                  <p:spPr bwMode="auto">
                    <a:xfrm flipV="1">
                      <a:off x="3541396" y="2497131"/>
                      <a:ext cx="235240" cy="88498"/>
                    </a:xfrm>
                    <a:prstGeom prst="line">
                      <a:avLst/>
                    </a:prstGeom>
                    <a:grpFill/>
                    <a:ln w="21590" cap="flat" cmpd="sng" algn="ctr">
                      <a:solidFill>
                        <a:srgbClr val="00246C">
                          <a:lumMod val="75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64" name="Oval 763"/>
                    <p:cNvSpPr/>
                    <p:nvPr/>
                  </p:nvSpPr>
                  <p:spPr bwMode="auto">
                    <a:xfrm>
                      <a:off x="3595077" y="2314571"/>
                      <a:ext cx="430990" cy="430990"/>
                    </a:xfrm>
                    <a:prstGeom prst="ellipse">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sp>
                  <p:nvSpPr>
                    <p:cNvPr id="765" name="Flowchart: Delay 764"/>
                    <p:cNvSpPr/>
                    <p:nvPr/>
                  </p:nvSpPr>
                  <p:spPr bwMode="auto">
                    <a:xfrm rot="16014406">
                      <a:off x="3680651" y="2149183"/>
                      <a:ext cx="249466" cy="446319"/>
                    </a:xfrm>
                    <a:prstGeom prst="flowChartDelay">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cxnSp>
                  <p:nvCxnSpPr>
                    <p:cNvPr id="766" name="Straight Connector 765"/>
                    <p:cNvCxnSpPr/>
                    <p:nvPr/>
                  </p:nvCxnSpPr>
                  <p:spPr bwMode="auto">
                    <a:xfrm flipV="1">
                      <a:off x="3534512" y="2556928"/>
                      <a:ext cx="470479" cy="22993"/>
                    </a:xfrm>
                    <a:prstGeom prst="line">
                      <a:avLst/>
                    </a:prstGeom>
                    <a:grpFill/>
                    <a:ln w="21590" cap="flat" cmpd="sng" algn="ctr">
                      <a:solidFill>
                        <a:srgbClr val="00246C">
                          <a:lumMod val="75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67" name="Straight Connector 766"/>
                    <p:cNvCxnSpPr/>
                    <p:nvPr/>
                  </p:nvCxnSpPr>
                  <p:spPr bwMode="auto">
                    <a:xfrm flipV="1">
                      <a:off x="3588219" y="2617819"/>
                      <a:ext cx="418465" cy="23285"/>
                    </a:xfrm>
                    <a:prstGeom prst="line">
                      <a:avLst/>
                    </a:prstGeom>
                    <a:grpFill/>
                    <a:ln w="25400" cap="flat" cmpd="sng" algn="ctr">
                      <a:solidFill>
                        <a:srgbClr val="00246C">
                          <a:lumMod val="75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68" name="Oval 767"/>
                    <p:cNvSpPr/>
                    <p:nvPr/>
                  </p:nvSpPr>
                  <p:spPr bwMode="auto">
                    <a:xfrm>
                      <a:off x="3987228" y="2419467"/>
                      <a:ext cx="51957" cy="207703"/>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pic>
                  <p:nvPicPr>
                    <p:cNvPr id="769" name="Picture 768"/>
                    <p:cNvPicPr>
                      <a:picLocks noChangeAspect="1"/>
                    </p:cNvPicPr>
                    <p:nvPr/>
                  </p:nvPicPr>
                  <p:blipFill>
                    <a:blip r:embed="rId5"/>
                    <a:stretch>
                      <a:fillRect/>
                    </a:stretch>
                  </p:blipFill>
                  <p:spPr>
                    <a:xfrm>
                      <a:off x="3710023" y="2305455"/>
                      <a:ext cx="66413" cy="161382"/>
                    </a:xfrm>
                    <a:prstGeom prst="rect">
                      <a:avLst/>
                    </a:prstGeom>
                    <a:grpFill/>
                  </p:spPr>
                </p:pic>
              </p:grpSp>
              <p:grpSp>
                <p:nvGrpSpPr>
                  <p:cNvPr id="747" name="Group 746"/>
                  <p:cNvGrpSpPr/>
                  <p:nvPr/>
                </p:nvGrpSpPr>
                <p:grpSpPr>
                  <a:xfrm>
                    <a:off x="4255590" y="2611348"/>
                    <a:ext cx="1064226" cy="455355"/>
                    <a:chOff x="4214122" y="2624287"/>
                    <a:chExt cx="1064226" cy="455355"/>
                  </a:xfrm>
                  <a:grpFill/>
                </p:grpSpPr>
                <p:sp>
                  <p:nvSpPr>
                    <p:cNvPr id="759" name="Flowchart: Magnetic Disk 758"/>
                    <p:cNvSpPr/>
                    <p:nvPr/>
                  </p:nvSpPr>
                  <p:spPr bwMode="auto">
                    <a:xfrm rot="3294982">
                      <a:off x="4325430" y="2882919"/>
                      <a:ext cx="85415" cy="308031"/>
                    </a:xfrm>
                    <a:prstGeom prst="flowChartMagneticDisk">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sp>
                  <p:nvSpPr>
                    <p:cNvPr id="760" name="Flowchart: Alternate Process 759"/>
                    <p:cNvSpPr/>
                    <p:nvPr/>
                  </p:nvSpPr>
                  <p:spPr bwMode="auto">
                    <a:xfrm rot="14141812">
                      <a:off x="4699966" y="2275064"/>
                      <a:ext cx="229159" cy="927605"/>
                    </a:xfrm>
                    <a:prstGeom prst="flowChartAlternateProcess">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sp>
                  <p:nvSpPr>
                    <p:cNvPr id="761" name="Oval 760"/>
                    <p:cNvSpPr/>
                    <p:nvPr/>
                  </p:nvSpPr>
                  <p:spPr bwMode="auto">
                    <a:xfrm>
                      <a:off x="4792135" y="2689501"/>
                      <a:ext cx="65504" cy="65504"/>
                    </a:xfrm>
                    <a:prstGeom prst="ellipse">
                      <a:avLst/>
                    </a:prstGeom>
                    <a:grpFill/>
                    <a:ln w="9525"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grpSp>
              <p:grpSp>
                <p:nvGrpSpPr>
                  <p:cNvPr id="748" name="Group 747"/>
                  <p:cNvGrpSpPr/>
                  <p:nvPr/>
                </p:nvGrpSpPr>
                <p:grpSpPr>
                  <a:xfrm>
                    <a:off x="3594022" y="2741715"/>
                    <a:ext cx="749086" cy="831125"/>
                    <a:chOff x="3594022" y="2741715"/>
                    <a:chExt cx="749086" cy="831125"/>
                  </a:xfrm>
                  <a:grpFill/>
                </p:grpSpPr>
                <p:sp>
                  <p:nvSpPr>
                    <p:cNvPr id="753" name="Oval 752"/>
                    <p:cNvSpPr/>
                    <p:nvPr/>
                  </p:nvSpPr>
                  <p:spPr bwMode="auto">
                    <a:xfrm rot="14806305">
                      <a:off x="3911808" y="2878066"/>
                      <a:ext cx="467464" cy="194761"/>
                    </a:xfrm>
                    <a:prstGeom prst="ellipse">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sp>
                  <p:nvSpPr>
                    <p:cNvPr id="754" name="Rounded Rectangle 753"/>
                    <p:cNvSpPr/>
                    <p:nvPr/>
                  </p:nvSpPr>
                  <p:spPr bwMode="auto">
                    <a:xfrm rot="21323639">
                      <a:off x="3594022" y="2744815"/>
                      <a:ext cx="595199" cy="828025"/>
                    </a:xfrm>
                    <a:prstGeom prst="roundRect">
                      <a:avLst>
                        <a:gd name="adj" fmla="val 28306"/>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pic>
                  <p:nvPicPr>
                    <p:cNvPr id="755" name="Picture 754"/>
                    <p:cNvPicPr>
                      <a:picLocks noChangeAspect="1"/>
                    </p:cNvPicPr>
                    <p:nvPr/>
                  </p:nvPicPr>
                  <p:blipFill>
                    <a:blip r:embed="rId5"/>
                    <a:stretch>
                      <a:fillRect/>
                    </a:stretch>
                  </p:blipFill>
                  <p:spPr>
                    <a:xfrm rot="21071904">
                      <a:off x="3974490" y="2840991"/>
                      <a:ext cx="103155" cy="250666"/>
                    </a:xfrm>
                    <a:prstGeom prst="rect">
                      <a:avLst/>
                    </a:prstGeom>
                    <a:grpFill/>
                  </p:spPr>
                </p:pic>
                <p:sp>
                  <p:nvSpPr>
                    <p:cNvPr id="756" name="Oval 755"/>
                    <p:cNvSpPr/>
                    <p:nvPr/>
                  </p:nvSpPr>
                  <p:spPr bwMode="auto">
                    <a:xfrm rot="21233114">
                      <a:off x="3756554" y="3059750"/>
                      <a:ext cx="566133" cy="154484"/>
                    </a:xfrm>
                    <a:prstGeom prst="ellipse">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sp>
                  <p:nvSpPr>
                    <p:cNvPr id="757" name="Oval 756"/>
                    <p:cNvSpPr/>
                    <p:nvPr/>
                  </p:nvSpPr>
                  <p:spPr bwMode="auto">
                    <a:xfrm>
                      <a:off x="4154080" y="2981766"/>
                      <a:ext cx="189028" cy="219089"/>
                    </a:xfrm>
                    <a:prstGeom prst="ellipse">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sp>
                  <p:nvSpPr>
                    <p:cNvPr id="758" name="Oval 757"/>
                    <p:cNvSpPr/>
                    <p:nvPr/>
                  </p:nvSpPr>
                  <p:spPr bwMode="auto">
                    <a:xfrm rot="13940299">
                      <a:off x="3493570" y="2896269"/>
                      <a:ext cx="499318" cy="237670"/>
                    </a:xfrm>
                    <a:prstGeom prst="ellipse">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grpSp>
              <p:grpSp>
                <p:nvGrpSpPr>
                  <p:cNvPr id="749" name="Group 748"/>
                  <p:cNvGrpSpPr/>
                  <p:nvPr/>
                </p:nvGrpSpPr>
                <p:grpSpPr>
                  <a:xfrm>
                    <a:off x="3235837" y="3447679"/>
                    <a:ext cx="1006032" cy="1057651"/>
                    <a:chOff x="3235837" y="3447679"/>
                    <a:chExt cx="1006032" cy="1057651"/>
                  </a:xfrm>
                  <a:grpFill/>
                </p:grpSpPr>
                <p:sp>
                  <p:nvSpPr>
                    <p:cNvPr id="750" name="Oval 749"/>
                    <p:cNvSpPr/>
                    <p:nvPr/>
                  </p:nvSpPr>
                  <p:spPr bwMode="auto">
                    <a:xfrm rot="20385631">
                      <a:off x="3500981" y="3447679"/>
                      <a:ext cx="740888" cy="288818"/>
                    </a:xfrm>
                    <a:prstGeom prst="ellipse">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sp>
                  <p:nvSpPr>
                    <p:cNvPr id="751" name="Oval 750"/>
                    <p:cNvSpPr/>
                    <p:nvPr/>
                  </p:nvSpPr>
                  <p:spPr bwMode="auto">
                    <a:xfrm rot="20209693">
                      <a:off x="3235837" y="4332109"/>
                      <a:ext cx="414741" cy="173221"/>
                    </a:xfrm>
                    <a:prstGeom prst="ellipse">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sp>
                  <p:nvSpPr>
                    <p:cNvPr id="752" name="Rounded Rectangle 751"/>
                    <p:cNvSpPr/>
                    <p:nvPr/>
                  </p:nvSpPr>
                  <p:spPr bwMode="auto">
                    <a:xfrm rot="703462">
                      <a:off x="3422477" y="3623561"/>
                      <a:ext cx="293856" cy="765757"/>
                    </a:xfrm>
                    <a:prstGeom prst="roundRect">
                      <a:avLst>
                        <a:gd name="adj" fmla="val 35573"/>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grpSp>
            </p:grpSp>
            <p:grpSp>
              <p:nvGrpSpPr>
                <p:cNvPr id="774" name="Group 773"/>
                <p:cNvGrpSpPr/>
                <p:nvPr/>
              </p:nvGrpSpPr>
              <p:grpSpPr>
                <a:xfrm>
                  <a:off x="7305862" y="1118510"/>
                  <a:ext cx="709176" cy="697068"/>
                  <a:chOff x="3235837" y="2247610"/>
                  <a:chExt cx="2083979" cy="2257720"/>
                </a:xfrm>
                <a:solidFill>
                  <a:srgbClr val="00B050"/>
                </a:solidFill>
              </p:grpSpPr>
              <p:grpSp>
                <p:nvGrpSpPr>
                  <p:cNvPr id="775" name="Group 774"/>
                  <p:cNvGrpSpPr/>
                  <p:nvPr/>
                </p:nvGrpSpPr>
                <p:grpSpPr>
                  <a:xfrm>
                    <a:off x="3718126" y="3431850"/>
                    <a:ext cx="739496" cy="794829"/>
                    <a:chOff x="3718126" y="3431850"/>
                    <a:chExt cx="739496" cy="794829"/>
                  </a:xfrm>
                  <a:grpFill/>
                </p:grpSpPr>
                <p:sp>
                  <p:nvSpPr>
                    <p:cNvPr id="800" name="Oval 799"/>
                    <p:cNvSpPr/>
                    <p:nvPr/>
                  </p:nvSpPr>
                  <p:spPr bwMode="auto">
                    <a:xfrm rot="17743699">
                      <a:off x="3806582" y="3561753"/>
                      <a:ext cx="501095" cy="241290"/>
                    </a:xfrm>
                    <a:prstGeom prst="ellipse">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sp>
                  <p:nvSpPr>
                    <p:cNvPr id="801" name="Oval 800"/>
                    <p:cNvSpPr/>
                    <p:nvPr/>
                  </p:nvSpPr>
                  <p:spPr bwMode="auto">
                    <a:xfrm rot="12968811">
                      <a:off x="3896850" y="3805838"/>
                      <a:ext cx="550744" cy="204540"/>
                    </a:xfrm>
                    <a:prstGeom prst="ellipse">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sp>
                  <p:nvSpPr>
                    <p:cNvPr id="802" name="Oval 801"/>
                    <p:cNvSpPr/>
                    <p:nvPr/>
                  </p:nvSpPr>
                  <p:spPr bwMode="auto">
                    <a:xfrm rot="20770974">
                      <a:off x="4002587" y="4053458"/>
                      <a:ext cx="414741" cy="173221"/>
                    </a:xfrm>
                    <a:prstGeom prst="ellipse">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sp>
                  <p:nvSpPr>
                    <p:cNvPr id="803" name="Rounded Rectangle 802"/>
                    <p:cNvSpPr/>
                    <p:nvPr/>
                  </p:nvSpPr>
                  <p:spPr bwMode="auto">
                    <a:xfrm rot="18300000">
                      <a:off x="3997845" y="3559426"/>
                      <a:ext cx="180058" cy="739496"/>
                    </a:xfrm>
                    <a:prstGeom prst="roundRect">
                      <a:avLst>
                        <a:gd name="adj" fmla="val 35573"/>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grpSp>
              <p:grpSp>
                <p:nvGrpSpPr>
                  <p:cNvPr id="776" name="Group 775"/>
                  <p:cNvGrpSpPr/>
                  <p:nvPr/>
                </p:nvGrpSpPr>
                <p:grpSpPr>
                  <a:xfrm>
                    <a:off x="3534512" y="2247610"/>
                    <a:ext cx="504673" cy="497951"/>
                    <a:chOff x="3534512" y="2247610"/>
                    <a:chExt cx="504673" cy="497951"/>
                  </a:xfrm>
                  <a:grpFill/>
                </p:grpSpPr>
                <p:cxnSp>
                  <p:nvCxnSpPr>
                    <p:cNvPr id="792" name="Straight Connector 791"/>
                    <p:cNvCxnSpPr/>
                    <p:nvPr/>
                  </p:nvCxnSpPr>
                  <p:spPr bwMode="auto">
                    <a:xfrm flipV="1">
                      <a:off x="3581024" y="2553499"/>
                      <a:ext cx="235240" cy="88498"/>
                    </a:xfrm>
                    <a:prstGeom prst="line">
                      <a:avLst/>
                    </a:prstGeom>
                    <a:grpFill/>
                    <a:ln w="21590" cap="flat" cmpd="sng" algn="ctr">
                      <a:solidFill>
                        <a:srgbClr val="00246C">
                          <a:lumMod val="75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93" name="Straight Connector 792"/>
                    <p:cNvCxnSpPr/>
                    <p:nvPr/>
                  </p:nvCxnSpPr>
                  <p:spPr bwMode="auto">
                    <a:xfrm flipV="1">
                      <a:off x="3541396" y="2497131"/>
                      <a:ext cx="235240" cy="88498"/>
                    </a:xfrm>
                    <a:prstGeom prst="line">
                      <a:avLst/>
                    </a:prstGeom>
                    <a:grpFill/>
                    <a:ln w="21590" cap="flat" cmpd="sng" algn="ctr">
                      <a:solidFill>
                        <a:srgbClr val="00246C">
                          <a:lumMod val="75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94" name="Oval 793"/>
                    <p:cNvSpPr/>
                    <p:nvPr/>
                  </p:nvSpPr>
                  <p:spPr bwMode="auto">
                    <a:xfrm>
                      <a:off x="3595077" y="2314571"/>
                      <a:ext cx="430990" cy="430990"/>
                    </a:xfrm>
                    <a:prstGeom prst="ellipse">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sp>
                  <p:nvSpPr>
                    <p:cNvPr id="795" name="Flowchart: Delay 794"/>
                    <p:cNvSpPr/>
                    <p:nvPr/>
                  </p:nvSpPr>
                  <p:spPr bwMode="auto">
                    <a:xfrm rot="16014406">
                      <a:off x="3680651" y="2149183"/>
                      <a:ext cx="249466" cy="446319"/>
                    </a:xfrm>
                    <a:prstGeom prst="flowChartDelay">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cxnSp>
                  <p:nvCxnSpPr>
                    <p:cNvPr id="796" name="Straight Connector 795"/>
                    <p:cNvCxnSpPr/>
                    <p:nvPr/>
                  </p:nvCxnSpPr>
                  <p:spPr bwMode="auto">
                    <a:xfrm flipV="1">
                      <a:off x="3534512" y="2556928"/>
                      <a:ext cx="470479" cy="22993"/>
                    </a:xfrm>
                    <a:prstGeom prst="line">
                      <a:avLst/>
                    </a:prstGeom>
                    <a:grpFill/>
                    <a:ln w="21590" cap="flat" cmpd="sng" algn="ctr">
                      <a:solidFill>
                        <a:srgbClr val="00246C">
                          <a:lumMod val="75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97" name="Straight Connector 796"/>
                    <p:cNvCxnSpPr/>
                    <p:nvPr/>
                  </p:nvCxnSpPr>
                  <p:spPr bwMode="auto">
                    <a:xfrm flipV="1">
                      <a:off x="3588219" y="2617819"/>
                      <a:ext cx="418465" cy="23285"/>
                    </a:xfrm>
                    <a:prstGeom prst="line">
                      <a:avLst/>
                    </a:prstGeom>
                    <a:grpFill/>
                    <a:ln w="25400" cap="flat" cmpd="sng" algn="ctr">
                      <a:solidFill>
                        <a:srgbClr val="00246C">
                          <a:lumMod val="75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98" name="Oval 797"/>
                    <p:cNvSpPr/>
                    <p:nvPr/>
                  </p:nvSpPr>
                  <p:spPr bwMode="auto">
                    <a:xfrm>
                      <a:off x="3987228" y="2419467"/>
                      <a:ext cx="51957" cy="207703"/>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pic>
                  <p:nvPicPr>
                    <p:cNvPr id="799" name="Picture 798"/>
                    <p:cNvPicPr>
                      <a:picLocks noChangeAspect="1"/>
                    </p:cNvPicPr>
                    <p:nvPr/>
                  </p:nvPicPr>
                  <p:blipFill>
                    <a:blip r:embed="rId5"/>
                    <a:stretch>
                      <a:fillRect/>
                    </a:stretch>
                  </p:blipFill>
                  <p:spPr>
                    <a:xfrm>
                      <a:off x="3710023" y="2305455"/>
                      <a:ext cx="66413" cy="161382"/>
                    </a:xfrm>
                    <a:prstGeom prst="rect">
                      <a:avLst/>
                    </a:prstGeom>
                    <a:grpFill/>
                  </p:spPr>
                </p:pic>
              </p:grpSp>
              <p:grpSp>
                <p:nvGrpSpPr>
                  <p:cNvPr id="777" name="Group 776"/>
                  <p:cNvGrpSpPr/>
                  <p:nvPr/>
                </p:nvGrpSpPr>
                <p:grpSpPr>
                  <a:xfrm>
                    <a:off x="4255590" y="2611348"/>
                    <a:ext cx="1064226" cy="455355"/>
                    <a:chOff x="4214122" y="2624287"/>
                    <a:chExt cx="1064226" cy="455355"/>
                  </a:xfrm>
                  <a:grpFill/>
                </p:grpSpPr>
                <p:sp>
                  <p:nvSpPr>
                    <p:cNvPr id="789" name="Flowchart: Magnetic Disk 788"/>
                    <p:cNvSpPr/>
                    <p:nvPr/>
                  </p:nvSpPr>
                  <p:spPr bwMode="auto">
                    <a:xfrm rot="3294982">
                      <a:off x="4325430" y="2882919"/>
                      <a:ext cx="85415" cy="308031"/>
                    </a:xfrm>
                    <a:prstGeom prst="flowChartMagneticDisk">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sp>
                  <p:nvSpPr>
                    <p:cNvPr id="790" name="Flowchart: Alternate Process 789"/>
                    <p:cNvSpPr/>
                    <p:nvPr/>
                  </p:nvSpPr>
                  <p:spPr bwMode="auto">
                    <a:xfrm rot="14141812">
                      <a:off x="4699966" y="2275064"/>
                      <a:ext cx="229159" cy="927605"/>
                    </a:xfrm>
                    <a:prstGeom prst="flowChartAlternateProcess">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sp>
                  <p:nvSpPr>
                    <p:cNvPr id="791" name="Oval 790"/>
                    <p:cNvSpPr/>
                    <p:nvPr/>
                  </p:nvSpPr>
                  <p:spPr bwMode="auto">
                    <a:xfrm>
                      <a:off x="4792135" y="2689501"/>
                      <a:ext cx="65504" cy="65504"/>
                    </a:xfrm>
                    <a:prstGeom prst="ellipse">
                      <a:avLst/>
                    </a:prstGeom>
                    <a:grpFill/>
                    <a:ln w="9525"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grpSp>
              <p:grpSp>
                <p:nvGrpSpPr>
                  <p:cNvPr id="778" name="Group 777"/>
                  <p:cNvGrpSpPr/>
                  <p:nvPr/>
                </p:nvGrpSpPr>
                <p:grpSpPr>
                  <a:xfrm>
                    <a:off x="3594022" y="2741715"/>
                    <a:ext cx="749086" cy="831125"/>
                    <a:chOff x="3594022" y="2741715"/>
                    <a:chExt cx="749086" cy="831125"/>
                  </a:xfrm>
                  <a:grpFill/>
                </p:grpSpPr>
                <p:sp>
                  <p:nvSpPr>
                    <p:cNvPr id="783" name="Oval 782"/>
                    <p:cNvSpPr/>
                    <p:nvPr/>
                  </p:nvSpPr>
                  <p:spPr bwMode="auto">
                    <a:xfrm rot="14806305">
                      <a:off x="3911808" y="2878066"/>
                      <a:ext cx="467464" cy="194761"/>
                    </a:xfrm>
                    <a:prstGeom prst="ellipse">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sp>
                  <p:nvSpPr>
                    <p:cNvPr id="784" name="Rounded Rectangle 783"/>
                    <p:cNvSpPr/>
                    <p:nvPr/>
                  </p:nvSpPr>
                  <p:spPr bwMode="auto">
                    <a:xfrm rot="21323639">
                      <a:off x="3594022" y="2744815"/>
                      <a:ext cx="595199" cy="828025"/>
                    </a:xfrm>
                    <a:prstGeom prst="roundRect">
                      <a:avLst>
                        <a:gd name="adj" fmla="val 28306"/>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pic>
                  <p:nvPicPr>
                    <p:cNvPr id="785" name="Picture 784"/>
                    <p:cNvPicPr>
                      <a:picLocks noChangeAspect="1"/>
                    </p:cNvPicPr>
                    <p:nvPr/>
                  </p:nvPicPr>
                  <p:blipFill>
                    <a:blip r:embed="rId5"/>
                    <a:stretch>
                      <a:fillRect/>
                    </a:stretch>
                  </p:blipFill>
                  <p:spPr>
                    <a:xfrm rot="21071904">
                      <a:off x="3974490" y="2840991"/>
                      <a:ext cx="103155" cy="250666"/>
                    </a:xfrm>
                    <a:prstGeom prst="rect">
                      <a:avLst/>
                    </a:prstGeom>
                    <a:grpFill/>
                  </p:spPr>
                </p:pic>
                <p:sp>
                  <p:nvSpPr>
                    <p:cNvPr id="786" name="Oval 785"/>
                    <p:cNvSpPr/>
                    <p:nvPr/>
                  </p:nvSpPr>
                  <p:spPr bwMode="auto">
                    <a:xfrm rot="21233114">
                      <a:off x="3756554" y="3059750"/>
                      <a:ext cx="566133" cy="154484"/>
                    </a:xfrm>
                    <a:prstGeom prst="ellipse">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sp>
                  <p:nvSpPr>
                    <p:cNvPr id="787" name="Oval 786"/>
                    <p:cNvSpPr/>
                    <p:nvPr/>
                  </p:nvSpPr>
                  <p:spPr bwMode="auto">
                    <a:xfrm>
                      <a:off x="4154080" y="2981766"/>
                      <a:ext cx="189028" cy="219089"/>
                    </a:xfrm>
                    <a:prstGeom prst="ellipse">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sp>
                  <p:nvSpPr>
                    <p:cNvPr id="788" name="Oval 787"/>
                    <p:cNvSpPr/>
                    <p:nvPr/>
                  </p:nvSpPr>
                  <p:spPr bwMode="auto">
                    <a:xfrm rot="13940299">
                      <a:off x="3493570" y="2896269"/>
                      <a:ext cx="499318" cy="237670"/>
                    </a:xfrm>
                    <a:prstGeom prst="ellipse">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grpSp>
              <p:grpSp>
                <p:nvGrpSpPr>
                  <p:cNvPr id="779" name="Group 778"/>
                  <p:cNvGrpSpPr/>
                  <p:nvPr/>
                </p:nvGrpSpPr>
                <p:grpSpPr>
                  <a:xfrm>
                    <a:off x="3235837" y="3447679"/>
                    <a:ext cx="1006032" cy="1057651"/>
                    <a:chOff x="3235837" y="3447679"/>
                    <a:chExt cx="1006032" cy="1057651"/>
                  </a:xfrm>
                  <a:grpFill/>
                </p:grpSpPr>
                <p:sp>
                  <p:nvSpPr>
                    <p:cNvPr id="780" name="Oval 779"/>
                    <p:cNvSpPr/>
                    <p:nvPr/>
                  </p:nvSpPr>
                  <p:spPr bwMode="auto">
                    <a:xfrm rot="20385631">
                      <a:off x="3500981" y="3447679"/>
                      <a:ext cx="740888" cy="288818"/>
                    </a:xfrm>
                    <a:prstGeom prst="ellipse">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sp>
                  <p:nvSpPr>
                    <p:cNvPr id="781" name="Oval 780"/>
                    <p:cNvSpPr/>
                    <p:nvPr/>
                  </p:nvSpPr>
                  <p:spPr bwMode="auto">
                    <a:xfrm rot="20209693">
                      <a:off x="3235837" y="4332109"/>
                      <a:ext cx="414741" cy="173221"/>
                    </a:xfrm>
                    <a:prstGeom prst="ellipse">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sp>
                  <p:nvSpPr>
                    <p:cNvPr id="782" name="Rounded Rectangle 781"/>
                    <p:cNvSpPr/>
                    <p:nvPr/>
                  </p:nvSpPr>
                  <p:spPr bwMode="auto">
                    <a:xfrm rot="703462">
                      <a:off x="3422477" y="3623561"/>
                      <a:ext cx="293856" cy="765757"/>
                    </a:xfrm>
                    <a:prstGeom prst="roundRect">
                      <a:avLst>
                        <a:gd name="adj" fmla="val 35573"/>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grpSp>
            </p:grpSp>
            <p:grpSp>
              <p:nvGrpSpPr>
                <p:cNvPr id="804" name="Group 803"/>
                <p:cNvGrpSpPr/>
                <p:nvPr/>
              </p:nvGrpSpPr>
              <p:grpSpPr>
                <a:xfrm>
                  <a:off x="7847378" y="1118510"/>
                  <a:ext cx="709176" cy="697068"/>
                  <a:chOff x="3235837" y="2247610"/>
                  <a:chExt cx="2083979" cy="2257720"/>
                </a:xfrm>
                <a:solidFill>
                  <a:srgbClr val="00B050"/>
                </a:solidFill>
              </p:grpSpPr>
              <p:grpSp>
                <p:nvGrpSpPr>
                  <p:cNvPr id="805" name="Group 804"/>
                  <p:cNvGrpSpPr/>
                  <p:nvPr/>
                </p:nvGrpSpPr>
                <p:grpSpPr>
                  <a:xfrm>
                    <a:off x="3718126" y="3431850"/>
                    <a:ext cx="739496" cy="794829"/>
                    <a:chOff x="3718126" y="3431850"/>
                    <a:chExt cx="739496" cy="794829"/>
                  </a:xfrm>
                  <a:grpFill/>
                </p:grpSpPr>
                <p:sp>
                  <p:nvSpPr>
                    <p:cNvPr id="830" name="Oval 829"/>
                    <p:cNvSpPr/>
                    <p:nvPr/>
                  </p:nvSpPr>
                  <p:spPr bwMode="auto">
                    <a:xfrm rot="17743699">
                      <a:off x="3806582" y="3561753"/>
                      <a:ext cx="501095" cy="241290"/>
                    </a:xfrm>
                    <a:prstGeom prst="ellipse">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sp>
                  <p:nvSpPr>
                    <p:cNvPr id="831" name="Oval 830"/>
                    <p:cNvSpPr/>
                    <p:nvPr/>
                  </p:nvSpPr>
                  <p:spPr bwMode="auto">
                    <a:xfrm rot="12968811">
                      <a:off x="3896850" y="3805838"/>
                      <a:ext cx="550744" cy="204540"/>
                    </a:xfrm>
                    <a:prstGeom prst="ellipse">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sp>
                  <p:nvSpPr>
                    <p:cNvPr id="832" name="Oval 831"/>
                    <p:cNvSpPr/>
                    <p:nvPr/>
                  </p:nvSpPr>
                  <p:spPr bwMode="auto">
                    <a:xfrm rot="20770974">
                      <a:off x="4002587" y="4053458"/>
                      <a:ext cx="414741" cy="173221"/>
                    </a:xfrm>
                    <a:prstGeom prst="ellipse">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sp>
                  <p:nvSpPr>
                    <p:cNvPr id="833" name="Rounded Rectangle 832"/>
                    <p:cNvSpPr/>
                    <p:nvPr/>
                  </p:nvSpPr>
                  <p:spPr bwMode="auto">
                    <a:xfrm rot="18300000">
                      <a:off x="3997845" y="3559426"/>
                      <a:ext cx="180058" cy="739496"/>
                    </a:xfrm>
                    <a:prstGeom prst="roundRect">
                      <a:avLst>
                        <a:gd name="adj" fmla="val 35573"/>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grpSp>
              <p:grpSp>
                <p:nvGrpSpPr>
                  <p:cNvPr id="806" name="Group 805"/>
                  <p:cNvGrpSpPr/>
                  <p:nvPr/>
                </p:nvGrpSpPr>
                <p:grpSpPr>
                  <a:xfrm>
                    <a:off x="3534512" y="2247610"/>
                    <a:ext cx="504673" cy="497951"/>
                    <a:chOff x="3534512" y="2247610"/>
                    <a:chExt cx="504673" cy="497951"/>
                  </a:xfrm>
                  <a:grpFill/>
                </p:grpSpPr>
                <p:cxnSp>
                  <p:nvCxnSpPr>
                    <p:cNvPr id="822" name="Straight Connector 821"/>
                    <p:cNvCxnSpPr/>
                    <p:nvPr/>
                  </p:nvCxnSpPr>
                  <p:spPr bwMode="auto">
                    <a:xfrm flipV="1">
                      <a:off x="3581024" y="2553499"/>
                      <a:ext cx="235240" cy="88498"/>
                    </a:xfrm>
                    <a:prstGeom prst="line">
                      <a:avLst/>
                    </a:prstGeom>
                    <a:grpFill/>
                    <a:ln w="21590" cap="flat" cmpd="sng" algn="ctr">
                      <a:solidFill>
                        <a:srgbClr val="00246C">
                          <a:lumMod val="75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3" name="Straight Connector 822"/>
                    <p:cNvCxnSpPr/>
                    <p:nvPr/>
                  </p:nvCxnSpPr>
                  <p:spPr bwMode="auto">
                    <a:xfrm flipV="1">
                      <a:off x="3541396" y="2497131"/>
                      <a:ext cx="235240" cy="88498"/>
                    </a:xfrm>
                    <a:prstGeom prst="line">
                      <a:avLst/>
                    </a:prstGeom>
                    <a:grpFill/>
                    <a:ln w="21590" cap="flat" cmpd="sng" algn="ctr">
                      <a:solidFill>
                        <a:srgbClr val="00246C">
                          <a:lumMod val="75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24" name="Oval 823"/>
                    <p:cNvSpPr/>
                    <p:nvPr/>
                  </p:nvSpPr>
                  <p:spPr bwMode="auto">
                    <a:xfrm>
                      <a:off x="3595077" y="2314571"/>
                      <a:ext cx="430990" cy="430990"/>
                    </a:xfrm>
                    <a:prstGeom prst="ellipse">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sp>
                  <p:nvSpPr>
                    <p:cNvPr id="825" name="Flowchart: Delay 824"/>
                    <p:cNvSpPr/>
                    <p:nvPr/>
                  </p:nvSpPr>
                  <p:spPr bwMode="auto">
                    <a:xfrm rot="16014406">
                      <a:off x="3680651" y="2149183"/>
                      <a:ext cx="249466" cy="446319"/>
                    </a:xfrm>
                    <a:prstGeom prst="flowChartDelay">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cxnSp>
                  <p:nvCxnSpPr>
                    <p:cNvPr id="826" name="Straight Connector 825"/>
                    <p:cNvCxnSpPr/>
                    <p:nvPr/>
                  </p:nvCxnSpPr>
                  <p:spPr bwMode="auto">
                    <a:xfrm flipV="1">
                      <a:off x="3534512" y="2556928"/>
                      <a:ext cx="470479" cy="22993"/>
                    </a:xfrm>
                    <a:prstGeom prst="line">
                      <a:avLst/>
                    </a:prstGeom>
                    <a:grpFill/>
                    <a:ln w="21590" cap="flat" cmpd="sng" algn="ctr">
                      <a:solidFill>
                        <a:srgbClr val="00246C">
                          <a:lumMod val="75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7" name="Straight Connector 826"/>
                    <p:cNvCxnSpPr/>
                    <p:nvPr/>
                  </p:nvCxnSpPr>
                  <p:spPr bwMode="auto">
                    <a:xfrm flipV="1">
                      <a:off x="3588219" y="2617819"/>
                      <a:ext cx="418465" cy="23285"/>
                    </a:xfrm>
                    <a:prstGeom prst="line">
                      <a:avLst/>
                    </a:prstGeom>
                    <a:grpFill/>
                    <a:ln w="25400" cap="flat" cmpd="sng" algn="ctr">
                      <a:solidFill>
                        <a:srgbClr val="00246C">
                          <a:lumMod val="75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28" name="Oval 827"/>
                    <p:cNvSpPr/>
                    <p:nvPr/>
                  </p:nvSpPr>
                  <p:spPr bwMode="auto">
                    <a:xfrm>
                      <a:off x="3987228" y="2419467"/>
                      <a:ext cx="51957" cy="207703"/>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pic>
                  <p:nvPicPr>
                    <p:cNvPr id="829" name="Picture 828"/>
                    <p:cNvPicPr>
                      <a:picLocks noChangeAspect="1"/>
                    </p:cNvPicPr>
                    <p:nvPr/>
                  </p:nvPicPr>
                  <p:blipFill>
                    <a:blip r:embed="rId5"/>
                    <a:stretch>
                      <a:fillRect/>
                    </a:stretch>
                  </p:blipFill>
                  <p:spPr>
                    <a:xfrm>
                      <a:off x="3710023" y="2305455"/>
                      <a:ext cx="66413" cy="161382"/>
                    </a:xfrm>
                    <a:prstGeom prst="rect">
                      <a:avLst/>
                    </a:prstGeom>
                    <a:grpFill/>
                  </p:spPr>
                </p:pic>
              </p:grpSp>
              <p:grpSp>
                <p:nvGrpSpPr>
                  <p:cNvPr id="807" name="Group 806"/>
                  <p:cNvGrpSpPr/>
                  <p:nvPr/>
                </p:nvGrpSpPr>
                <p:grpSpPr>
                  <a:xfrm>
                    <a:off x="4255590" y="2611348"/>
                    <a:ext cx="1064226" cy="455355"/>
                    <a:chOff x="4214122" y="2624287"/>
                    <a:chExt cx="1064226" cy="455355"/>
                  </a:xfrm>
                  <a:grpFill/>
                </p:grpSpPr>
                <p:sp>
                  <p:nvSpPr>
                    <p:cNvPr id="819" name="Flowchart: Magnetic Disk 818"/>
                    <p:cNvSpPr/>
                    <p:nvPr/>
                  </p:nvSpPr>
                  <p:spPr bwMode="auto">
                    <a:xfrm rot="3294982">
                      <a:off x="4325430" y="2882919"/>
                      <a:ext cx="85415" cy="308031"/>
                    </a:xfrm>
                    <a:prstGeom prst="flowChartMagneticDisk">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sp>
                  <p:nvSpPr>
                    <p:cNvPr id="820" name="Flowchart: Alternate Process 819"/>
                    <p:cNvSpPr/>
                    <p:nvPr/>
                  </p:nvSpPr>
                  <p:spPr bwMode="auto">
                    <a:xfrm rot="14141812">
                      <a:off x="4699966" y="2275064"/>
                      <a:ext cx="229159" cy="927605"/>
                    </a:xfrm>
                    <a:prstGeom prst="flowChartAlternateProcess">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sp>
                  <p:nvSpPr>
                    <p:cNvPr id="821" name="Oval 820"/>
                    <p:cNvSpPr/>
                    <p:nvPr/>
                  </p:nvSpPr>
                  <p:spPr bwMode="auto">
                    <a:xfrm>
                      <a:off x="4792135" y="2689501"/>
                      <a:ext cx="65504" cy="65504"/>
                    </a:xfrm>
                    <a:prstGeom prst="ellipse">
                      <a:avLst/>
                    </a:prstGeom>
                    <a:grpFill/>
                    <a:ln w="9525"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grpSp>
              <p:grpSp>
                <p:nvGrpSpPr>
                  <p:cNvPr id="808" name="Group 807"/>
                  <p:cNvGrpSpPr/>
                  <p:nvPr/>
                </p:nvGrpSpPr>
                <p:grpSpPr>
                  <a:xfrm>
                    <a:off x="3594022" y="2741715"/>
                    <a:ext cx="749086" cy="831125"/>
                    <a:chOff x="3594022" y="2741715"/>
                    <a:chExt cx="749086" cy="831125"/>
                  </a:xfrm>
                  <a:grpFill/>
                </p:grpSpPr>
                <p:sp>
                  <p:nvSpPr>
                    <p:cNvPr id="813" name="Oval 812"/>
                    <p:cNvSpPr/>
                    <p:nvPr/>
                  </p:nvSpPr>
                  <p:spPr bwMode="auto">
                    <a:xfrm rot="14806305">
                      <a:off x="3911808" y="2878066"/>
                      <a:ext cx="467464" cy="194761"/>
                    </a:xfrm>
                    <a:prstGeom prst="ellipse">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sp>
                  <p:nvSpPr>
                    <p:cNvPr id="814" name="Rounded Rectangle 813"/>
                    <p:cNvSpPr/>
                    <p:nvPr/>
                  </p:nvSpPr>
                  <p:spPr bwMode="auto">
                    <a:xfrm rot="21323639">
                      <a:off x="3594022" y="2744815"/>
                      <a:ext cx="595199" cy="828025"/>
                    </a:xfrm>
                    <a:prstGeom prst="roundRect">
                      <a:avLst>
                        <a:gd name="adj" fmla="val 28306"/>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pic>
                  <p:nvPicPr>
                    <p:cNvPr id="815" name="Picture 814"/>
                    <p:cNvPicPr>
                      <a:picLocks noChangeAspect="1"/>
                    </p:cNvPicPr>
                    <p:nvPr/>
                  </p:nvPicPr>
                  <p:blipFill>
                    <a:blip r:embed="rId5"/>
                    <a:stretch>
                      <a:fillRect/>
                    </a:stretch>
                  </p:blipFill>
                  <p:spPr>
                    <a:xfrm rot="21071904">
                      <a:off x="3974490" y="2840991"/>
                      <a:ext cx="103155" cy="250666"/>
                    </a:xfrm>
                    <a:prstGeom prst="rect">
                      <a:avLst/>
                    </a:prstGeom>
                    <a:grpFill/>
                  </p:spPr>
                </p:pic>
                <p:sp>
                  <p:nvSpPr>
                    <p:cNvPr id="816" name="Oval 815"/>
                    <p:cNvSpPr/>
                    <p:nvPr/>
                  </p:nvSpPr>
                  <p:spPr bwMode="auto">
                    <a:xfrm rot="21233114">
                      <a:off x="3756554" y="3059750"/>
                      <a:ext cx="566133" cy="154484"/>
                    </a:xfrm>
                    <a:prstGeom prst="ellipse">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sp>
                  <p:nvSpPr>
                    <p:cNvPr id="817" name="Oval 816"/>
                    <p:cNvSpPr/>
                    <p:nvPr/>
                  </p:nvSpPr>
                  <p:spPr bwMode="auto">
                    <a:xfrm>
                      <a:off x="4154080" y="2981766"/>
                      <a:ext cx="189028" cy="219089"/>
                    </a:xfrm>
                    <a:prstGeom prst="ellipse">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sp>
                  <p:nvSpPr>
                    <p:cNvPr id="818" name="Oval 817"/>
                    <p:cNvSpPr/>
                    <p:nvPr/>
                  </p:nvSpPr>
                  <p:spPr bwMode="auto">
                    <a:xfrm rot="13940299">
                      <a:off x="3493570" y="2896269"/>
                      <a:ext cx="499318" cy="237670"/>
                    </a:xfrm>
                    <a:prstGeom prst="ellipse">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grpSp>
              <p:grpSp>
                <p:nvGrpSpPr>
                  <p:cNvPr id="809" name="Group 808"/>
                  <p:cNvGrpSpPr/>
                  <p:nvPr/>
                </p:nvGrpSpPr>
                <p:grpSpPr>
                  <a:xfrm>
                    <a:off x="3235837" y="3447679"/>
                    <a:ext cx="1006032" cy="1057651"/>
                    <a:chOff x="3235837" y="3447679"/>
                    <a:chExt cx="1006032" cy="1057651"/>
                  </a:xfrm>
                  <a:grpFill/>
                </p:grpSpPr>
                <p:sp>
                  <p:nvSpPr>
                    <p:cNvPr id="810" name="Oval 809"/>
                    <p:cNvSpPr/>
                    <p:nvPr/>
                  </p:nvSpPr>
                  <p:spPr bwMode="auto">
                    <a:xfrm rot="20385631">
                      <a:off x="3500981" y="3447679"/>
                      <a:ext cx="740888" cy="288818"/>
                    </a:xfrm>
                    <a:prstGeom prst="ellipse">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sp>
                  <p:nvSpPr>
                    <p:cNvPr id="811" name="Oval 810"/>
                    <p:cNvSpPr/>
                    <p:nvPr/>
                  </p:nvSpPr>
                  <p:spPr bwMode="auto">
                    <a:xfrm rot="20209693">
                      <a:off x="3235837" y="4332109"/>
                      <a:ext cx="414741" cy="173221"/>
                    </a:xfrm>
                    <a:prstGeom prst="ellipse">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sp>
                  <p:nvSpPr>
                    <p:cNvPr id="812" name="Rounded Rectangle 811"/>
                    <p:cNvSpPr/>
                    <p:nvPr/>
                  </p:nvSpPr>
                  <p:spPr bwMode="auto">
                    <a:xfrm rot="703462">
                      <a:off x="3422477" y="3623561"/>
                      <a:ext cx="293856" cy="765757"/>
                    </a:xfrm>
                    <a:prstGeom prst="roundRect">
                      <a:avLst>
                        <a:gd name="adj" fmla="val 35573"/>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grpSp>
            </p:grpSp>
          </p:grpSp>
          <p:grpSp>
            <p:nvGrpSpPr>
              <p:cNvPr id="834" name="Group 833"/>
              <p:cNvGrpSpPr/>
              <p:nvPr/>
            </p:nvGrpSpPr>
            <p:grpSpPr>
              <a:xfrm>
                <a:off x="8316329" y="1147538"/>
                <a:ext cx="709176" cy="697068"/>
                <a:chOff x="3235837" y="2247610"/>
                <a:chExt cx="2083979" cy="2257720"/>
              </a:xfrm>
              <a:solidFill>
                <a:srgbClr val="00B050"/>
              </a:solidFill>
            </p:grpSpPr>
            <p:grpSp>
              <p:nvGrpSpPr>
                <p:cNvPr id="835" name="Group 834"/>
                <p:cNvGrpSpPr/>
                <p:nvPr/>
              </p:nvGrpSpPr>
              <p:grpSpPr>
                <a:xfrm>
                  <a:off x="3718126" y="3431850"/>
                  <a:ext cx="739496" cy="794829"/>
                  <a:chOff x="3718126" y="3431850"/>
                  <a:chExt cx="739496" cy="794829"/>
                </a:xfrm>
                <a:grpFill/>
              </p:grpSpPr>
              <p:sp>
                <p:nvSpPr>
                  <p:cNvPr id="860" name="Oval 859"/>
                  <p:cNvSpPr/>
                  <p:nvPr/>
                </p:nvSpPr>
                <p:spPr bwMode="auto">
                  <a:xfrm rot="17743699">
                    <a:off x="3806582" y="3561753"/>
                    <a:ext cx="501095" cy="241290"/>
                  </a:xfrm>
                  <a:prstGeom prst="ellipse">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sp>
                <p:nvSpPr>
                  <p:cNvPr id="861" name="Oval 860"/>
                  <p:cNvSpPr/>
                  <p:nvPr/>
                </p:nvSpPr>
                <p:spPr bwMode="auto">
                  <a:xfrm rot="12968811">
                    <a:off x="3896850" y="3805838"/>
                    <a:ext cx="550744" cy="204540"/>
                  </a:xfrm>
                  <a:prstGeom prst="ellipse">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sp>
                <p:nvSpPr>
                  <p:cNvPr id="862" name="Oval 861"/>
                  <p:cNvSpPr/>
                  <p:nvPr/>
                </p:nvSpPr>
                <p:spPr bwMode="auto">
                  <a:xfrm rot="20770974">
                    <a:off x="4002587" y="4053458"/>
                    <a:ext cx="414741" cy="173221"/>
                  </a:xfrm>
                  <a:prstGeom prst="ellipse">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sp>
                <p:nvSpPr>
                  <p:cNvPr id="863" name="Rounded Rectangle 862"/>
                  <p:cNvSpPr/>
                  <p:nvPr/>
                </p:nvSpPr>
                <p:spPr bwMode="auto">
                  <a:xfrm rot="18300000">
                    <a:off x="3997845" y="3559426"/>
                    <a:ext cx="180058" cy="739496"/>
                  </a:xfrm>
                  <a:prstGeom prst="roundRect">
                    <a:avLst>
                      <a:gd name="adj" fmla="val 35573"/>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grpSp>
            <p:grpSp>
              <p:nvGrpSpPr>
                <p:cNvPr id="836" name="Group 835"/>
                <p:cNvGrpSpPr/>
                <p:nvPr/>
              </p:nvGrpSpPr>
              <p:grpSpPr>
                <a:xfrm>
                  <a:off x="3534512" y="2247610"/>
                  <a:ext cx="504673" cy="497951"/>
                  <a:chOff x="3534512" y="2247610"/>
                  <a:chExt cx="504673" cy="497951"/>
                </a:xfrm>
                <a:grpFill/>
              </p:grpSpPr>
              <p:cxnSp>
                <p:nvCxnSpPr>
                  <p:cNvPr id="852" name="Straight Connector 851"/>
                  <p:cNvCxnSpPr/>
                  <p:nvPr/>
                </p:nvCxnSpPr>
                <p:spPr bwMode="auto">
                  <a:xfrm flipV="1">
                    <a:off x="3581024" y="2553499"/>
                    <a:ext cx="235240" cy="88498"/>
                  </a:xfrm>
                  <a:prstGeom prst="line">
                    <a:avLst/>
                  </a:prstGeom>
                  <a:grpFill/>
                  <a:ln w="21590" cap="flat" cmpd="sng" algn="ctr">
                    <a:solidFill>
                      <a:srgbClr val="00246C">
                        <a:lumMod val="75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53" name="Straight Connector 852"/>
                  <p:cNvCxnSpPr/>
                  <p:nvPr/>
                </p:nvCxnSpPr>
                <p:spPr bwMode="auto">
                  <a:xfrm flipV="1">
                    <a:off x="3541396" y="2497131"/>
                    <a:ext cx="235240" cy="88498"/>
                  </a:xfrm>
                  <a:prstGeom prst="line">
                    <a:avLst/>
                  </a:prstGeom>
                  <a:grpFill/>
                  <a:ln w="21590" cap="flat" cmpd="sng" algn="ctr">
                    <a:solidFill>
                      <a:srgbClr val="00246C">
                        <a:lumMod val="75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54" name="Oval 853"/>
                  <p:cNvSpPr/>
                  <p:nvPr/>
                </p:nvSpPr>
                <p:spPr bwMode="auto">
                  <a:xfrm>
                    <a:off x="3595077" y="2314571"/>
                    <a:ext cx="430990" cy="430990"/>
                  </a:xfrm>
                  <a:prstGeom prst="ellipse">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sp>
                <p:nvSpPr>
                  <p:cNvPr id="855" name="Flowchart: Delay 854"/>
                  <p:cNvSpPr/>
                  <p:nvPr/>
                </p:nvSpPr>
                <p:spPr bwMode="auto">
                  <a:xfrm rot="16014406">
                    <a:off x="3680651" y="2149183"/>
                    <a:ext cx="249466" cy="446319"/>
                  </a:xfrm>
                  <a:prstGeom prst="flowChartDelay">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cxnSp>
                <p:nvCxnSpPr>
                  <p:cNvPr id="856" name="Straight Connector 855"/>
                  <p:cNvCxnSpPr/>
                  <p:nvPr/>
                </p:nvCxnSpPr>
                <p:spPr bwMode="auto">
                  <a:xfrm flipV="1">
                    <a:off x="3534512" y="2556928"/>
                    <a:ext cx="470479" cy="22993"/>
                  </a:xfrm>
                  <a:prstGeom prst="line">
                    <a:avLst/>
                  </a:prstGeom>
                  <a:grpFill/>
                  <a:ln w="21590" cap="flat" cmpd="sng" algn="ctr">
                    <a:solidFill>
                      <a:srgbClr val="00246C">
                        <a:lumMod val="75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57" name="Straight Connector 856"/>
                  <p:cNvCxnSpPr/>
                  <p:nvPr/>
                </p:nvCxnSpPr>
                <p:spPr bwMode="auto">
                  <a:xfrm flipV="1">
                    <a:off x="3588219" y="2617819"/>
                    <a:ext cx="418465" cy="23285"/>
                  </a:xfrm>
                  <a:prstGeom prst="line">
                    <a:avLst/>
                  </a:prstGeom>
                  <a:grpFill/>
                  <a:ln w="25400" cap="flat" cmpd="sng" algn="ctr">
                    <a:solidFill>
                      <a:srgbClr val="00246C">
                        <a:lumMod val="75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58" name="Oval 857"/>
                  <p:cNvSpPr/>
                  <p:nvPr/>
                </p:nvSpPr>
                <p:spPr bwMode="auto">
                  <a:xfrm>
                    <a:off x="3987228" y="2419467"/>
                    <a:ext cx="51957" cy="207703"/>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pic>
                <p:nvPicPr>
                  <p:cNvPr id="859" name="Picture 858"/>
                  <p:cNvPicPr>
                    <a:picLocks noChangeAspect="1"/>
                  </p:cNvPicPr>
                  <p:nvPr/>
                </p:nvPicPr>
                <p:blipFill>
                  <a:blip r:embed="rId5"/>
                  <a:stretch>
                    <a:fillRect/>
                  </a:stretch>
                </p:blipFill>
                <p:spPr>
                  <a:xfrm>
                    <a:off x="3710023" y="2305455"/>
                    <a:ext cx="66413" cy="161382"/>
                  </a:xfrm>
                  <a:prstGeom prst="rect">
                    <a:avLst/>
                  </a:prstGeom>
                  <a:grpFill/>
                </p:spPr>
              </p:pic>
            </p:grpSp>
            <p:grpSp>
              <p:nvGrpSpPr>
                <p:cNvPr id="837" name="Group 836"/>
                <p:cNvGrpSpPr/>
                <p:nvPr/>
              </p:nvGrpSpPr>
              <p:grpSpPr>
                <a:xfrm>
                  <a:off x="4255590" y="2611348"/>
                  <a:ext cx="1064226" cy="455355"/>
                  <a:chOff x="4214122" y="2624287"/>
                  <a:chExt cx="1064226" cy="455355"/>
                </a:xfrm>
                <a:grpFill/>
              </p:grpSpPr>
              <p:sp>
                <p:nvSpPr>
                  <p:cNvPr id="849" name="Flowchart: Magnetic Disk 848"/>
                  <p:cNvSpPr/>
                  <p:nvPr/>
                </p:nvSpPr>
                <p:spPr bwMode="auto">
                  <a:xfrm rot="3294982">
                    <a:off x="4325430" y="2882919"/>
                    <a:ext cx="85415" cy="308031"/>
                  </a:xfrm>
                  <a:prstGeom prst="flowChartMagneticDisk">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sp>
                <p:nvSpPr>
                  <p:cNvPr id="850" name="Flowchart: Alternate Process 849"/>
                  <p:cNvSpPr/>
                  <p:nvPr/>
                </p:nvSpPr>
                <p:spPr bwMode="auto">
                  <a:xfrm rot="14141812">
                    <a:off x="4699966" y="2275064"/>
                    <a:ext cx="229159" cy="927605"/>
                  </a:xfrm>
                  <a:prstGeom prst="flowChartAlternateProcess">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sp>
                <p:nvSpPr>
                  <p:cNvPr id="851" name="Oval 850"/>
                  <p:cNvSpPr/>
                  <p:nvPr/>
                </p:nvSpPr>
                <p:spPr bwMode="auto">
                  <a:xfrm>
                    <a:off x="4792135" y="2689501"/>
                    <a:ext cx="65504" cy="65504"/>
                  </a:xfrm>
                  <a:prstGeom prst="ellipse">
                    <a:avLst/>
                  </a:prstGeom>
                  <a:grpFill/>
                  <a:ln w="9525"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grpSp>
            <p:grpSp>
              <p:nvGrpSpPr>
                <p:cNvPr id="838" name="Group 837"/>
                <p:cNvGrpSpPr/>
                <p:nvPr/>
              </p:nvGrpSpPr>
              <p:grpSpPr>
                <a:xfrm>
                  <a:off x="3594022" y="2741715"/>
                  <a:ext cx="749086" cy="831125"/>
                  <a:chOff x="3594022" y="2741715"/>
                  <a:chExt cx="749086" cy="831125"/>
                </a:xfrm>
                <a:grpFill/>
              </p:grpSpPr>
              <p:sp>
                <p:nvSpPr>
                  <p:cNvPr id="843" name="Oval 842"/>
                  <p:cNvSpPr/>
                  <p:nvPr/>
                </p:nvSpPr>
                <p:spPr bwMode="auto">
                  <a:xfrm rot="14806305">
                    <a:off x="3911808" y="2878066"/>
                    <a:ext cx="467464" cy="194761"/>
                  </a:xfrm>
                  <a:prstGeom prst="ellipse">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sp>
                <p:nvSpPr>
                  <p:cNvPr id="844" name="Rounded Rectangle 843"/>
                  <p:cNvSpPr/>
                  <p:nvPr/>
                </p:nvSpPr>
                <p:spPr bwMode="auto">
                  <a:xfrm rot="21323639">
                    <a:off x="3594022" y="2744815"/>
                    <a:ext cx="595199" cy="828025"/>
                  </a:xfrm>
                  <a:prstGeom prst="roundRect">
                    <a:avLst>
                      <a:gd name="adj" fmla="val 28306"/>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pic>
                <p:nvPicPr>
                  <p:cNvPr id="845" name="Picture 844"/>
                  <p:cNvPicPr>
                    <a:picLocks noChangeAspect="1"/>
                  </p:cNvPicPr>
                  <p:nvPr/>
                </p:nvPicPr>
                <p:blipFill>
                  <a:blip r:embed="rId5"/>
                  <a:stretch>
                    <a:fillRect/>
                  </a:stretch>
                </p:blipFill>
                <p:spPr>
                  <a:xfrm rot="21071904">
                    <a:off x="3974490" y="2840991"/>
                    <a:ext cx="103155" cy="250666"/>
                  </a:xfrm>
                  <a:prstGeom prst="rect">
                    <a:avLst/>
                  </a:prstGeom>
                  <a:grpFill/>
                </p:spPr>
              </p:pic>
              <p:sp>
                <p:nvSpPr>
                  <p:cNvPr id="846" name="Oval 845"/>
                  <p:cNvSpPr/>
                  <p:nvPr/>
                </p:nvSpPr>
                <p:spPr bwMode="auto">
                  <a:xfrm rot="21233114">
                    <a:off x="3756554" y="3059750"/>
                    <a:ext cx="566133" cy="154484"/>
                  </a:xfrm>
                  <a:prstGeom prst="ellipse">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sp>
                <p:nvSpPr>
                  <p:cNvPr id="847" name="Oval 846"/>
                  <p:cNvSpPr/>
                  <p:nvPr/>
                </p:nvSpPr>
                <p:spPr bwMode="auto">
                  <a:xfrm>
                    <a:off x="4154080" y="2981766"/>
                    <a:ext cx="189028" cy="219089"/>
                  </a:xfrm>
                  <a:prstGeom prst="ellipse">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sp>
                <p:nvSpPr>
                  <p:cNvPr id="848" name="Oval 847"/>
                  <p:cNvSpPr/>
                  <p:nvPr/>
                </p:nvSpPr>
                <p:spPr bwMode="auto">
                  <a:xfrm rot="13940299">
                    <a:off x="3493570" y="2896269"/>
                    <a:ext cx="499318" cy="237670"/>
                  </a:xfrm>
                  <a:prstGeom prst="ellipse">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grpSp>
            <p:grpSp>
              <p:nvGrpSpPr>
                <p:cNvPr id="839" name="Group 838"/>
                <p:cNvGrpSpPr/>
                <p:nvPr/>
              </p:nvGrpSpPr>
              <p:grpSpPr>
                <a:xfrm>
                  <a:off x="3235837" y="3447679"/>
                  <a:ext cx="1006032" cy="1057651"/>
                  <a:chOff x="3235837" y="3447679"/>
                  <a:chExt cx="1006032" cy="1057651"/>
                </a:xfrm>
                <a:grpFill/>
              </p:grpSpPr>
              <p:sp>
                <p:nvSpPr>
                  <p:cNvPr id="840" name="Oval 839"/>
                  <p:cNvSpPr/>
                  <p:nvPr/>
                </p:nvSpPr>
                <p:spPr bwMode="auto">
                  <a:xfrm rot="20385631">
                    <a:off x="3500981" y="3447679"/>
                    <a:ext cx="740888" cy="288818"/>
                  </a:xfrm>
                  <a:prstGeom prst="ellipse">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sp>
                <p:nvSpPr>
                  <p:cNvPr id="841" name="Oval 840"/>
                  <p:cNvSpPr/>
                  <p:nvPr/>
                </p:nvSpPr>
                <p:spPr bwMode="auto">
                  <a:xfrm rot="20209693">
                    <a:off x="3235837" y="4332109"/>
                    <a:ext cx="414741" cy="173221"/>
                  </a:xfrm>
                  <a:prstGeom prst="ellipse">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sp>
                <p:nvSpPr>
                  <p:cNvPr id="842" name="Rounded Rectangle 841"/>
                  <p:cNvSpPr/>
                  <p:nvPr/>
                </p:nvSpPr>
                <p:spPr bwMode="auto">
                  <a:xfrm rot="703462">
                    <a:off x="3422477" y="3623561"/>
                    <a:ext cx="293856" cy="765757"/>
                  </a:xfrm>
                  <a:prstGeom prst="roundRect">
                    <a:avLst>
                      <a:gd name="adj" fmla="val 35573"/>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grpSp>
          </p:grpSp>
        </p:grpSp>
        <p:sp>
          <p:nvSpPr>
            <p:cNvPr id="867" name="Rectangle 866"/>
            <p:cNvSpPr>
              <a:spLocks noChangeAspect="1"/>
            </p:cNvSpPr>
            <p:nvPr/>
          </p:nvSpPr>
          <p:spPr>
            <a:xfrm>
              <a:off x="4667979" y="1032907"/>
              <a:ext cx="4350011" cy="908113"/>
            </a:xfrm>
            <a:prstGeom prst="rect">
              <a:avLst/>
            </a:prstGeom>
            <a:solidFill>
              <a:srgbClr val="00B050">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68" name="Rectangle 867"/>
            <p:cNvSpPr>
              <a:spLocks noChangeAspect="1"/>
            </p:cNvSpPr>
            <p:nvPr/>
          </p:nvSpPr>
          <p:spPr>
            <a:xfrm>
              <a:off x="2897611" y="1032907"/>
              <a:ext cx="1796731" cy="908113"/>
            </a:xfrm>
            <a:prstGeom prst="rect">
              <a:avLst/>
            </a:prstGeom>
            <a:solidFill>
              <a:srgbClr val="FF0000">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nvGrpSpPr>
          <p:cNvPr id="9" name="Group 8"/>
          <p:cNvGrpSpPr/>
          <p:nvPr/>
        </p:nvGrpSpPr>
        <p:grpSpPr>
          <a:xfrm>
            <a:off x="2872868" y="2762887"/>
            <a:ext cx="6165424" cy="681332"/>
            <a:chOff x="2918026" y="3756714"/>
            <a:chExt cx="6165424" cy="908443"/>
          </a:xfrm>
        </p:grpSpPr>
        <p:grpSp>
          <p:nvGrpSpPr>
            <p:cNvPr id="1197" name="Group 1196"/>
            <p:cNvGrpSpPr/>
            <p:nvPr/>
          </p:nvGrpSpPr>
          <p:grpSpPr>
            <a:xfrm>
              <a:off x="2918026" y="3848378"/>
              <a:ext cx="709176" cy="697068"/>
              <a:chOff x="3235837" y="2247610"/>
              <a:chExt cx="2083979" cy="2257720"/>
            </a:xfrm>
            <a:solidFill>
              <a:srgbClr val="FF0000"/>
            </a:solidFill>
          </p:grpSpPr>
          <p:grpSp>
            <p:nvGrpSpPr>
              <p:cNvPr id="1198" name="Group 1197"/>
              <p:cNvGrpSpPr/>
              <p:nvPr/>
            </p:nvGrpSpPr>
            <p:grpSpPr>
              <a:xfrm>
                <a:off x="3718126" y="3431850"/>
                <a:ext cx="739496" cy="794829"/>
                <a:chOff x="3718126" y="3431850"/>
                <a:chExt cx="739496" cy="794829"/>
              </a:xfrm>
              <a:grpFill/>
            </p:grpSpPr>
            <p:sp>
              <p:nvSpPr>
                <p:cNvPr id="1223" name="Oval 1222"/>
                <p:cNvSpPr/>
                <p:nvPr/>
              </p:nvSpPr>
              <p:spPr bwMode="auto">
                <a:xfrm rot="17743699">
                  <a:off x="3806582" y="3561753"/>
                  <a:ext cx="501095" cy="241290"/>
                </a:xfrm>
                <a:prstGeom prst="ellipse">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sp>
              <p:nvSpPr>
                <p:cNvPr id="1224" name="Oval 1223"/>
                <p:cNvSpPr/>
                <p:nvPr/>
              </p:nvSpPr>
              <p:spPr bwMode="auto">
                <a:xfrm rot="12968811">
                  <a:off x="3896850" y="3805838"/>
                  <a:ext cx="550744" cy="204540"/>
                </a:xfrm>
                <a:prstGeom prst="ellipse">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sp>
              <p:nvSpPr>
                <p:cNvPr id="1225" name="Oval 1224"/>
                <p:cNvSpPr/>
                <p:nvPr/>
              </p:nvSpPr>
              <p:spPr bwMode="auto">
                <a:xfrm rot="20770974">
                  <a:off x="4002587" y="4053458"/>
                  <a:ext cx="414741" cy="173221"/>
                </a:xfrm>
                <a:prstGeom prst="ellipse">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sp>
              <p:nvSpPr>
                <p:cNvPr id="1226" name="Rounded Rectangle 1225"/>
                <p:cNvSpPr/>
                <p:nvPr/>
              </p:nvSpPr>
              <p:spPr bwMode="auto">
                <a:xfrm rot="18300000">
                  <a:off x="3997845" y="3559426"/>
                  <a:ext cx="180058" cy="739496"/>
                </a:xfrm>
                <a:prstGeom prst="roundRect">
                  <a:avLst>
                    <a:gd name="adj" fmla="val 35573"/>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grpSp>
          <p:grpSp>
            <p:nvGrpSpPr>
              <p:cNvPr id="1199" name="Group 1198"/>
              <p:cNvGrpSpPr/>
              <p:nvPr/>
            </p:nvGrpSpPr>
            <p:grpSpPr>
              <a:xfrm>
                <a:off x="3534512" y="2247610"/>
                <a:ext cx="504673" cy="497951"/>
                <a:chOff x="3534512" y="2247610"/>
                <a:chExt cx="504673" cy="497951"/>
              </a:xfrm>
              <a:grpFill/>
            </p:grpSpPr>
            <p:cxnSp>
              <p:nvCxnSpPr>
                <p:cNvPr id="1215" name="Straight Connector 1214"/>
                <p:cNvCxnSpPr/>
                <p:nvPr/>
              </p:nvCxnSpPr>
              <p:spPr bwMode="auto">
                <a:xfrm flipV="1">
                  <a:off x="3581024" y="2553499"/>
                  <a:ext cx="235240" cy="88498"/>
                </a:xfrm>
                <a:prstGeom prst="line">
                  <a:avLst/>
                </a:prstGeom>
                <a:grpFill/>
                <a:ln w="21590" cap="flat" cmpd="sng" algn="ctr">
                  <a:solidFill>
                    <a:srgbClr val="00246C">
                      <a:lumMod val="75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16" name="Straight Connector 1215"/>
                <p:cNvCxnSpPr/>
                <p:nvPr/>
              </p:nvCxnSpPr>
              <p:spPr bwMode="auto">
                <a:xfrm flipV="1">
                  <a:off x="3541396" y="2497131"/>
                  <a:ext cx="235240" cy="88498"/>
                </a:xfrm>
                <a:prstGeom prst="line">
                  <a:avLst/>
                </a:prstGeom>
                <a:grpFill/>
                <a:ln w="21590" cap="flat" cmpd="sng" algn="ctr">
                  <a:solidFill>
                    <a:srgbClr val="00246C">
                      <a:lumMod val="75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17" name="Oval 1216"/>
                <p:cNvSpPr/>
                <p:nvPr/>
              </p:nvSpPr>
              <p:spPr bwMode="auto">
                <a:xfrm>
                  <a:off x="3595077" y="2314571"/>
                  <a:ext cx="430990" cy="430990"/>
                </a:xfrm>
                <a:prstGeom prst="ellipse">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sp>
              <p:nvSpPr>
                <p:cNvPr id="1218" name="Flowchart: Delay 1217"/>
                <p:cNvSpPr/>
                <p:nvPr/>
              </p:nvSpPr>
              <p:spPr bwMode="auto">
                <a:xfrm rot="16014406">
                  <a:off x="3680651" y="2149183"/>
                  <a:ext cx="249466" cy="446319"/>
                </a:xfrm>
                <a:prstGeom prst="flowChartDelay">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cxnSp>
              <p:nvCxnSpPr>
                <p:cNvPr id="1219" name="Straight Connector 1218"/>
                <p:cNvCxnSpPr/>
                <p:nvPr/>
              </p:nvCxnSpPr>
              <p:spPr bwMode="auto">
                <a:xfrm flipV="1">
                  <a:off x="3534512" y="2556928"/>
                  <a:ext cx="470479" cy="22993"/>
                </a:xfrm>
                <a:prstGeom prst="line">
                  <a:avLst/>
                </a:prstGeom>
                <a:grpFill/>
                <a:ln w="21590" cap="flat" cmpd="sng" algn="ctr">
                  <a:solidFill>
                    <a:srgbClr val="00246C">
                      <a:lumMod val="75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20" name="Straight Connector 1219"/>
                <p:cNvCxnSpPr/>
                <p:nvPr/>
              </p:nvCxnSpPr>
              <p:spPr bwMode="auto">
                <a:xfrm flipV="1">
                  <a:off x="3588219" y="2617819"/>
                  <a:ext cx="418465" cy="23285"/>
                </a:xfrm>
                <a:prstGeom prst="line">
                  <a:avLst/>
                </a:prstGeom>
                <a:grpFill/>
                <a:ln w="25400" cap="flat" cmpd="sng" algn="ctr">
                  <a:solidFill>
                    <a:srgbClr val="00246C">
                      <a:lumMod val="75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21" name="Oval 1220"/>
                <p:cNvSpPr/>
                <p:nvPr/>
              </p:nvSpPr>
              <p:spPr bwMode="auto">
                <a:xfrm>
                  <a:off x="3987228" y="2419467"/>
                  <a:ext cx="51957" cy="207703"/>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pic>
              <p:nvPicPr>
                <p:cNvPr id="1222" name="Picture 1221"/>
                <p:cNvPicPr>
                  <a:picLocks noChangeAspect="1"/>
                </p:cNvPicPr>
                <p:nvPr/>
              </p:nvPicPr>
              <p:blipFill>
                <a:blip r:embed="rId5"/>
                <a:stretch>
                  <a:fillRect/>
                </a:stretch>
              </p:blipFill>
              <p:spPr>
                <a:xfrm>
                  <a:off x="3710023" y="2305455"/>
                  <a:ext cx="66413" cy="161382"/>
                </a:xfrm>
                <a:prstGeom prst="rect">
                  <a:avLst/>
                </a:prstGeom>
                <a:grpFill/>
              </p:spPr>
            </p:pic>
          </p:grpSp>
          <p:grpSp>
            <p:nvGrpSpPr>
              <p:cNvPr id="1200" name="Group 1199"/>
              <p:cNvGrpSpPr/>
              <p:nvPr/>
            </p:nvGrpSpPr>
            <p:grpSpPr>
              <a:xfrm>
                <a:off x="4255590" y="2611348"/>
                <a:ext cx="1064226" cy="455355"/>
                <a:chOff x="4214122" y="2624287"/>
                <a:chExt cx="1064226" cy="455355"/>
              </a:xfrm>
              <a:grpFill/>
            </p:grpSpPr>
            <p:sp>
              <p:nvSpPr>
                <p:cNvPr id="1212" name="Flowchart: Magnetic Disk 1211"/>
                <p:cNvSpPr/>
                <p:nvPr/>
              </p:nvSpPr>
              <p:spPr bwMode="auto">
                <a:xfrm rot="3294982">
                  <a:off x="4325430" y="2882919"/>
                  <a:ext cx="85415" cy="308031"/>
                </a:xfrm>
                <a:prstGeom prst="flowChartMagneticDisk">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sp>
              <p:nvSpPr>
                <p:cNvPr id="1213" name="Flowchart: Alternate Process 1212"/>
                <p:cNvSpPr/>
                <p:nvPr/>
              </p:nvSpPr>
              <p:spPr bwMode="auto">
                <a:xfrm rot="14141812">
                  <a:off x="4699966" y="2275064"/>
                  <a:ext cx="229159" cy="927605"/>
                </a:xfrm>
                <a:prstGeom prst="flowChartAlternateProcess">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sp>
              <p:nvSpPr>
                <p:cNvPr id="1214" name="Oval 1213"/>
                <p:cNvSpPr/>
                <p:nvPr/>
              </p:nvSpPr>
              <p:spPr bwMode="auto">
                <a:xfrm>
                  <a:off x="4792135" y="2689501"/>
                  <a:ext cx="65504" cy="65504"/>
                </a:xfrm>
                <a:prstGeom prst="ellipse">
                  <a:avLst/>
                </a:prstGeom>
                <a:grpFill/>
                <a:ln w="9525"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grpSp>
          <p:grpSp>
            <p:nvGrpSpPr>
              <p:cNvPr id="1201" name="Group 1200"/>
              <p:cNvGrpSpPr/>
              <p:nvPr/>
            </p:nvGrpSpPr>
            <p:grpSpPr>
              <a:xfrm>
                <a:off x="3594022" y="2741715"/>
                <a:ext cx="749086" cy="831125"/>
                <a:chOff x="3594022" y="2741715"/>
                <a:chExt cx="749086" cy="831125"/>
              </a:xfrm>
              <a:grpFill/>
            </p:grpSpPr>
            <p:sp>
              <p:nvSpPr>
                <p:cNvPr id="1206" name="Oval 1205"/>
                <p:cNvSpPr/>
                <p:nvPr/>
              </p:nvSpPr>
              <p:spPr bwMode="auto">
                <a:xfrm rot="14806305">
                  <a:off x="3911808" y="2878066"/>
                  <a:ext cx="467464" cy="194761"/>
                </a:xfrm>
                <a:prstGeom prst="ellipse">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sp>
              <p:nvSpPr>
                <p:cNvPr id="1207" name="Rounded Rectangle 1206"/>
                <p:cNvSpPr/>
                <p:nvPr/>
              </p:nvSpPr>
              <p:spPr bwMode="auto">
                <a:xfrm rot="21323639">
                  <a:off x="3594022" y="2744815"/>
                  <a:ext cx="595199" cy="828025"/>
                </a:xfrm>
                <a:prstGeom prst="roundRect">
                  <a:avLst>
                    <a:gd name="adj" fmla="val 28306"/>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pic>
              <p:nvPicPr>
                <p:cNvPr id="1208" name="Picture 1207"/>
                <p:cNvPicPr>
                  <a:picLocks noChangeAspect="1"/>
                </p:cNvPicPr>
                <p:nvPr/>
              </p:nvPicPr>
              <p:blipFill>
                <a:blip r:embed="rId5"/>
                <a:stretch>
                  <a:fillRect/>
                </a:stretch>
              </p:blipFill>
              <p:spPr>
                <a:xfrm rot="21071904">
                  <a:off x="3974490" y="2840991"/>
                  <a:ext cx="103155" cy="250666"/>
                </a:xfrm>
                <a:prstGeom prst="rect">
                  <a:avLst/>
                </a:prstGeom>
                <a:grpFill/>
              </p:spPr>
            </p:pic>
            <p:sp>
              <p:nvSpPr>
                <p:cNvPr id="1209" name="Oval 1208"/>
                <p:cNvSpPr/>
                <p:nvPr/>
              </p:nvSpPr>
              <p:spPr bwMode="auto">
                <a:xfrm rot="21233114">
                  <a:off x="3756554" y="3059750"/>
                  <a:ext cx="566133" cy="154484"/>
                </a:xfrm>
                <a:prstGeom prst="ellipse">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sp>
              <p:nvSpPr>
                <p:cNvPr id="1210" name="Oval 1209"/>
                <p:cNvSpPr/>
                <p:nvPr/>
              </p:nvSpPr>
              <p:spPr bwMode="auto">
                <a:xfrm>
                  <a:off x="4154080" y="2981766"/>
                  <a:ext cx="189028" cy="219089"/>
                </a:xfrm>
                <a:prstGeom prst="ellipse">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sp>
              <p:nvSpPr>
                <p:cNvPr id="1211" name="Oval 1210"/>
                <p:cNvSpPr/>
                <p:nvPr/>
              </p:nvSpPr>
              <p:spPr bwMode="auto">
                <a:xfrm rot="13940299">
                  <a:off x="3493570" y="2896269"/>
                  <a:ext cx="499318" cy="237670"/>
                </a:xfrm>
                <a:prstGeom prst="ellipse">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grpSp>
          <p:grpSp>
            <p:nvGrpSpPr>
              <p:cNvPr id="1202" name="Group 1201"/>
              <p:cNvGrpSpPr/>
              <p:nvPr/>
            </p:nvGrpSpPr>
            <p:grpSpPr>
              <a:xfrm>
                <a:off x="3235837" y="3447679"/>
                <a:ext cx="1006032" cy="1057651"/>
                <a:chOff x="3235837" y="3447679"/>
                <a:chExt cx="1006032" cy="1057651"/>
              </a:xfrm>
              <a:grpFill/>
            </p:grpSpPr>
            <p:sp>
              <p:nvSpPr>
                <p:cNvPr id="1203" name="Oval 1202"/>
                <p:cNvSpPr/>
                <p:nvPr/>
              </p:nvSpPr>
              <p:spPr bwMode="auto">
                <a:xfrm rot="20385631">
                  <a:off x="3500981" y="3447679"/>
                  <a:ext cx="740888" cy="288818"/>
                </a:xfrm>
                <a:prstGeom prst="ellipse">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sp>
              <p:nvSpPr>
                <p:cNvPr id="1204" name="Oval 1203"/>
                <p:cNvSpPr/>
                <p:nvPr/>
              </p:nvSpPr>
              <p:spPr bwMode="auto">
                <a:xfrm rot="20209693">
                  <a:off x="3235837" y="4332109"/>
                  <a:ext cx="414741" cy="173221"/>
                </a:xfrm>
                <a:prstGeom prst="ellipse">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sp>
              <p:nvSpPr>
                <p:cNvPr id="1205" name="Rounded Rectangle 1204"/>
                <p:cNvSpPr/>
                <p:nvPr/>
              </p:nvSpPr>
              <p:spPr bwMode="auto">
                <a:xfrm rot="703462">
                  <a:off x="3422477" y="3623561"/>
                  <a:ext cx="293856" cy="765757"/>
                </a:xfrm>
                <a:prstGeom prst="roundRect">
                  <a:avLst>
                    <a:gd name="adj" fmla="val 35573"/>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grpSp>
        </p:grpSp>
        <p:grpSp>
          <p:nvGrpSpPr>
            <p:cNvPr id="1227" name="Group 1226"/>
            <p:cNvGrpSpPr/>
            <p:nvPr/>
          </p:nvGrpSpPr>
          <p:grpSpPr>
            <a:xfrm>
              <a:off x="3459542" y="3848378"/>
              <a:ext cx="709176" cy="697068"/>
              <a:chOff x="3235837" y="2247610"/>
              <a:chExt cx="2083979" cy="2257720"/>
            </a:xfrm>
            <a:solidFill>
              <a:srgbClr val="FF0000"/>
            </a:solidFill>
          </p:grpSpPr>
          <p:grpSp>
            <p:nvGrpSpPr>
              <p:cNvPr id="1228" name="Group 1227"/>
              <p:cNvGrpSpPr/>
              <p:nvPr/>
            </p:nvGrpSpPr>
            <p:grpSpPr>
              <a:xfrm>
                <a:off x="3718126" y="3431850"/>
                <a:ext cx="739496" cy="794829"/>
                <a:chOff x="3718126" y="3431850"/>
                <a:chExt cx="739496" cy="794829"/>
              </a:xfrm>
              <a:grpFill/>
            </p:grpSpPr>
            <p:sp>
              <p:nvSpPr>
                <p:cNvPr id="1253" name="Oval 1252"/>
                <p:cNvSpPr/>
                <p:nvPr/>
              </p:nvSpPr>
              <p:spPr bwMode="auto">
                <a:xfrm rot="17743699">
                  <a:off x="3806582" y="3561753"/>
                  <a:ext cx="501095" cy="241290"/>
                </a:xfrm>
                <a:prstGeom prst="ellipse">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sp>
              <p:nvSpPr>
                <p:cNvPr id="1254" name="Oval 1253"/>
                <p:cNvSpPr/>
                <p:nvPr/>
              </p:nvSpPr>
              <p:spPr bwMode="auto">
                <a:xfrm rot="12968811">
                  <a:off x="3896850" y="3805838"/>
                  <a:ext cx="550744" cy="204540"/>
                </a:xfrm>
                <a:prstGeom prst="ellipse">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sp>
              <p:nvSpPr>
                <p:cNvPr id="1255" name="Oval 1254"/>
                <p:cNvSpPr/>
                <p:nvPr/>
              </p:nvSpPr>
              <p:spPr bwMode="auto">
                <a:xfrm rot="20770974">
                  <a:off x="4002587" y="4053458"/>
                  <a:ext cx="414741" cy="173221"/>
                </a:xfrm>
                <a:prstGeom prst="ellipse">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sp>
              <p:nvSpPr>
                <p:cNvPr id="1256" name="Rounded Rectangle 1255"/>
                <p:cNvSpPr/>
                <p:nvPr/>
              </p:nvSpPr>
              <p:spPr bwMode="auto">
                <a:xfrm rot="18300000">
                  <a:off x="3997845" y="3559426"/>
                  <a:ext cx="180058" cy="739496"/>
                </a:xfrm>
                <a:prstGeom prst="roundRect">
                  <a:avLst>
                    <a:gd name="adj" fmla="val 35573"/>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grpSp>
          <p:grpSp>
            <p:nvGrpSpPr>
              <p:cNvPr id="1229" name="Group 1228"/>
              <p:cNvGrpSpPr/>
              <p:nvPr/>
            </p:nvGrpSpPr>
            <p:grpSpPr>
              <a:xfrm>
                <a:off x="3534512" y="2247610"/>
                <a:ext cx="504673" cy="497951"/>
                <a:chOff x="3534512" y="2247610"/>
                <a:chExt cx="504673" cy="497951"/>
              </a:xfrm>
              <a:grpFill/>
            </p:grpSpPr>
            <p:cxnSp>
              <p:nvCxnSpPr>
                <p:cNvPr id="1245" name="Straight Connector 1244"/>
                <p:cNvCxnSpPr/>
                <p:nvPr/>
              </p:nvCxnSpPr>
              <p:spPr bwMode="auto">
                <a:xfrm flipV="1">
                  <a:off x="3581024" y="2553499"/>
                  <a:ext cx="235240" cy="88498"/>
                </a:xfrm>
                <a:prstGeom prst="line">
                  <a:avLst/>
                </a:prstGeom>
                <a:grpFill/>
                <a:ln w="21590" cap="flat" cmpd="sng" algn="ctr">
                  <a:solidFill>
                    <a:srgbClr val="00246C">
                      <a:lumMod val="75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46" name="Straight Connector 1245"/>
                <p:cNvCxnSpPr/>
                <p:nvPr/>
              </p:nvCxnSpPr>
              <p:spPr bwMode="auto">
                <a:xfrm flipV="1">
                  <a:off x="3541396" y="2497131"/>
                  <a:ext cx="235240" cy="88498"/>
                </a:xfrm>
                <a:prstGeom prst="line">
                  <a:avLst/>
                </a:prstGeom>
                <a:grpFill/>
                <a:ln w="21590" cap="flat" cmpd="sng" algn="ctr">
                  <a:solidFill>
                    <a:srgbClr val="00246C">
                      <a:lumMod val="75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47" name="Oval 1246"/>
                <p:cNvSpPr/>
                <p:nvPr/>
              </p:nvSpPr>
              <p:spPr bwMode="auto">
                <a:xfrm>
                  <a:off x="3595077" y="2314571"/>
                  <a:ext cx="430990" cy="430990"/>
                </a:xfrm>
                <a:prstGeom prst="ellipse">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sp>
              <p:nvSpPr>
                <p:cNvPr id="1248" name="Flowchart: Delay 1247"/>
                <p:cNvSpPr/>
                <p:nvPr/>
              </p:nvSpPr>
              <p:spPr bwMode="auto">
                <a:xfrm rot="16014406">
                  <a:off x="3680651" y="2149183"/>
                  <a:ext cx="249466" cy="446319"/>
                </a:xfrm>
                <a:prstGeom prst="flowChartDelay">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cxnSp>
              <p:nvCxnSpPr>
                <p:cNvPr id="1249" name="Straight Connector 1248"/>
                <p:cNvCxnSpPr/>
                <p:nvPr/>
              </p:nvCxnSpPr>
              <p:spPr bwMode="auto">
                <a:xfrm flipV="1">
                  <a:off x="3534512" y="2556928"/>
                  <a:ext cx="470479" cy="22993"/>
                </a:xfrm>
                <a:prstGeom prst="line">
                  <a:avLst/>
                </a:prstGeom>
                <a:grpFill/>
                <a:ln w="21590" cap="flat" cmpd="sng" algn="ctr">
                  <a:solidFill>
                    <a:srgbClr val="00246C">
                      <a:lumMod val="75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50" name="Straight Connector 1249"/>
                <p:cNvCxnSpPr/>
                <p:nvPr/>
              </p:nvCxnSpPr>
              <p:spPr bwMode="auto">
                <a:xfrm flipV="1">
                  <a:off x="3588219" y="2617819"/>
                  <a:ext cx="418465" cy="23285"/>
                </a:xfrm>
                <a:prstGeom prst="line">
                  <a:avLst/>
                </a:prstGeom>
                <a:grpFill/>
                <a:ln w="25400" cap="flat" cmpd="sng" algn="ctr">
                  <a:solidFill>
                    <a:srgbClr val="00246C">
                      <a:lumMod val="75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51" name="Oval 1250"/>
                <p:cNvSpPr/>
                <p:nvPr/>
              </p:nvSpPr>
              <p:spPr bwMode="auto">
                <a:xfrm>
                  <a:off x="3987228" y="2419467"/>
                  <a:ext cx="51957" cy="207703"/>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pic>
              <p:nvPicPr>
                <p:cNvPr id="1252" name="Picture 1251"/>
                <p:cNvPicPr>
                  <a:picLocks noChangeAspect="1"/>
                </p:cNvPicPr>
                <p:nvPr/>
              </p:nvPicPr>
              <p:blipFill>
                <a:blip r:embed="rId5"/>
                <a:stretch>
                  <a:fillRect/>
                </a:stretch>
              </p:blipFill>
              <p:spPr>
                <a:xfrm>
                  <a:off x="3710023" y="2305455"/>
                  <a:ext cx="66413" cy="161382"/>
                </a:xfrm>
                <a:prstGeom prst="rect">
                  <a:avLst/>
                </a:prstGeom>
                <a:grpFill/>
              </p:spPr>
            </p:pic>
          </p:grpSp>
          <p:grpSp>
            <p:nvGrpSpPr>
              <p:cNvPr id="1230" name="Group 1229"/>
              <p:cNvGrpSpPr/>
              <p:nvPr/>
            </p:nvGrpSpPr>
            <p:grpSpPr>
              <a:xfrm>
                <a:off x="4255590" y="2611348"/>
                <a:ext cx="1064226" cy="455355"/>
                <a:chOff x="4214122" y="2624287"/>
                <a:chExt cx="1064226" cy="455355"/>
              </a:xfrm>
              <a:grpFill/>
            </p:grpSpPr>
            <p:sp>
              <p:nvSpPr>
                <p:cNvPr id="1242" name="Flowchart: Magnetic Disk 1241"/>
                <p:cNvSpPr/>
                <p:nvPr/>
              </p:nvSpPr>
              <p:spPr bwMode="auto">
                <a:xfrm rot="3294982">
                  <a:off x="4325430" y="2882919"/>
                  <a:ext cx="85415" cy="308031"/>
                </a:xfrm>
                <a:prstGeom prst="flowChartMagneticDisk">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sp>
              <p:nvSpPr>
                <p:cNvPr id="1243" name="Flowchart: Alternate Process 1242"/>
                <p:cNvSpPr/>
                <p:nvPr/>
              </p:nvSpPr>
              <p:spPr bwMode="auto">
                <a:xfrm rot="14141812">
                  <a:off x="4699966" y="2275064"/>
                  <a:ext cx="229159" cy="927605"/>
                </a:xfrm>
                <a:prstGeom prst="flowChartAlternateProcess">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sp>
              <p:nvSpPr>
                <p:cNvPr id="1244" name="Oval 1243"/>
                <p:cNvSpPr/>
                <p:nvPr/>
              </p:nvSpPr>
              <p:spPr bwMode="auto">
                <a:xfrm>
                  <a:off x="4792135" y="2689501"/>
                  <a:ext cx="65504" cy="65504"/>
                </a:xfrm>
                <a:prstGeom prst="ellipse">
                  <a:avLst/>
                </a:prstGeom>
                <a:grpFill/>
                <a:ln w="9525"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grpSp>
          <p:grpSp>
            <p:nvGrpSpPr>
              <p:cNvPr id="1231" name="Group 1230"/>
              <p:cNvGrpSpPr/>
              <p:nvPr/>
            </p:nvGrpSpPr>
            <p:grpSpPr>
              <a:xfrm>
                <a:off x="3594022" y="2741715"/>
                <a:ext cx="749086" cy="831125"/>
                <a:chOff x="3594022" y="2741715"/>
                <a:chExt cx="749086" cy="831125"/>
              </a:xfrm>
              <a:grpFill/>
            </p:grpSpPr>
            <p:sp>
              <p:nvSpPr>
                <p:cNvPr id="1236" name="Oval 1235"/>
                <p:cNvSpPr/>
                <p:nvPr/>
              </p:nvSpPr>
              <p:spPr bwMode="auto">
                <a:xfrm rot="14806305">
                  <a:off x="3911808" y="2878066"/>
                  <a:ext cx="467464" cy="194761"/>
                </a:xfrm>
                <a:prstGeom prst="ellipse">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sp>
              <p:nvSpPr>
                <p:cNvPr id="1237" name="Rounded Rectangle 1236"/>
                <p:cNvSpPr/>
                <p:nvPr/>
              </p:nvSpPr>
              <p:spPr bwMode="auto">
                <a:xfrm rot="21323639">
                  <a:off x="3594022" y="2744815"/>
                  <a:ext cx="595199" cy="828025"/>
                </a:xfrm>
                <a:prstGeom prst="roundRect">
                  <a:avLst>
                    <a:gd name="adj" fmla="val 28306"/>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pic>
              <p:nvPicPr>
                <p:cNvPr id="1238" name="Picture 1237"/>
                <p:cNvPicPr>
                  <a:picLocks noChangeAspect="1"/>
                </p:cNvPicPr>
                <p:nvPr/>
              </p:nvPicPr>
              <p:blipFill>
                <a:blip r:embed="rId5"/>
                <a:stretch>
                  <a:fillRect/>
                </a:stretch>
              </p:blipFill>
              <p:spPr>
                <a:xfrm rot="21071904">
                  <a:off x="3974490" y="2840991"/>
                  <a:ext cx="103155" cy="250666"/>
                </a:xfrm>
                <a:prstGeom prst="rect">
                  <a:avLst/>
                </a:prstGeom>
                <a:grpFill/>
              </p:spPr>
            </p:pic>
            <p:sp>
              <p:nvSpPr>
                <p:cNvPr id="1239" name="Oval 1238"/>
                <p:cNvSpPr/>
                <p:nvPr/>
              </p:nvSpPr>
              <p:spPr bwMode="auto">
                <a:xfrm rot="21233114">
                  <a:off x="3756554" y="3059750"/>
                  <a:ext cx="566133" cy="154484"/>
                </a:xfrm>
                <a:prstGeom prst="ellipse">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sp>
              <p:nvSpPr>
                <p:cNvPr id="1240" name="Oval 1239"/>
                <p:cNvSpPr/>
                <p:nvPr/>
              </p:nvSpPr>
              <p:spPr bwMode="auto">
                <a:xfrm>
                  <a:off x="4154080" y="2981766"/>
                  <a:ext cx="189028" cy="219089"/>
                </a:xfrm>
                <a:prstGeom prst="ellipse">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sp>
              <p:nvSpPr>
                <p:cNvPr id="1241" name="Oval 1240"/>
                <p:cNvSpPr/>
                <p:nvPr/>
              </p:nvSpPr>
              <p:spPr bwMode="auto">
                <a:xfrm rot="13940299">
                  <a:off x="3493570" y="2896269"/>
                  <a:ext cx="499318" cy="237670"/>
                </a:xfrm>
                <a:prstGeom prst="ellipse">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grpSp>
          <p:grpSp>
            <p:nvGrpSpPr>
              <p:cNvPr id="1232" name="Group 1231"/>
              <p:cNvGrpSpPr/>
              <p:nvPr/>
            </p:nvGrpSpPr>
            <p:grpSpPr>
              <a:xfrm>
                <a:off x="3235837" y="3447679"/>
                <a:ext cx="1006032" cy="1057651"/>
                <a:chOff x="3235837" y="3447679"/>
                <a:chExt cx="1006032" cy="1057651"/>
              </a:xfrm>
              <a:grpFill/>
            </p:grpSpPr>
            <p:sp>
              <p:nvSpPr>
                <p:cNvPr id="1233" name="Oval 1232"/>
                <p:cNvSpPr/>
                <p:nvPr/>
              </p:nvSpPr>
              <p:spPr bwMode="auto">
                <a:xfrm rot="20385631">
                  <a:off x="3500981" y="3447679"/>
                  <a:ext cx="740888" cy="288818"/>
                </a:xfrm>
                <a:prstGeom prst="ellipse">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sp>
              <p:nvSpPr>
                <p:cNvPr id="1234" name="Oval 1233"/>
                <p:cNvSpPr/>
                <p:nvPr/>
              </p:nvSpPr>
              <p:spPr bwMode="auto">
                <a:xfrm rot="20209693">
                  <a:off x="3235837" y="4332109"/>
                  <a:ext cx="414741" cy="173221"/>
                </a:xfrm>
                <a:prstGeom prst="ellipse">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sp>
              <p:nvSpPr>
                <p:cNvPr id="1235" name="Rounded Rectangle 1234"/>
                <p:cNvSpPr/>
                <p:nvPr/>
              </p:nvSpPr>
              <p:spPr bwMode="auto">
                <a:xfrm rot="703462">
                  <a:off x="3422477" y="3623561"/>
                  <a:ext cx="293856" cy="765757"/>
                </a:xfrm>
                <a:prstGeom prst="roundRect">
                  <a:avLst>
                    <a:gd name="adj" fmla="val 35573"/>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grpSp>
        </p:grpSp>
        <p:grpSp>
          <p:nvGrpSpPr>
            <p:cNvPr id="1257" name="Group 1256"/>
            <p:cNvGrpSpPr/>
            <p:nvPr/>
          </p:nvGrpSpPr>
          <p:grpSpPr>
            <a:xfrm>
              <a:off x="4001058" y="3848378"/>
              <a:ext cx="709176" cy="697068"/>
              <a:chOff x="3235837" y="2247610"/>
              <a:chExt cx="2083979" cy="2257720"/>
            </a:xfrm>
            <a:solidFill>
              <a:srgbClr val="00B050"/>
            </a:solidFill>
          </p:grpSpPr>
          <p:grpSp>
            <p:nvGrpSpPr>
              <p:cNvPr id="1258" name="Group 1257"/>
              <p:cNvGrpSpPr/>
              <p:nvPr/>
            </p:nvGrpSpPr>
            <p:grpSpPr>
              <a:xfrm>
                <a:off x="3718126" y="3431850"/>
                <a:ext cx="739496" cy="794829"/>
                <a:chOff x="3718126" y="3431850"/>
                <a:chExt cx="739496" cy="794829"/>
              </a:xfrm>
              <a:grpFill/>
            </p:grpSpPr>
            <p:sp>
              <p:nvSpPr>
                <p:cNvPr id="1283" name="Oval 1282"/>
                <p:cNvSpPr/>
                <p:nvPr/>
              </p:nvSpPr>
              <p:spPr bwMode="auto">
                <a:xfrm rot="17743699">
                  <a:off x="3806582" y="3561753"/>
                  <a:ext cx="501095" cy="241290"/>
                </a:xfrm>
                <a:prstGeom prst="ellipse">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sp>
              <p:nvSpPr>
                <p:cNvPr id="1284" name="Oval 1283"/>
                <p:cNvSpPr/>
                <p:nvPr/>
              </p:nvSpPr>
              <p:spPr bwMode="auto">
                <a:xfrm rot="12968811">
                  <a:off x="3896850" y="3805838"/>
                  <a:ext cx="550744" cy="204540"/>
                </a:xfrm>
                <a:prstGeom prst="ellipse">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sp>
              <p:nvSpPr>
                <p:cNvPr id="1285" name="Oval 1284"/>
                <p:cNvSpPr/>
                <p:nvPr/>
              </p:nvSpPr>
              <p:spPr bwMode="auto">
                <a:xfrm rot="20770974">
                  <a:off x="4002587" y="4053458"/>
                  <a:ext cx="414741" cy="173221"/>
                </a:xfrm>
                <a:prstGeom prst="ellipse">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sp>
              <p:nvSpPr>
                <p:cNvPr id="1286" name="Rounded Rectangle 1285"/>
                <p:cNvSpPr/>
                <p:nvPr/>
              </p:nvSpPr>
              <p:spPr bwMode="auto">
                <a:xfrm rot="18300000">
                  <a:off x="3997845" y="3559426"/>
                  <a:ext cx="180058" cy="739496"/>
                </a:xfrm>
                <a:prstGeom prst="roundRect">
                  <a:avLst>
                    <a:gd name="adj" fmla="val 35573"/>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grpSp>
          <p:grpSp>
            <p:nvGrpSpPr>
              <p:cNvPr id="1259" name="Group 1258"/>
              <p:cNvGrpSpPr/>
              <p:nvPr/>
            </p:nvGrpSpPr>
            <p:grpSpPr>
              <a:xfrm>
                <a:off x="3534512" y="2247610"/>
                <a:ext cx="504673" cy="497951"/>
                <a:chOff x="3534512" y="2247610"/>
                <a:chExt cx="504673" cy="497951"/>
              </a:xfrm>
              <a:grpFill/>
            </p:grpSpPr>
            <p:cxnSp>
              <p:nvCxnSpPr>
                <p:cNvPr id="1275" name="Straight Connector 1274"/>
                <p:cNvCxnSpPr/>
                <p:nvPr/>
              </p:nvCxnSpPr>
              <p:spPr bwMode="auto">
                <a:xfrm flipV="1">
                  <a:off x="3581024" y="2553499"/>
                  <a:ext cx="235240" cy="88498"/>
                </a:xfrm>
                <a:prstGeom prst="line">
                  <a:avLst/>
                </a:prstGeom>
                <a:grpFill/>
                <a:ln w="21590" cap="flat" cmpd="sng" algn="ctr">
                  <a:solidFill>
                    <a:srgbClr val="00246C">
                      <a:lumMod val="75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76" name="Straight Connector 1275"/>
                <p:cNvCxnSpPr/>
                <p:nvPr/>
              </p:nvCxnSpPr>
              <p:spPr bwMode="auto">
                <a:xfrm flipV="1">
                  <a:off x="3541396" y="2497131"/>
                  <a:ext cx="235240" cy="88498"/>
                </a:xfrm>
                <a:prstGeom prst="line">
                  <a:avLst/>
                </a:prstGeom>
                <a:grpFill/>
                <a:ln w="21590" cap="flat" cmpd="sng" algn="ctr">
                  <a:solidFill>
                    <a:srgbClr val="00246C">
                      <a:lumMod val="75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77" name="Oval 1276"/>
                <p:cNvSpPr/>
                <p:nvPr/>
              </p:nvSpPr>
              <p:spPr bwMode="auto">
                <a:xfrm>
                  <a:off x="3595077" y="2314571"/>
                  <a:ext cx="430990" cy="430990"/>
                </a:xfrm>
                <a:prstGeom prst="ellipse">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sp>
              <p:nvSpPr>
                <p:cNvPr id="1278" name="Flowchart: Delay 1277"/>
                <p:cNvSpPr/>
                <p:nvPr/>
              </p:nvSpPr>
              <p:spPr bwMode="auto">
                <a:xfrm rot="16014406">
                  <a:off x="3680651" y="2149183"/>
                  <a:ext cx="249466" cy="446319"/>
                </a:xfrm>
                <a:prstGeom prst="flowChartDelay">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cxnSp>
              <p:nvCxnSpPr>
                <p:cNvPr id="1279" name="Straight Connector 1278"/>
                <p:cNvCxnSpPr/>
                <p:nvPr/>
              </p:nvCxnSpPr>
              <p:spPr bwMode="auto">
                <a:xfrm flipV="1">
                  <a:off x="3534512" y="2556928"/>
                  <a:ext cx="470479" cy="22993"/>
                </a:xfrm>
                <a:prstGeom prst="line">
                  <a:avLst/>
                </a:prstGeom>
                <a:grpFill/>
                <a:ln w="21590" cap="flat" cmpd="sng" algn="ctr">
                  <a:solidFill>
                    <a:srgbClr val="00246C">
                      <a:lumMod val="75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80" name="Straight Connector 1279"/>
                <p:cNvCxnSpPr/>
                <p:nvPr/>
              </p:nvCxnSpPr>
              <p:spPr bwMode="auto">
                <a:xfrm flipV="1">
                  <a:off x="3588219" y="2617819"/>
                  <a:ext cx="418465" cy="23285"/>
                </a:xfrm>
                <a:prstGeom prst="line">
                  <a:avLst/>
                </a:prstGeom>
                <a:grpFill/>
                <a:ln w="25400" cap="flat" cmpd="sng" algn="ctr">
                  <a:solidFill>
                    <a:srgbClr val="00246C">
                      <a:lumMod val="75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81" name="Oval 1280"/>
                <p:cNvSpPr/>
                <p:nvPr/>
              </p:nvSpPr>
              <p:spPr bwMode="auto">
                <a:xfrm>
                  <a:off x="3987228" y="2419467"/>
                  <a:ext cx="51957" cy="207703"/>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pic>
              <p:nvPicPr>
                <p:cNvPr id="1282" name="Picture 1281"/>
                <p:cNvPicPr>
                  <a:picLocks noChangeAspect="1"/>
                </p:cNvPicPr>
                <p:nvPr/>
              </p:nvPicPr>
              <p:blipFill>
                <a:blip r:embed="rId5"/>
                <a:stretch>
                  <a:fillRect/>
                </a:stretch>
              </p:blipFill>
              <p:spPr>
                <a:xfrm>
                  <a:off x="3710023" y="2305455"/>
                  <a:ext cx="66413" cy="161382"/>
                </a:xfrm>
                <a:prstGeom prst="rect">
                  <a:avLst/>
                </a:prstGeom>
                <a:grpFill/>
              </p:spPr>
            </p:pic>
          </p:grpSp>
          <p:grpSp>
            <p:nvGrpSpPr>
              <p:cNvPr id="1260" name="Group 1259"/>
              <p:cNvGrpSpPr/>
              <p:nvPr/>
            </p:nvGrpSpPr>
            <p:grpSpPr>
              <a:xfrm>
                <a:off x="4255590" y="2611348"/>
                <a:ext cx="1064226" cy="455355"/>
                <a:chOff x="4214122" y="2624287"/>
                <a:chExt cx="1064226" cy="455355"/>
              </a:xfrm>
              <a:grpFill/>
            </p:grpSpPr>
            <p:sp>
              <p:nvSpPr>
                <p:cNvPr id="1272" name="Flowchart: Magnetic Disk 1271"/>
                <p:cNvSpPr/>
                <p:nvPr/>
              </p:nvSpPr>
              <p:spPr bwMode="auto">
                <a:xfrm rot="3294982">
                  <a:off x="4325430" y="2882919"/>
                  <a:ext cx="85415" cy="308031"/>
                </a:xfrm>
                <a:prstGeom prst="flowChartMagneticDisk">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sp>
              <p:nvSpPr>
                <p:cNvPr id="1273" name="Flowchart: Alternate Process 1272"/>
                <p:cNvSpPr/>
                <p:nvPr/>
              </p:nvSpPr>
              <p:spPr bwMode="auto">
                <a:xfrm rot="14141812">
                  <a:off x="4699966" y="2275064"/>
                  <a:ext cx="229159" cy="927605"/>
                </a:xfrm>
                <a:prstGeom prst="flowChartAlternateProcess">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sp>
              <p:nvSpPr>
                <p:cNvPr id="1274" name="Oval 1273"/>
                <p:cNvSpPr/>
                <p:nvPr/>
              </p:nvSpPr>
              <p:spPr bwMode="auto">
                <a:xfrm>
                  <a:off x="4792135" y="2689501"/>
                  <a:ext cx="65504" cy="65504"/>
                </a:xfrm>
                <a:prstGeom prst="ellipse">
                  <a:avLst/>
                </a:prstGeom>
                <a:grpFill/>
                <a:ln w="9525"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grpSp>
          <p:grpSp>
            <p:nvGrpSpPr>
              <p:cNvPr id="1261" name="Group 1260"/>
              <p:cNvGrpSpPr/>
              <p:nvPr/>
            </p:nvGrpSpPr>
            <p:grpSpPr>
              <a:xfrm>
                <a:off x="3594022" y="2741715"/>
                <a:ext cx="749086" cy="831125"/>
                <a:chOff x="3594022" y="2741715"/>
                <a:chExt cx="749086" cy="831125"/>
              </a:xfrm>
              <a:grpFill/>
            </p:grpSpPr>
            <p:sp>
              <p:nvSpPr>
                <p:cNvPr id="1266" name="Oval 1265"/>
                <p:cNvSpPr/>
                <p:nvPr/>
              </p:nvSpPr>
              <p:spPr bwMode="auto">
                <a:xfrm rot="14806305">
                  <a:off x="3911808" y="2878066"/>
                  <a:ext cx="467464" cy="194761"/>
                </a:xfrm>
                <a:prstGeom prst="ellipse">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sp>
              <p:nvSpPr>
                <p:cNvPr id="1267" name="Rounded Rectangle 1266"/>
                <p:cNvSpPr/>
                <p:nvPr/>
              </p:nvSpPr>
              <p:spPr bwMode="auto">
                <a:xfrm rot="21323639">
                  <a:off x="3594022" y="2744815"/>
                  <a:ext cx="595199" cy="828025"/>
                </a:xfrm>
                <a:prstGeom prst="roundRect">
                  <a:avLst>
                    <a:gd name="adj" fmla="val 28306"/>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pic>
              <p:nvPicPr>
                <p:cNvPr id="1268" name="Picture 1267"/>
                <p:cNvPicPr>
                  <a:picLocks noChangeAspect="1"/>
                </p:cNvPicPr>
                <p:nvPr/>
              </p:nvPicPr>
              <p:blipFill>
                <a:blip r:embed="rId5"/>
                <a:stretch>
                  <a:fillRect/>
                </a:stretch>
              </p:blipFill>
              <p:spPr>
                <a:xfrm rot="21071904">
                  <a:off x="3974490" y="2840991"/>
                  <a:ext cx="103155" cy="250666"/>
                </a:xfrm>
                <a:prstGeom prst="rect">
                  <a:avLst/>
                </a:prstGeom>
                <a:grpFill/>
              </p:spPr>
            </p:pic>
            <p:sp>
              <p:nvSpPr>
                <p:cNvPr id="1269" name="Oval 1268"/>
                <p:cNvSpPr/>
                <p:nvPr/>
              </p:nvSpPr>
              <p:spPr bwMode="auto">
                <a:xfrm rot="21233114">
                  <a:off x="3756554" y="3059750"/>
                  <a:ext cx="566133" cy="154484"/>
                </a:xfrm>
                <a:prstGeom prst="ellipse">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sp>
              <p:nvSpPr>
                <p:cNvPr id="1270" name="Oval 1269"/>
                <p:cNvSpPr/>
                <p:nvPr/>
              </p:nvSpPr>
              <p:spPr bwMode="auto">
                <a:xfrm>
                  <a:off x="4154080" y="2981766"/>
                  <a:ext cx="189028" cy="219089"/>
                </a:xfrm>
                <a:prstGeom prst="ellipse">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sp>
              <p:nvSpPr>
                <p:cNvPr id="1271" name="Oval 1270"/>
                <p:cNvSpPr/>
                <p:nvPr/>
              </p:nvSpPr>
              <p:spPr bwMode="auto">
                <a:xfrm rot="13940299">
                  <a:off x="3493570" y="2896269"/>
                  <a:ext cx="499318" cy="237670"/>
                </a:xfrm>
                <a:prstGeom prst="ellipse">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grpSp>
          <p:grpSp>
            <p:nvGrpSpPr>
              <p:cNvPr id="1262" name="Group 1261"/>
              <p:cNvGrpSpPr/>
              <p:nvPr/>
            </p:nvGrpSpPr>
            <p:grpSpPr>
              <a:xfrm>
                <a:off x="3235837" y="3447679"/>
                <a:ext cx="1006032" cy="1057651"/>
                <a:chOff x="3235837" y="3447679"/>
                <a:chExt cx="1006032" cy="1057651"/>
              </a:xfrm>
              <a:grpFill/>
            </p:grpSpPr>
            <p:sp>
              <p:nvSpPr>
                <p:cNvPr id="1263" name="Oval 1262"/>
                <p:cNvSpPr/>
                <p:nvPr/>
              </p:nvSpPr>
              <p:spPr bwMode="auto">
                <a:xfrm rot="20385631">
                  <a:off x="3500981" y="3447679"/>
                  <a:ext cx="740888" cy="288818"/>
                </a:xfrm>
                <a:prstGeom prst="ellipse">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sp>
              <p:nvSpPr>
                <p:cNvPr id="1264" name="Oval 1263"/>
                <p:cNvSpPr/>
                <p:nvPr/>
              </p:nvSpPr>
              <p:spPr bwMode="auto">
                <a:xfrm rot="20209693">
                  <a:off x="3235837" y="4332109"/>
                  <a:ext cx="414741" cy="173221"/>
                </a:xfrm>
                <a:prstGeom prst="ellipse">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sp>
              <p:nvSpPr>
                <p:cNvPr id="1265" name="Rounded Rectangle 1264"/>
                <p:cNvSpPr/>
                <p:nvPr/>
              </p:nvSpPr>
              <p:spPr bwMode="auto">
                <a:xfrm rot="703462">
                  <a:off x="3422477" y="3623561"/>
                  <a:ext cx="293856" cy="765757"/>
                </a:xfrm>
                <a:prstGeom prst="roundRect">
                  <a:avLst>
                    <a:gd name="adj" fmla="val 35573"/>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grpSp>
        </p:grpSp>
        <p:grpSp>
          <p:nvGrpSpPr>
            <p:cNvPr id="1287" name="Group 1286"/>
            <p:cNvGrpSpPr/>
            <p:nvPr/>
          </p:nvGrpSpPr>
          <p:grpSpPr>
            <a:xfrm>
              <a:off x="4542574" y="3848378"/>
              <a:ext cx="709176" cy="697068"/>
              <a:chOff x="3235837" y="2247610"/>
              <a:chExt cx="2083979" cy="2257720"/>
            </a:xfrm>
            <a:solidFill>
              <a:srgbClr val="00B050"/>
            </a:solidFill>
          </p:grpSpPr>
          <p:grpSp>
            <p:nvGrpSpPr>
              <p:cNvPr id="1288" name="Group 1287"/>
              <p:cNvGrpSpPr/>
              <p:nvPr/>
            </p:nvGrpSpPr>
            <p:grpSpPr>
              <a:xfrm>
                <a:off x="3718126" y="3431850"/>
                <a:ext cx="739496" cy="794829"/>
                <a:chOff x="3718126" y="3431850"/>
                <a:chExt cx="739496" cy="794829"/>
              </a:xfrm>
              <a:grpFill/>
            </p:grpSpPr>
            <p:sp>
              <p:nvSpPr>
                <p:cNvPr id="1313" name="Oval 1312"/>
                <p:cNvSpPr/>
                <p:nvPr/>
              </p:nvSpPr>
              <p:spPr bwMode="auto">
                <a:xfrm rot="17743699">
                  <a:off x="3806582" y="3561753"/>
                  <a:ext cx="501095" cy="241290"/>
                </a:xfrm>
                <a:prstGeom prst="ellipse">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sp>
              <p:nvSpPr>
                <p:cNvPr id="1314" name="Oval 1313"/>
                <p:cNvSpPr/>
                <p:nvPr/>
              </p:nvSpPr>
              <p:spPr bwMode="auto">
                <a:xfrm rot="12968811">
                  <a:off x="3896850" y="3805838"/>
                  <a:ext cx="550744" cy="204540"/>
                </a:xfrm>
                <a:prstGeom prst="ellipse">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sp>
              <p:nvSpPr>
                <p:cNvPr id="1315" name="Oval 1314"/>
                <p:cNvSpPr/>
                <p:nvPr/>
              </p:nvSpPr>
              <p:spPr bwMode="auto">
                <a:xfrm rot="20770974">
                  <a:off x="4002587" y="4053458"/>
                  <a:ext cx="414741" cy="173221"/>
                </a:xfrm>
                <a:prstGeom prst="ellipse">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sp>
              <p:nvSpPr>
                <p:cNvPr id="1316" name="Rounded Rectangle 1315"/>
                <p:cNvSpPr/>
                <p:nvPr/>
              </p:nvSpPr>
              <p:spPr bwMode="auto">
                <a:xfrm rot="18300000">
                  <a:off x="3997845" y="3559426"/>
                  <a:ext cx="180058" cy="739496"/>
                </a:xfrm>
                <a:prstGeom prst="roundRect">
                  <a:avLst>
                    <a:gd name="adj" fmla="val 35573"/>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grpSp>
          <p:grpSp>
            <p:nvGrpSpPr>
              <p:cNvPr id="1289" name="Group 1288"/>
              <p:cNvGrpSpPr/>
              <p:nvPr/>
            </p:nvGrpSpPr>
            <p:grpSpPr>
              <a:xfrm>
                <a:off x="3534512" y="2247610"/>
                <a:ext cx="504673" cy="497951"/>
                <a:chOff x="3534512" y="2247610"/>
                <a:chExt cx="504673" cy="497951"/>
              </a:xfrm>
              <a:grpFill/>
            </p:grpSpPr>
            <p:cxnSp>
              <p:nvCxnSpPr>
                <p:cNvPr id="1305" name="Straight Connector 1304"/>
                <p:cNvCxnSpPr/>
                <p:nvPr/>
              </p:nvCxnSpPr>
              <p:spPr bwMode="auto">
                <a:xfrm flipV="1">
                  <a:off x="3581024" y="2553499"/>
                  <a:ext cx="235240" cy="88498"/>
                </a:xfrm>
                <a:prstGeom prst="line">
                  <a:avLst/>
                </a:prstGeom>
                <a:grpFill/>
                <a:ln w="21590" cap="flat" cmpd="sng" algn="ctr">
                  <a:solidFill>
                    <a:srgbClr val="00246C">
                      <a:lumMod val="75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06" name="Straight Connector 1305"/>
                <p:cNvCxnSpPr/>
                <p:nvPr/>
              </p:nvCxnSpPr>
              <p:spPr bwMode="auto">
                <a:xfrm flipV="1">
                  <a:off x="3541396" y="2497131"/>
                  <a:ext cx="235240" cy="88498"/>
                </a:xfrm>
                <a:prstGeom prst="line">
                  <a:avLst/>
                </a:prstGeom>
                <a:grpFill/>
                <a:ln w="21590" cap="flat" cmpd="sng" algn="ctr">
                  <a:solidFill>
                    <a:srgbClr val="00246C">
                      <a:lumMod val="75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07" name="Oval 1306"/>
                <p:cNvSpPr/>
                <p:nvPr/>
              </p:nvSpPr>
              <p:spPr bwMode="auto">
                <a:xfrm>
                  <a:off x="3595077" y="2314571"/>
                  <a:ext cx="430990" cy="430990"/>
                </a:xfrm>
                <a:prstGeom prst="ellipse">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sp>
              <p:nvSpPr>
                <p:cNvPr id="1308" name="Flowchart: Delay 1307"/>
                <p:cNvSpPr/>
                <p:nvPr/>
              </p:nvSpPr>
              <p:spPr bwMode="auto">
                <a:xfrm rot="16014406">
                  <a:off x="3680651" y="2149183"/>
                  <a:ext cx="249466" cy="446319"/>
                </a:xfrm>
                <a:prstGeom prst="flowChartDelay">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cxnSp>
              <p:nvCxnSpPr>
                <p:cNvPr id="1309" name="Straight Connector 1308"/>
                <p:cNvCxnSpPr/>
                <p:nvPr/>
              </p:nvCxnSpPr>
              <p:spPr bwMode="auto">
                <a:xfrm flipV="1">
                  <a:off x="3534512" y="2556928"/>
                  <a:ext cx="470479" cy="22993"/>
                </a:xfrm>
                <a:prstGeom prst="line">
                  <a:avLst/>
                </a:prstGeom>
                <a:grpFill/>
                <a:ln w="21590" cap="flat" cmpd="sng" algn="ctr">
                  <a:solidFill>
                    <a:srgbClr val="00246C">
                      <a:lumMod val="75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10" name="Straight Connector 1309"/>
                <p:cNvCxnSpPr/>
                <p:nvPr/>
              </p:nvCxnSpPr>
              <p:spPr bwMode="auto">
                <a:xfrm flipV="1">
                  <a:off x="3588219" y="2617819"/>
                  <a:ext cx="418465" cy="23285"/>
                </a:xfrm>
                <a:prstGeom prst="line">
                  <a:avLst/>
                </a:prstGeom>
                <a:grpFill/>
                <a:ln w="25400" cap="flat" cmpd="sng" algn="ctr">
                  <a:solidFill>
                    <a:srgbClr val="00246C">
                      <a:lumMod val="75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11" name="Oval 1310"/>
                <p:cNvSpPr/>
                <p:nvPr/>
              </p:nvSpPr>
              <p:spPr bwMode="auto">
                <a:xfrm>
                  <a:off x="3987228" y="2419467"/>
                  <a:ext cx="51957" cy="207703"/>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pic>
              <p:nvPicPr>
                <p:cNvPr id="1312" name="Picture 1311"/>
                <p:cNvPicPr>
                  <a:picLocks noChangeAspect="1"/>
                </p:cNvPicPr>
                <p:nvPr/>
              </p:nvPicPr>
              <p:blipFill>
                <a:blip r:embed="rId5"/>
                <a:stretch>
                  <a:fillRect/>
                </a:stretch>
              </p:blipFill>
              <p:spPr>
                <a:xfrm>
                  <a:off x="3710023" y="2305455"/>
                  <a:ext cx="66413" cy="161382"/>
                </a:xfrm>
                <a:prstGeom prst="rect">
                  <a:avLst/>
                </a:prstGeom>
                <a:grpFill/>
              </p:spPr>
            </p:pic>
          </p:grpSp>
          <p:grpSp>
            <p:nvGrpSpPr>
              <p:cNvPr id="1290" name="Group 1289"/>
              <p:cNvGrpSpPr/>
              <p:nvPr/>
            </p:nvGrpSpPr>
            <p:grpSpPr>
              <a:xfrm>
                <a:off x="4255590" y="2611348"/>
                <a:ext cx="1064226" cy="455355"/>
                <a:chOff x="4214122" y="2624287"/>
                <a:chExt cx="1064226" cy="455355"/>
              </a:xfrm>
              <a:grpFill/>
            </p:grpSpPr>
            <p:sp>
              <p:nvSpPr>
                <p:cNvPr id="1302" name="Flowchart: Magnetic Disk 1301"/>
                <p:cNvSpPr/>
                <p:nvPr/>
              </p:nvSpPr>
              <p:spPr bwMode="auto">
                <a:xfrm rot="3294982">
                  <a:off x="4325430" y="2882919"/>
                  <a:ext cx="85415" cy="308031"/>
                </a:xfrm>
                <a:prstGeom prst="flowChartMagneticDisk">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sp>
              <p:nvSpPr>
                <p:cNvPr id="1303" name="Flowchart: Alternate Process 1302"/>
                <p:cNvSpPr/>
                <p:nvPr/>
              </p:nvSpPr>
              <p:spPr bwMode="auto">
                <a:xfrm rot="14141812">
                  <a:off x="4699966" y="2275064"/>
                  <a:ext cx="229159" cy="927605"/>
                </a:xfrm>
                <a:prstGeom prst="flowChartAlternateProcess">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sp>
              <p:nvSpPr>
                <p:cNvPr id="1304" name="Oval 1303"/>
                <p:cNvSpPr/>
                <p:nvPr/>
              </p:nvSpPr>
              <p:spPr bwMode="auto">
                <a:xfrm>
                  <a:off x="4792135" y="2689501"/>
                  <a:ext cx="65504" cy="65504"/>
                </a:xfrm>
                <a:prstGeom prst="ellipse">
                  <a:avLst/>
                </a:prstGeom>
                <a:grpFill/>
                <a:ln w="9525"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grpSp>
          <p:grpSp>
            <p:nvGrpSpPr>
              <p:cNvPr id="1291" name="Group 1290"/>
              <p:cNvGrpSpPr/>
              <p:nvPr/>
            </p:nvGrpSpPr>
            <p:grpSpPr>
              <a:xfrm>
                <a:off x="3594022" y="2741715"/>
                <a:ext cx="749086" cy="831125"/>
                <a:chOff x="3594022" y="2741715"/>
                <a:chExt cx="749086" cy="831125"/>
              </a:xfrm>
              <a:grpFill/>
            </p:grpSpPr>
            <p:sp>
              <p:nvSpPr>
                <p:cNvPr id="1296" name="Oval 1295"/>
                <p:cNvSpPr/>
                <p:nvPr/>
              </p:nvSpPr>
              <p:spPr bwMode="auto">
                <a:xfrm rot="14806305">
                  <a:off x="3911808" y="2878066"/>
                  <a:ext cx="467464" cy="194761"/>
                </a:xfrm>
                <a:prstGeom prst="ellipse">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sp>
              <p:nvSpPr>
                <p:cNvPr id="1297" name="Rounded Rectangle 1296"/>
                <p:cNvSpPr/>
                <p:nvPr/>
              </p:nvSpPr>
              <p:spPr bwMode="auto">
                <a:xfrm rot="21323639">
                  <a:off x="3594022" y="2744815"/>
                  <a:ext cx="595199" cy="828025"/>
                </a:xfrm>
                <a:prstGeom prst="roundRect">
                  <a:avLst>
                    <a:gd name="adj" fmla="val 28306"/>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pic>
              <p:nvPicPr>
                <p:cNvPr id="1298" name="Picture 1297"/>
                <p:cNvPicPr>
                  <a:picLocks noChangeAspect="1"/>
                </p:cNvPicPr>
                <p:nvPr/>
              </p:nvPicPr>
              <p:blipFill>
                <a:blip r:embed="rId5"/>
                <a:stretch>
                  <a:fillRect/>
                </a:stretch>
              </p:blipFill>
              <p:spPr>
                <a:xfrm rot="21071904">
                  <a:off x="3974490" y="2840991"/>
                  <a:ext cx="103155" cy="250666"/>
                </a:xfrm>
                <a:prstGeom prst="rect">
                  <a:avLst/>
                </a:prstGeom>
                <a:grpFill/>
              </p:spPr>
            </p:pic>
            <p:sp>
              <p:nvSpPr>
                <p:cNvPr id="1299" name="Oval 1298"/>
                <p:cNvSpPr/>
                <p:nvPr/>
              </p:nvSpPr>
              <p:spPr bwMode="auto">
                <a:xfrm rot="21233114">
                  <a:off x="3756554" y="3059750"/>
                  <a:ext cx="566133" cy="154484"/>
                </a:xfrm>
                <a:prstGeom prst="ellipse">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sp>
              <p:nvSpPr>
                <p:cNvPr id="1300" name="Oval 1299"/>
                <p:cNvSpPr/>
                <p:nvPr/>
              </p:nvSpPr>
              <p:spPr bwMode="auto">
                <a:xfrm>
                  <a:off x="4154080" y="2981766"/>
                  <a:ext cx="189028" cy="219089"/>
                </a:xfrm>
                <a:prstGeom prst="ellipse">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sp>
              <p:nvSpPr>
                <p:cNvPr id="1301" name="Oval 1300"/>
                <p:cNvSpPr/>
                <p:nvPr/>
              </p:nvSpPr>
              <p:spPr bwMode="auto">
                <a:xfrm rot="13940299">
                  <a:off x="3493570" y="2896269"/>
                  <a:ext cx="499318" cy="237670"/>
                </a:xfrm>
                <a:prstGeom prst="ellipse">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grpSp>
          <p:grpSp>
            <p:nvGrpSpPr>
              <p:cNvPr id="1292" name="Group 1291"/>
              <p:cNvGrpSpPr/>
              <p:nvPr/>
            </p:nvGrpSpPr>
            <p:grpSpPr>
              <a:xfrm>
                <a:off x="3235837" y="3447679"/>
                <a:ext cx="1006032" cy="1057651"/>
                <a:chOff x="3235837" y="3447679"/>
                <a:chExt cx="1006032" cy="1057651"/>
              </a:xfrm>
              <a:grpFill/>
            </p:grpSpPr>
            <p:sp>
              <p:nvSpPr>
                <p:cNvPr id="1293" name="Oval 1292"/>
                <p:cNvSpPr/>
                <p:nvPr/>
              </p:nvSpPr>
              <p:spPr bwMode="auto">
                <a:xfrm rot="20385631">
                  <a:off x="3500981" y="3447679"/>
                  <a:ext cx="740888" cy="288818"/>
                </a:xfrm>
                <a:prstGeom prst="ellipse">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sp>
              <p:nvSpPr>
                <p:cNvPr id="1294" name="Oval 1293"/>
                <p:cNvSpPr/>
                <p:nvPr/>
              </p:nvSpPr>
              <p:spPr bwMode="auto">
                <a:xfrm rot="20209693">
                  <a:off x="3235837" y="4332109"/>
                  <a:ext cx="414741" cy="173221"/>
                </a:xfrm>
                <a:prstGeom prst="ellipse">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sp>
              <p:nvSpPr>
                <p:cNvPr id="1295" name="Rounded Rectangle 1294"/>
                <p:cNvSpPr/>
                <p:nvPr/>
              </p:nvSpPr>
              <p:spPr bwMode="auto">
                <a:xfrm rot="703462">
                  <a:off x="3422477" y="3623561"/>
                  <a:ext cx="293856" cy="765757"/>
                </a:xfrm>
                <a:prstGeom prst="roundRect">
                  <a:avLst>
                    <a:gd name="adj" fmla="val 35573"/>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grpSp>
        </p:grpSp>
        <p:grpSp>
          <p:nvGrpSpPr>
            <p:cNvPr id="1317" name="Group 1316"/>
            <p:cNvGrpSpPr/>
            <p:nvPr/>
          </p:nvGrpSpPr>
          <p:grpSpPr>
            <a:xfrm>
              <a:off x="5084090" y="3848378"/>
              <a:ext cx="709176" cy="697068"/>
              <a:chOff x="3235837" y="2247610"/>
              <a:chExt cx="2083979" cy="2257720"/>
            </a:xfrm>
            <a:solidFill>
              <a:srgbClr val="00B050"/>
            </a:solidFill>
          </p:grpSpPr>
          <p:grpSp>
            <p:nvGrpSpPr>
              <p:cNvPr id="1318" name="Group 1317"/>
              <p:cNvGrpSpPr/>
              <p:nvPr/>
            </p:nvGrpSpPr>
            <p:grpSpPr>
              <a:xfrm>
                <a:off x="3718126" y="3431850"/>
                <a:ext cx="739496" cy="794829"/>
                <a:chOff x="3718126" y="3431850"/>
                <a:chExt cx="739496" cy="794829"/>
              </a:xfrm>
              <a:grpFill/>
            </p:grpSpPr>
            <p:sp>
              <p:nvSpPr>
                <p:cNvPr id="1343" name="Oval 1342"/>
                <p:cNvSpPr/>
                <p:nvPr/>
              </p:nvSpPr>
              <p:spPr bwMode="auto">
                <a:xfrm rot="17743699">
                  <a:off x="3806582" y="3561753"/>
                  <a:ext cx="501095" cy="241290"/>
                </a:xfrm>
                <a:prstGeom prst="ellipse">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sp>
              <p:nvSpPr>
                <p:cNvPr id="1344" name="Oval 1343"/>
                <p:cNvSpPr/>
                <p:nvPr/>
              </p:nvSpPr>
              <p:spPr bwMode="auto">
                <a:xfrm rot="12968811">
                  <a:off x="3896850" y="3805838"/>
                  <a:ext cx="550744" cy="204540"/>
                </a:xfrm>
                <a:prstGeom prst="ellipse">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sp>
              <p:nvSpPr>
                <p:cNvPr id="1345" name="Oval 1344"/>
                <p:cNvSpPr/>
                <p:nvPr/>
              </p:nvSpPr>
              <p:spPr bwMode="auto">
                <a:xfrm rot="20770974">
                  <a:off x="4002587" y="4053458"/>
                  <a:ext cx="414741" cy="173221"/>
                </a:xfrm>
                <a:prstGeom prst="ellipse">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sp>
              <p:nvSpPr>
                <p:cNvPr id="1346" name="Rounded Rectangle 1345"/>
                <p:cNvSpPr/>
                <p:nvPr/>
              </p:nvSpPr>
              <p:spPr bwMode="auto">
                <a:xfrm rot="18300000">
                  <a:off x="3997845" y="3559426"/>
                  <a:ext cx="180058" cy="739496"/>
                </a:xfrm>
                <a:prstGeom prst="roundRect">
                  <a:avLst>
                    <a:gd name="adj" fmla="val 35573"/>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grpSp>
          <p:grpSp>
            <p:nvGrpSpPr>
              <p:cNvPr id="1319" name="Group 1318"/>
              <p:cNvGrpSpPr/>
              <p:nvPr/>
            </p:nvGrpSpPr>
            <p:grpSpPr>
              <a:xfrm>
                <a:off x="3534512" y="2247610"/>
                <a:ext cx="504673" cy="497951"/>
                <a:chOff x="3534512" y="2247610"/>
                <a:chExt cx="504673" cy="497951"/>
              </a:xfrm>
              <a:grpFill/>
            </p:grpSpPr>
            <p:cxnSp>
              <p:nvCxnSpPr>
                <p:cNvPr id="1335" name="Straight Connector 1334"/>
                <p:cNvCxnSpPr/>
                <p:nvPr/>
              </p:nvCxnSpPr>
              <p:spPr bwMode="auto">
                <a:xfrm flipV="1">
                  <a:off x="3581024" y="2553499"/>
                  <a:ext cx="235240" cy="88498"/>
                </a:xfrm>
                <a:prstGeom prst="line">
                  <a:avLst/>
                </a:prstGeom>
                <a:grpFill/>
                <a:ln w="21590" cap="flat" cmpd="sng" algn="ctr">
                  <a:solidFill>
                    <a:srgbClr val="00246C">
                      <a:lumMod val="75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6" name="Straight Connector 1335"/>
                <p:cNvCxnSpPr/>
                <p:nvPr/>
              </p:nvCxnSpPr>
              <p:spPr bwMode="auto">
                <a:xfrm flipV="1">
                  <a:off x="3541396" y="2497131"/>
                  <a:ext cx="235240" cy="88498"/>
                </a:xfrm>
                <a:prstGeom prst="line">
                  <a:avLst/>
                </a:prstGeom>
                <a:grpFill/>
                <a:ln w="21590" cap="flat" cmpd="sng" algn="ctr">
                  <a:solidFill>
                    <a:srgbClr val="00246C">
                      <a:lumMod val="75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37" name="Oval 1336"/>
                <p:cNvSpPr/>
                <p:nvPr/>
              </p:nvSpPr>
              <p:spPr bwMode="auto">
                <a:xfrm>
                  <a:off x="3595077" y="2314571"/>
                  <a:ext cx="430990" cy="430990"/>
                </a:xfrm>
                <a:prstGeom prst="ellipse">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sp>
              <p:nvSpPr>
                <p:cNvPr id="1338" name="Flowchart: Delay 1337"/>
                <p:cNvSpPr/>
                <p:nvPr/>
              </p:nvSpPr>
              <p:spPr bwMode="auto">
                <a:xfrm rot="16014406">
                  <a:off x="3680651" y="2149183"/>
                  <a:ext cx="249466" cy="446319"/>
                </a:xfrm>
                <a:prstGeom prst="flowChartDelay">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cxnSp>
              <p:nvCxnSpPr>
                <p:cNvPr id="1339" name="Straight Connector 1338"/>
                <p:cNvCxnSpPr/>
                <p:nvPr/>
              </p:nvCxnSpPr>
              <p:spPr bwMode="auto">
                <a:xfrm flipV="1">
                  <a:off x="3534512" y="2556928"/>
                  <a:ext cx="470479" cy="22993"/>
                </a:xfrm>
                <a:prstGeom prst="line">
                  <a:avLst/>
                </a:prstGeom>
                <a:grpFill/>
                <a:ln w="21590" cap="flat" cmpd="sng" algn="ctr">
                  <a:solidFill>
                    <a:srgbClr val="00246C">
                      <a:lumMod val="75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40" name="Straight Connector 1339"/>
                <p:cNvCxnSpPr/>
                <p:nvPr/>
              </p:nvCxnSpPr>
              <p:spPr bwMode="auto">
                <a:xfrm flipV="1">
                  <a:off x="3588219" y="2617819"/>
                  <a:ext cx="418465" cy="23285"/>
                </a:xfrm>
                <a:prstGeom prst="line">
                  <a:avLst/>
                </a:prstGeom>
                <a:grpFill/>
                <a:ln w="25400" cap="flat" cmpd="sng" algn="ctr">
                  <a:solidFill>
                    <a:srgbClr val="00246C">
                      <a:lumMod val="75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41" name="Oval 1340"/>
                <p:cNvSpPr/>
                <p:nvPr/>
              </p:nvSpPr>
              <p:spPr bwMode="auto">
                <a:xfrm>
                  <a:off x="3987228" y="2419467"/>
                  <a:ext cx="51957" cy="207703"/>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pic>
              <p:nvPicPr>
                <p:cNvPr id="1342" name="Picture 1341"/>
                <p:cNvPicPr>
                  <a:picLocks noChangeAspect="1"/>
                </p:cNvPicPr>
                <p:nvPr/>
              </p:nvPicPr>
              <p:blipFill>
                <a:blip r:embed="rId5"/>
                <a:stretch>
                  <a:fillRect/>
                </a:stretch>
              </p:blipFill>
              <p:spPr>
                <a:xfrm>
                  <a:off x="3710023" y="2305455"/>
                  <a:ext cx="66413" cy="161382"/>
                </a:xfrm>
                <a:prstGeom prst="rect">
                  <a:avLst/>
                </a:prstGeom>
                <a:grpFill/>
              </p:spPr>
            </p:pic>
          </p:grpSp>
          <p:grpSp>
            <p:nvGrpSpPr>
              <p:cNvPr id="1320" name="Group 1319"/>
              <p:cNvGrpSpPr/>
              <p:nvPr/>
            </p:nvGrpSpPr>
            <p:grpSpPr>
              <a:xfrm>
                <a:off x="4255590" y="2611348"/>
                <a:ext cx="1064226" cy="455355"/>
                <a:chOff x="4214122" y="2624287"/>
                <a:chExt cx="1064226" cy="455355"/>
              </a:xfrm>
              <a:grpFill/>
            </p:grpSpPr>
            <p:sp>
              <p:nvSpPr>
                <p:cNvPr id="1332" name="Flowchart: Magnetic Disk 1331"/>
                <p:cNvSpPr/>
                <p:nvPr/>
              </p:nvSpPr>
              <p:spPr bwMode="auto">
                <a:xfrm rot="3294982">
                  <a:off x="4325430" y="2882919"/>
                  <a:ext cx="85415" cy="308031"/>
                </a:xfrm>
                <a:prstGeom prst="flowChartMagneticDisk">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sp>
              <p:nvSpPr>
                <p:cNvPr id="1333" name="Flowchart: Alternate Process 1332"/>
                <p:cNvSpPr/>
                <p:nvPr/>
              </p:nvSpPr>
              <p:spPr bwMode="auto">
                <a:xfrm rot="14141812">
                  <a:off x="4699966" y="2275064"/>
                  <a:ext cx="229159" cy="927605"/>
                </a:xfrm>
                <a:prstGeom prst="flowChartAlternateProcess">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sp>
              <p:nvSpPr>
                <p:cNvPr id="1334" name="Oval 1333"/>
                <p:cNvSpPr/>
                <p:nvPr/>
              </p:nvSpPr>
              <p:spPr bwMode="auto">
                <a:xfrm>
                  <a:off x="4792135" y="2689501"/>
                  <a:ext cx="65504" cy="65504"/>
                </a:xfrm>
                <a:prstGeom prst="ellipse">
                  <a:avLst/>
                </a:prstGeom>
                <a:grpFill/>
                <a:ln w="9525"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grpSp>
          <p:grpSp>
            <p:nvGrpSpPr>
              <p:cNvPr id="1321" name="Group 1320"/>
              <p:cNvGrpSpPr/>
              <p:nvPr/>
            </p:nvGrpSpPr>
            <p:grpSpPr>
              <a:xfrm>
                <a:off x="3594022" y="2741715"/>
                <a:ext cx="749086" cy="831125"/>
                <a:chOff x="3594022" y="2741715"/>
                <a:chExt cx="749086" cy="831125"/>
              </a:xfrm>
              <a:grpFill/>
            </p:grpSpPr>
            <p:sp>
              <p:nvSpPr>
                <p:cNvPr id="1326" name="Oval 1325"/>
                <p:cNvSpPr/>
                <p:nvPr/>
              </p:nvSpPr>
              <p:spPr bwMode="auto">
                <a:xfrm rot="14806305">
                  <a:off x="3911808" y="2878066"/>
                  <a:ext cx="467464" cy="194761"/>
                </a:xfrm>
                <a:prstGeom prst="ellipse">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sp>
              <p:nvSpPr>
                <p:cNvPr id="1327" name="Rounded Rectangle 1326"/>
                <p:cNvSpPr/>
                <p:nvPr/>
              </p:nvSpPr>
              <p:spPr bwMode="auto">
                <a:xfrm rot="21323639">
                  <a:off x="3594022" y="2744815"/>
                  <a:ext cx="595199" cy="828025"/>
                </a:xfrm>
                <a:prstGeom prst="roundRect">
                  <a:avLst>
                    <a:gd name="adj" fmla="val 28306"/>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pic>
              <p:nvPicPr>
                <p:cNvPr id="1328" name="Picture 1327"/>
                <p:cNvPicPr>
                  <a:picLocks noChangeAspect="1"/>
                </p:cNvPicPr>
                <p:nvPr/>
              </p:nvPicPr>
              <p:blipFill>
                <a:blip r:embed="rId5"/>
                <a:stretch>
                  <a:fillRect/>
                </a:stretch>
              </p:blipFill>
              <p:spPr>
                <a:xfrm rot="21071904">
                  <a:off x="3974490" y="2840991"/>
                  <a:ext cx="103155" cy="250666"/>
                </a:xfrm>
                <a:prstGeom prst="rect">
                  <a:avLst/>
                </a:prstGeom>
                <a:grpFill/>
              </p:spPr>
            </p:pic>
            <p:sp>
              <p:nvSpPr>
                <p:cNvPr id="1329" name="Oval 1328"/>
                <p:cNvSpPr/>
                <p:nvPr/>
              </p:nvSpPr>
              <p:spPr bwMode="auto">
                <a:xfrm rot="21233114">
                  <a:off x="3756554" y="3059750"/>
                  <a:ext cx="566133" cy="154484"/>
                </a:xfrm>
                <a:prstGeom prst="ellipse">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sp>
              <p:nvSpPr>
                <p:cNvPr id="1330" name="Oval 1329"/>
                <p:cNvSpPr/>
                <p:nvPr/>
              </p:nvSpPr>
              <p:spPr bwMode="auto">
                <a:xfrm>
                  <a:off x="4154080" y="2981766"/>
                  <a:ext cx="189028" cy="219089"/>
                </a:xfrm>
                <a:prstGeom prst="ellipse">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sp>
              <p:nvSpPr>
                <p:cNvPr id="1331" name="Oval 1330"/>
                <p:cNvSpPr/>
                <p:nvPr/>
              </p:nvSpPr>
              <p:spPr bwMode="auto">
                <a:xfrm rot="13940299">
                  <a:off x="3493570" y="2896269"/>
                  <a:ext cx="499318" cy="237670"/>
                </a:xfrm>
                <a:prstGeom prst="ellipse">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grpSp>
          <p:grpSp>
            <p:nvGrpSpPr>
              <p:cNvPr id="1322" name="Group 1321"/>
              <p:cNvGrpSpPr/>
              <p:nvPr/>
            </p:nvGrpSpPr>
            <p:grpSpPr>
              <a:xfrm>
                <a:off x="3235837" y="3447679"/>
                <a:ext cx="1006032" cy="1057651"/>
                <a:chOff x="3235837" y="3447679"/>
                <a:chExt cx="1006032" cy="1057651"/>
              </a:xfrm>
              <a:grpFill/>
            </p:grpSpPr>
            <p:sp>
              <p:nvSpPr>
                <p:cNvPr id="1323" name="Oval 1322"/>
                <p:cNvSpPr/>
                <p:nvPr/>
              </p:nvSpPr>
              <p:spPr bwMode="auto">
                <a:xfrm rot="20385631">
                  <a:off x="3500981" y="3447679"/>
                  <a:ext cx="740888" cy="288818"/>
                </a:xfrm>
                <a:prstGeom prst="ellipse">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sp>
              <p:nvSpPr>
                <p:cNvPr id="1324" name="Oval 1323"/>
                <p:cNvSpPr/>
                <p:nvPr/>
              </p:nvSpPr>
              <p:spPr bwMode="auto">
                <a:xfrm rot="20209693">
                  <a:off x="3235837" y="4332109"/>
                  <a:ext cx="414741" cy="173221"/>
                </a:xfrm>
                <a:prstGeom prst="ellipse">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sp>
              <p:nvSpPr>
                <p:cNvPr id="1325" name="Rounded Rectangle 1324"/>
                <p:cNvSpPr/>
                <p:nvPr/>
              </p:nvSpPr>
              <p:spPr bwMode="auto">
                <a:xfrm rot="703462">
                  <a:off x="3422477" y="3623561"/>
                  <a:ext cx="293856" cy="765757"/>
                </a:xfrm>
                <a:prstGeom prst="roundRect">
                  <a:avLst>
                    <a:gd name="adj" fmla="val 35573"/>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grpSp>
        </p:grpSp>
        <p:grpSp>
          <p:nvGrpSpPr>
            <p:cNvPr id="1347" name="Group 1346"/>
            <p:cNvGrpSpPr/>
            <p:nvPr/>
          </p:nvGrpSpPr>
          <p:grpSpPr>
            <a:xfrm>
              <a:off x="5625606" y="3848378"/>
              <a:ext cx="709176" cy="697068"/>
              <a:chOff x="3235837" y="2247610"/>
              <a:chExt cx="2083979" cy="2257720"/>
            </a:xfrm>
            <a:solidFill>
              <a:srgbClr val="00B050"/>
            </a:solidFill>
          </p:grpSpPr>
          <p:grpSp>
            <p:nvGrpSpPr>
              <p:cNvPr id="1348" name="Group 1347"/>
              <p:cNvGrpSpPr/>
              <p:nvPr/>
            </p:nvGrpSpPr>
            <p:grpSpPr>
              <a:xfrm>
                <a:off x="3718126" y="3431850"/>
                <a:ext cx="739496" cy="794829"/>
                <a:chOff x="3718126" y="3431850"/>
                <a:chExt cx="739496" cy="794829"/>
              </a:xfrm>
              <a:grpFill/>
            </p:grpSpPr>
            <p:sp>
              <p:nvSpPr>
                <p:cNvPr id="1373" name="Oval 1372"/>
                <p:cNvSpPr/>
                <p:nvPr/>
              </p:nvSpPr>
              <p:spPr bwMode="auto">
                <a:xfrm rot="17743699">
                  <a:off x="3806582" y="3561753"/>
                  <a:ext cx="501095" cy="241290"/>
                </a:xfrm>
                <a:prstGeom prst="ellipse">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sp>
              <p:nvSpPr>
                <p:cNvPr id="1374" name="Oval 1373"/>
                <p:cNvSpPr/>
                <p:nvPr/>
              </p:nvSpPr>
              <p:spPr bwMode="auto">
                <a:xfrm rot="12968811">
                  <a:off x="3896850" y="3805838"/>
                  <a:ext cx="550744" cy="204540"/>
                </a:xfrm>
                <a:prstGeom prst="ellipse">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sp>
              <p:nvSpPr>
                <p:cNvPr id="1375" name="Oval 1374"/>
                <p:cNvSpPr/>
                <p:nvPr/>
              </p:nvSpPr>
              <p:spPr bwMode="auto">
                <a:xfrm rot="20770974">
                  <a:off x="4002587" y="4053458"/>
                  <a:ext cx="414741" cy="173221"/>
                </a:xfrm>
                <a:prstGeom prst="ellipse">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sp>
              <p:nvSpPr>
                <p:cNvPr id="1376" name="Rounded Rectangle 1375"/>
                <p:cNvSpPr/>
                <p:nvPr/>
              </p:nvSpPr>
              <p:spPr bwMode="auto">
                <a:xfrm rot="18300000">
                  <a:off x="3997845" y="3559426"/>
                  <a:ext cx="180058" cy="739496"/>
                </a:xfrm>
                <a:prstGeom prst="roundRect">
                  <a:avLst>
                    <a:gd name="adj" fmla="val 35573"/>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grpSp>
          <p:grpSp>
            <p:nvGrpSpPr>
              <p:cNvPr id="1349" name="Group 1348"/>
              <p:cNvGrpSpPr/>
              <p:nvPr/>
            </p:nvGrpSpPr>
            <p:grpSpPr>
              <a:xfrm>
                <a:off x="3534512" y="2247610"/>
                <a:ext cx="504673" cy="497951"/>
                <a:chOff x="3534512" y="2247610"/>
                <a:chExt cx="504673" cy="497951"/>
              </a:xfrm>
              <a:grpFill/>
            </p:grpSpPr>
            <p:cxnSp>
              <p:nvCxnSpPr>
                <p:cNvPr id="1365" name="Straight Connector 1364"/>
                <p:cNvCxnSpPr/>
                <p:nvPr/>
              </p:nvCxnSpPr>
              <p:spPr bwMode="auto">
                <a:xfrm flipV="1">
                  <a:off x="3581024" y="2553499"/>
                  <a:ext cx="235240" cy="88498"/>
                </a:xfrm>
                <a:prstGeom prst="line">
                  <a:avLst/>
                </a:prstGeom>
                <a:grpFill/>
                <a:ln w="21590" cap="flat" cmpd="sng" algn="ctr">
                  <a:solidFill>
                    <a:srgbClr val="00246C">
                      <a:lumMod val="75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66" name="Straight Connector 1365"/>
                <p:cNvCxnSpPr/>
                <p:nvPr/>
              </p:nvCxnSpPr>
              <p:spPr bwMode="auto">
                <a:xfrm flipV="1">
                  <a:off x="3541396" y="2497131"/>
                  <a:ext cx="235240" cy="88498"/>
                </a:xfrm>
                <a:prstGeom prst="line">
                  <a:avLst/>
                </a:prstGeom>
                <a:grpFill/>
                <a:ln w="21590" cap="flat" cmpd="sng" algn="ctr">
                  <a:solidFill>
                    <a:srgbClr val="00246C">
                      <a:lumMod val="75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67" name="Oval 1366"/>
                <p:cNvSpPr/>
                <p:nvPr/>
              </p:nvSpPr>
              <p:spPr bwMode="auto">
                <a:xfrm>
                  <a:off x="3595077" y="2314571"/>
                  <a:ext cx="430990" cy="430990"/>
                </a:xfrm>
                <a:prstGeom prst="ellipse">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sp>
              <p:nvSpPr>
                <p:cNvPr id="1368" name="Flowchart: Delay 1367"/>
                <p:cNvSpPr/>
                <p:nvPr/>
              </p:nvSpPr>
              <p:spPr bwMode="auto">
                <a:xfrm rot="16014406">
                  <a:off x="3680651" y="2149183"/>
                  <a:ext cx="249466" cy="446319"/>
                </a:xfrm>
                <a:prstGeom prst="flowChartDelay">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cxnSp>
              <p:nvCxnSpPr>
                <p:cNvPr id="1369" name="Straight Connector 1368"/>
                <p:cNvCxnSpPr/>
                <p:nvPr/>
              </p:nvCxnSpPr>
              <p:spPr bwMode="auto">
                <a:xfrm flipV="1">
                  <a:off x="3534512" y="2556928"/>
                  <a:ext cx="470479" cy="22993"/>
                </a:xfrm>
                <a:prstGeom prst="line">
                  <a:avLst/>
                </a:prstGeom>
                <a:grpFill/>
                <a:ln w="21590" cap="flat" cmpd="sng" algn="ctr">
                  <a:solidFill>
                    <a:srgbClr val="00246C">
                      <a:lumMod val="75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70" name="Straight Connector 1369"/>
                <p:cNvCxnSpPr/>
                <p:nvPr/>
              </p:nvCxnSpPr>
              <p:spPr bwMode="auto">
                <a:xfrm flipV="1">
                  <a:off x="3588219" y="2617819"/>
                  <a:ext cx="418465" cy="23285"/>
                </a:xfrm>
                <a:prstGeom prst="line">
                  <a:avLst/>
                </a:prstGeom>
                <a:grpFill/>
                <a:ln w="25400" cap="flat" cmpd="sng" algn="ctr">
                  <a:solidFill>
                    <a:srgbClr val="00246C">
                      <a:lumMod val="75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71" name="Oval 1370"/>
                <p:cNvSpPr/>
                <p:nvPr/>
              </p:nvSpPr>
              <p:spPr bwMode="auto">
                <a:xfrm>
                  <a:off x="3987228" y="2419467"/>
                  <a:ext cx="51957" cy="207703"/>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pic>
              <p:nvPicPr>
                <p:cNvPr id="1372" name="Picture 1371"/>
                <p:cNvPicPr>
                  <a:picLocks noChangeAspect="1"/>
                </p:cNvPicPr>
                <p:nvPr/>
              </p:nvPicPr>
              <p:blipFill>
                <a:blip r:embed="rId5"/>
                <a:stretch>
                  <a:fillRect/>
                </a:stretch>
              </p:blipFill>
              <p:spPr>
                <a:xfrm>
                  <a:off x="3710023" y="2305455"/>
                  <a:ext cx="66413" cy="161382"/>
                </a:xfrm>
                <a:prstGeom prst="rect">
                  <a:avLst/>
                </a:prstGeom>
                <a:grpFill/>
              </p:spPr>
            </p:pic>
          </p:grpSp>
          <p:grpSp>
            <p:nvGrpSpPr>
              <p:cNvPr id="1350" name="Group 1349"/>
              <p:cNvGrpSpPr/>
              <p:nvPr/>
            </p:nvGrpSpPr>
            <p:grpSpPr>
              <a:xfrm>
                <a:off x="4255590" y="2611348"/>
                <a:ext cx="1064226" cy="455355"/>
                <a:chOff x="4214122" y="2624287"/>
                <a:chExt cx="1064226" cy="455355"/>
              </a:xfrm>
              <a:grpFill/>
            </p:grpSpPr>
            <p:sp>
              <p:nvSpPr>
                <p:cNvPr id="1362" name="Flowchart: Magnetic Disk 1361"/>
                <p:cNvSpPr/>
                <p:nvPr/>
              </p:nvSpPr>
              <p:spPr bwMode="auto">
                <a:xfrm rot="3294982">
                  <a:off x="4325430" y="2882919"/>
                  <a:ext cx="85415" cy="308031"/>
                </a:xfrm>
                <a:prstGeom prst="flowChartMagneticDisk">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sp>
              <p:nvSpPr>
                <p:cNvPr id="1363" name="Flowchart: Alternate Process 1362"/>
                <p:cNvSpPr/>
                <p:nvPr/>
              </p:nvSpPr>
              <p:spPr bwMode="auto">
                <a:xfrm rot="14141812">
                  <a:off x="4699966" y="2275064"/>
                  <a:ext cx="229159" cy="927605"/>
                </a:xfrm>
                <a:prstGeom prst="flowChartAlternateProcess">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sp>
              <p:nvSpPr>
                <p:cNvPr id="1364" name="Oval 1363"/>
                <p:cNvSpPr/>
                <p:nvPr/>
              </p:nvSpPr>
              <p:spPr bwMode="auto">
                <a:xfrm>
                  <a:off x="4792135" y="2689501"/>
                  <a:ext cx="65504" cy="65504"/>
                </a:xfrm>
                <a:prstGeom prst="ellipse">
                  <a:avLst/>
                </a:prstGeom>
                <a:grpFill/>
                <a:ln w="9525"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grpSp>
          <p:grpSp>
            <p:nvGrpSpPr>
              <p:cNvPr id="1351" name="Group 1350"/>
              <p:cNvGrpSpPr/>
              <p:nvPr/>
            </p:nvGrpSpPr>
            <p:grpSpPr>
              <a:xfrm>
                <a:off x="3594022" y="2741715"/>
                <a:ext cx="749086" cy="831125"/>
                <a:chOff x="3594022" y="2741715"/>
                <a:chExt cx="749086" cy="831125"/>
              </a:xfrm>
              <a:grpFill/>
            </p:grpSpPr>
            <p:sp>
              <p:nvSpPr>
                <p:cNvPr id="1356" name="Oval 1355"/>
                <p:cNvSpPr/>
                <p:nvPr/>
              </p:nvSpPr>
              <p:spPr bwMode="auto">
                <a:xfrm rot="14806305">
                  <a:off x="3911808" y="2878066"/>
                  <a:ext cx="467464" cy="194761"/>
                </a:xfrm>
                <a:prstGeom prst="ellipse">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sp>
              <p:nvSpPr>
                <p:cNvPr id="1357" name="Rounded Rectangle 1356"/>
                <p:cNvSpPr/>
                <p:nvPr/>
              </p:nvSpPr>
              <p:spPr bwMode="auto">
                <a:xfrm rot="21323639">
                  <a:off x="3594022" y="2744815"/>
                  <a:ext cx="595199" cy="828025"/>
                </a:xfrm>
                <a:prstGeom prst="roundRect">
                  <a:avLst>
                    <a:gd name="adj" fmla="val 28306"/>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pic>
              <p:nvPicPr>
                <p:cNvPr id="1358" name="Picture 1357"/>
                <p:cNvPicPr>
                  <a:picLocks noChangeAspect="1"/>
                </p:cNvPicPr>
                <p:nvPr/>
              </p:nvPicPr>
              <p:blipFill>
                <a:blip r:embed="rId5"/>
                <a:stretch>
                  <a:fillRect/>
                </a:stretch>
              </p:blipFill>
              <p:spPr>
                <a:xfrm rot="21071904">
                  <a:off x="3974490" y="2840991"/>
                  <a:ext cx="103155" cy="250666"/>
                </a:xfrm>
                <a:prstGeom prst="rect">
                  <a:avLst/>
                </a:prstGeom>
                <a:grpFill/>
              </p:spPr>
            </p:pic>
            <p:sp>
              <p:nvSpPr>
                <p:cNvPr id="1359" name="Oval 1358"/>
                <p:cNvSpPr/>
                <p:nvPr/>
              </p:nvSpPr>
              <p:spPr bwMode="auto">
                <a:xfrm rot="21233114">
                  <a:off x="3756554" y="3059750"/>
                  <a:ext cx="566133" cy="154484"/>
                </a:xfrm>
                <a:prstGeom prst="ellipse">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sp>
              <p:nvSpPr>
                <p:cNvPr id="1360" name="Oval 1359"/>
                <p:cNvSpPr/>
                <p:nvPr/>
              </p:nvSpPr>
              <p:spPr bwMode="auto">
                <a:xfrm>
                  <a:off x="4154080" y="2981766"/>
                  <a:ext cx="189028" cy="219089"/>
                </a:xfrm>
                <a:prstGeom prst="ellipse">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sp>
              <p:nvSpPr>
                <p:cNvPr id="1361" name="Oval 1360"/>
                <p:cNvSpPr/>
                <p:nvPr/>
              </p:nvSpPr>
              <p:spPr bwMode="auto">
                <a:xfrm rot="13940299">
                  <a:off x="3493570" y="2896269"/>
                  <a:ext cx="499318" cy="237670"/>
                </a:xfrm>
                <a:prstGeom prst="ellipse">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grpSp>
          <p:grpSp>
            <p:nvGrpSpPr>
              <p:cNvPr id="1352" name="Group 1351"/>
              <p:cNvGrpSpPr/>
              <p:nvPr/>
            </p:nvGrpSpPr>
            <p:grpSpPr>
              <a:xfrm>
                <a:off x="3235837" y="3447679"/>
                <a:ext cx="1006032" cy="1057651"/>
                <a:chOff x="3235837" y="3447679"/>
                <a:chExt cx="1006032" cy="1057651"/>
              </a:xfrm>
              <a:grpFill/>
            </p:grpSpPr>
            <p:sp>
              <p:nvSpPr>
                <p:cNvPr id="1353" name="Oval 1352"/>
                <p:cNvSpPr/>
                <p:nvPr/>
              </p:nvSpPr>
              <p:spPr bwMode="auto">
                <a:xfrm rot="20385631">
                  <a:off x="3500981" y="3447679"/>
                  <a:ext cx="740888" cy="288818"/>
                </a:xfrm>
                <a:prstGeom prst="ellipse">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sp>
              <p:nvSpPr>
                <p:cNvPr id="1354" name="Oval 1353"/>
                <p:cNvSpPr/>
                <p:nvPr/>
              </p:nvSpPr>
              <p:spPr bwMode="auto">
                <a:xfrm rot="20209693">
                  <a:off x="3235837" y="4332109"/>
                  <a:ext cx="414741" cy="173221"/>
                </a:xfrm>
                <a:prstGeom prst="ellipse">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sp>
              <p:nvSpPr>
                <p:cNvPr id="1355" name="Rounded Rectangle 1354"/>
                <p:cNvSpPr/>
                <p:nvPr/>
              </p:nvSpPr>
              <p:spPr bwMode="auto">
                <a:xfrm rot="703462">
                  <a:off x="3422477" y="3623561"/>
                  <a:ext cx="293856" cy="765757"/>
                </a:xfrm>
                <a:prstGeom prst="roundRect">
                  <a:avLst>
                    <a:gd name="adj" fmla="val 35573"/>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grpSp>
        </p:grpSp>
        <p:grpSp>
          <p:nvGrpSpPr>
            <p:cNvPr id="1377" name="Group 1376"/>
            <p:cNvGrpSpPr/>
            <p:nvPr/>
          </p:nvGrpSpPr>
          <p:grpSpPr>
            <a:xfrm>
              <a:off x="6167122" y="3848378"/>
              <a:ext cx="709176" cy="697068"/>
              <a:chOff x="3235837" y="2247610"/>
              <a:chExt cx="2083979" cy="2257720"/>
            </a:xfrm>
            <a:solidFill>
              <a:srgbClr val="00B050"/>
            </a:solidFill>
          </p:grpSpPr>
          <p:grpSp>
            <p:nvGrpSpPr>
              <p:cNvPr id="1378" name="Group 1377"/>
              <p:cNvGrpSpPr/>
              <p:nvPr/>
            </p:nvGrpSpPr>
            <p:grpSpPr>
              <a:xfrm>
                <a:off x="3718126" y="3431850"/>
                <a:ext cx="739496" cy="794829"/>
                <a:chOff x="3718126" y="3431850"/>
                <a:chExt cx="739496" cy="794829"/>
              </a:xfrm>
              <a:grpFill/>
            </p:grpSpPr>
            <p:sp>
              <p:nvSpPr>
                <p:cNvPr id="1403" name="Oval 1402"/>
                <p:cNvSpPr/>
                <p:nvPr/>
              </p:nvSpPr>
              <p:spPr bwMode="auto">
                <a:xfrm rot="17743699">
                  <a:off x="3806582" y="3561753"/>
                  <a:ext cx="501095" cy="241290"/>
                </a:xfrm>
                <a:prstGeom prst="ellipse">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sp>
              <p:nvSpPr>
                <p:cNvPr id="1404" name="Oval 1403"/>
                <p:cNvSpPr/>
                <p:nvPr/>
              </p:nvSpPr>
              <p:spPr bwMode="auto">
                <a:xfrm rot="12968811">
                  <a:off x="3896850" y="3805838"/>
                  <a:ext cx="550744" cy="204540"/>
                </a:xfrm>
                <a:prstGeom prst="ellipse">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sp>
              <p:nvSpPr>
                <p:cNvPr id="1405" name="Oval 1404"/>
                <p:cNvSpPr/>
                <p:nvPr/>
              </p:nvSpPr>
              <p:spPr bwMode="auto">
                <a:xfrm rot="20770974">
                  <a:off x="4002587" y="4053458"/>
                  <a:ext cx="414741" cy="173221"/>
                </a:xfrm>
                <a:prstGeom prst="ellipse">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sp>
              <p:nvSpPr>
                <p:cNvPr id="1406" name="Rounded Rectangle 1405"/>
                <p:cNvSpPr/>
                <p:nvPr/>
              </p:nvSpPr>
              <p:spPr bwMode="auto">
                <a:xfrm rot="18300000">
                  <a:off x="3997845" y="3559426"/>
                  <a:ext cx="180058" cy="739496"/>
                </a:xfrm>
                <a:prstGeom prst="roundRect">
                  <a:avLst>
                    <a:gd name="adj" fmla="val 35573"/>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grpSp>
          <p:grpSp>
            <p:nvGrpSpPr>
              <p:cNvPr id="1379" name="Group 1378"/>
              <p:cNvGrpSpPr/>
              <p:nvPr/>
            </p:nvGrpSpPr>
            <p:grpSpPr>
              <a:xfrm>
                <a:off x="3534512" y="2247610"/>
                <a:ext cx="504673" cy="497951"/>
                <a:chOff x="3534512" y="2247610"/>
                <a:chExt cx="504673" cy="497951"/>
              </a:xfrm>
              <a:grpFill/>
            </p:grpSpPr>
            <p:cxnSp>
              <p:nvCxnSpPr>
                <p:cNvPr id="1395" name="Straight Connector 1394"/>
                <p:cNvCxnSpPr/>
                <p:nvPr/>
              </p:nvCxnSpPr>
              <p:spPr bwMode="auto">
                <a:xfrm flipV="1">
                  <a:off x="3581024" y="2553499"/>
                  <a:ext cx="235240" cy="88498"/>
                </a:xfrm>
                <a:prstGeom prst="line">
                  <a:avLst/>
                </a:prstGeom>
                <a:grpFill/>
                <a:ln w="21590" cap="flat" cmpd="sng" algn="ctr">
                  <a:solidFill>
                    <a:srgbClr val="00246C">
                      <a:lumMod val="75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96" name="Straight Connector 1395"/>
                <p:cNvCxnSpPr/>
                <p:nvPr/>
              </p:nvCxnSpPr>
              <p:spPr bwMode="auto">
                <a:xfrm flipV="1">
                  <a:off x="3541396" y="2497131"/>
                  <a:ext cx="235240" cy="88498"/>
                </a:xfrm>
                <a:prstGeom prst="line">
                  <a:avLst/>
                </a:prstGeom>
                <a:grpFill/>
                <a:ln w="21590" cap="flat" cmpd="sng" algn="ctr">
                  <a:solidFill>
                    <a:srgbClr val="00246C">
                      <a:lumMod val="75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97" name="Oval 1396"/>
                <p:cNvSpPr/>
                <p:nvPr/>
              </p:nvSpPr>
              <p:spPr bwMode="auto">
                <a:xfrm>
                  <a:off x="3595077" y="2314571"/>
                  <a:ext cx="430990" cy="430990"/>
                </a:xfrm>
                <a:prstGeom prst="ellipse">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sp>
              <p:nvSpPr>
                <p:cNvPr id="1398" name="Flowchart: Delay 1397"/>
                <p:cNvSpPr/>
                <p:nvPr/>
              </p:nvSpPr>
              <p:spPr bwMode="auto">
                <a:xfrm rot="16014406">
                  <a:off x="3680651" y="2149183"/>
                  <a:ext cx="249466" cy="446319"/>
                </a:xfrm>
                <a:prstGeom prst="flowChartDelay">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cxnSp>
              <p:nvCxnSpPr>
                <p:cNvPr id="1399" name="Straight Connector 1398"/>
                <p:cNvCxnSpPr/>
                <p:nvPr/>
              </p:nvCxnSpPr>
              <p:spPr bwMode="auto">
                <a:xfrm flipV="1">
                  <a:off x="3534512" y="2556928"/>
                  <a:ext cx="470479" cy="22993"/>
                </a:xfrm>
                <a:prstGeom prst="line">
                  <a:avLst/>
                </a:prstGeom>
                <a:grpFill/>
                <a:ln w="21590" cap="flat" cmpd="sng" algn="ctr">
                  <a:solidFill>
                    <a:srgbClr val="00246C">
                      <a:lumMod val="75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00" name="Straight Connector 1399"/>
                <p:cNvCxnSpPr/>
                <p:nvPr/>
              </p:nvCxnSpPr>
              <p:spPr bwMode="auto">
                <a:xfrm flipV="1">
                  <a:off x="3588219" y="2617819"/>
                  <a:ext cx="418465" cy="23285"/>
                </a:xfrm>
                <a:prstGeom prst="line">
                  <a:avLst/>
                </a:prstGeom>
                <a:grpFill/>
                <a:ln w="25400" cap="flat" cmpd="sng" algn="ctr">
                  <a:solidFill>
                    <a:srgbClr val="00246C">
                      <a:lumMod val="75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01" name="Oval 1400"/>
                <p:cNvSpPr/>
                <p:nvPr/>
              </p:nvSpPr>
              <p:spPr bwMode="auto">
                <a:xfrm>
                  <a:off x="3987228" y="2419467"/>
                  <a:ext cx="51957" cy="207703"/>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pic>
              <p:nvPicPr>
                <p:cNvPr id="1402" name="Picture 1401"/>
                <p:cNvPicPr>
                  <a:picLocks noChangeAspect="1"/>
                </p:cNvPicPr>
                <p:nvPr/>
              </p:nvPicPr>
              <p:blipFill>
                <a:blip r:embed="rId5"/>
                <a:stretch>
                  <a:fillRect/>
                </a:stretch>
              </p:blipFill>
              <p:spPr>
                <a:xfrm>
                  <a:off x="3710023" y="2305455"/>
                  <a:ext cx="66413" cy="161382"/>
                </a:xfrm>
                <a:prstGeom prst="rect">
                  <a:avLst/>
                </a:prstGeom>
                <a:grpFill/>
              </p:spPr>
            </p:pic>
          </p:grpSp>
          <p:grpSp>
            <p:nvGrpSpPr>
              <p:cNvPr id="1380" name="Group 1379"/>
              <p:cNvGrpSpPr/>
              <p:nvPr/>
            </p:nvGrpSpPr>
            <p:grpSpPr>
              <a:xfrm>
                <a:off x="4255590" y="2611348"/>
                <a:ext cx="1064226" cy="455355"/>
                <a:chOff x="4214122" y="2624287"/>
                <a:chExt cx="1064226" cy="455355"/>
              </a:xfrm>
              <a:grpFill/>
            </p:grpSpPr>
            <p:sp>
              <p:nvSpPr>
                <p:cNvPr id="1392" name="Flowchart: Magnetic Disk 1391"/>
                <p:cNvSpPr/>
                <p:nvPr/>
              </p:nvSpPr>
              <p:spPr bwMode="auto">
                <a:xfrm rot="3294982">
                  <a:off x="4325430" y="2882919"/>
                  <a:ext cx="85415" cy="308031"/>
                </a:xfrm>
                <a:prstGeom prst="flowChartMagneticDisk">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sp>
              <p:nvSpPr>
                <p:cNvPr id="1393" name="Flowchart: Alternate Process 1392"/>
                <p:cNvSpPr/>
                <p:nvPr/>
              </p:nvSpPr>
              <p:spPr bwMode="auto">
                <a:xfrm rot="14141812">
                  <a:off x="4699966" y="2275064"/>
                  <a:ext cx="229159" cy="927605"/>
                </a:xfrm>
                <a:prstGeom prst="flowChartAlternateProcess">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sp>
              <p:nvSpPr>
                <p:cNvPr id="1394" name="Oval 1393"/>
                <p:cNvSpPr/>
                <p:nvPr/>
              </p:nvSpPr>
              <p:spPr bwMode="auto">
                <a:xfrm>
                  <a:off x="4792135" y="2689501"/>
                  <a:ext cx="65504" cy="65504"/>
                </a:xfrm>
                <a:prstGeom prst="ellipse">
                  <a:avLst/>
                </a:prstGeom>
                <a:grpFill/>
                <a:ln w="9525"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grpSp>
          <p:grpSp>
            <p:nvGrpSpPr>
              <p:cNvPr id="1381" name="Group 1380"/>
              <p:cNvGrpSpPr/>
              <p:nvPr/>
            </p:nvGrpSpPr>
            <p:grpSpPr>
              <a:xfrm>
                <a:off x="3594022" y="2741715"/>
                <a:ext cx="749086" cy="831125"/>
                <a:chOff x="3594022" y="2741715"/>
                <a:chExt cx="749086" cy="831125"/>
              </a:xfrm>
              <a:grpFill/>
            </p:grpSpPr>
            <p:sp>
              <p:nvSpPr>
                <p:cNvPr id="1386" name="Oval 1385"/>
                <p:cNvSpPr/>
                <p:nvPr/>
              </p:nvSpPr>
              <p:spPr bwMode="auto">
                <a:xfrm rot="14806305">
                  <a:off x="3911808" y="2878066"/>
                  <a:ext cx="467464" cy="194761"/>
                </a:xfrm>
                <a:prstGeom prst="ellipse">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sp>
              <p:nvSpPr>
                <p:cNvPr id="1387" name="Rounded Rectangle 1386"/>
                <p:cNvSpPr/>
                <p:nvPr/>
              </p:nvSpPr>
              <p:spPr bwMode="auto">
                <a:xfrm rot="21323639">
                  <a:off x="3594022" y="2744815"/>
                  <a:ext cx="595199" cy="828025"/>
                </a:xfrm>
                <a:prstGeom prst="roundRect">
                  <a:avLst>
                    <a:gd name="adj" fmla="val 28306"/>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pic>
              <p:nvPicPr>
                <p:cNvPr id="1388" name="Picture 1387"/>
                <p:cNvPicPr>
                  <a:picLocks noChangeAspect="1"/>
                </p:cNvPicPr>
                <p:nvPr/>
              </p:nvPicPr>
              <p:blipFill>
                <a:blip r:embed="rId5"/>
                <a:stretch>
                  <a:fillRect/>
                </a:stretch>
              </p:blipFill>
              <p:spPr>
                <a:xfrm rot="21071904">
                  <a:off x="3974490" y="2840991"/>
                  <a:ext cx="103155" cy="250666"/>
                </a:xfrm>
                <a:prstGeom prst="rect">
                  <a:avLst/>
                </a:prstGeom>
                <a:grpFill/>
              </p:spPr>
            </p:pic>
            <p:sp>
              <p:nvSpPr>
                <p:cNvPr id="1389" name="Oval 1388"/>
                <p:cNvSpPr/>
                <p:nvPr/>
              </p:nvSpPr>
              <p:spPr bwMode="auto">
                <a:xfrm rot="21233114">
                  <a:off x="3756554" y="3059750"/>
                  <a:ext cx="566133" cy="154484"/>
                </a:xfrm>
                <a:prstGeom prst="ellipse">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sp>
              <p:nvSpPr>
                <p:cNvPr id="1390" name="Oval 1389"/>
                <p:cNvSpPr/>
                <p:nvPr/>
              </p:nvSpPr>
              <p:spPr bwMode="auto">
                <a:xfrm>
                  <a:off x="4154080" y="2981766"/>
                  <a:ext cx="189028" cy="219089"/>
                </a:xfrm>
                <a:prstGeom prst="ellipse">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sp>
              <p:nvSpPr>
                <p:cNvPr id="1391" name="Oval 1390"/>
                <p:cNvSpPr/>
                <p:nvPr/>
              </p:nvSpPr>
              <p:spPr bwMode="auto">
                <a:xfrm rot="13940299">
                  <a:off x="3493570" y="2896269"/>
                  <a:ext cx="499318" cy="237670"/>
                </a:xfrm>
                <a:prstGeom prst="ellipse">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grpSp>
          <p:grpSp>
            <p:nvGrpSpPr>
              <p:cNvPr id="1382" name="Group 1381"/>
              <p:cNvGrpSpPr/>
              <p:nvPr/>
            </p:nvGrpSpPr>
            <p:grpSpPr>
              <a:xfrm>
                <a:off x="3235837" y="3447679"/>
                <a:ext cx="1006032" cy="1057651"/>
                <a:chOff x="3235837" y="3447679"/>
                <a:chExt cx="1006032" cy="1057651"/>
              </a:xfrm>
              <a:grpFill/>
            </p:grpSpPr>
            <p:sp>
              <p:nvSpPr>
                <p:cNvPr id="1383" name="Oval 1382"/>
                <p:cNvSpPr/>
                <p:nvPr/>
              </p:nvSpPr>
              <p:spPr bwMode="auto">
                <a:xfrm rot="20385631">
                  <a:off x="3500981" y="3447679"/>
                  <a:ext cx="740888" cy="288818"/>
                </a:xfrm>
                <a:prstGeom prst="ellipse">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sp>
              <p:nvSpPr>
                <p:cNvPr id="1384" name="Oval 1383"/>
                <p:cNvSpPr/>
                <p:nvPr/>
              </p:nvSpPr>
              <p:spPr bwMode="auto">
                <a:xfrm rot="20209693">
                  <a:off x="3235837" y="4332109"/>
                  <a:ext cx="414741" cy="173221"/>
                </a:xfrm>
                <a:prstGeom prst="ellipse">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sp>
              <p:nvSpPr>
                <p:cNvPr id="1385" name="Rounded Rectangle 1384"/>
                <p:cNvSpPr/>
                <p:nvPr/>
              </p:nvSpPr>
              <p:spPr bwMode="auto">
                <a:xfrm rot="703462">
                  <a:off x="3422477" y="3623561"/>
                  <a:ext cx="293856" cy="765757"/>
                </a:xfrm>
                <a:prstGeom prst="roundRect">
                  <a:avLst>
                    <a:gd name="adj" fmla="val 35573"/>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grpSp>
        </p:grpSp>
        <p:grpSp>
          <p:nvGrpSpPr>
            <p:cNvPr id="1407" name="Group 1406"/>
            <p:cNvGrpSpPr/>
            <p:nvPr/>
          </p:nvGrpSpPr>
          <p:grpSpPr>
            <a:xfrm>
              <a:off x="6708638" y="3848378"/>
              <a:ext cx="709176" cy="697068"/>
              <a:chOff x="3235837" y="2247610"/>
              <a:chExt cx="2083979" cy="2257720"/>
            </a:xfrm>
            <a:solidFill>
              <a:srgbClr val="00B050"/>
            </a:solidFill>
          </p:grpSpPr>
          <p:grpSp>
            <p:nvGrpSpPr>
              <p:cNvPr id="1408" name="Group 1407"/>
              <p:cNvGrpSpPr/>
              <p:nvPr/>
            </p:nvGrpSpPr>
            <p:grpSpPr>
              <a:xfrm>
                <a:off x="3718126" y="3431850"/>
                <a:ext cx="739496" cy="794829"/>
                <a:chOff x="3718126" y="3431850"/>
                <a:chExt cx="739496" cy="794829"/>
              </a:xfrm>
              <a:grpFill/>
            </p:grpSpPr>
            <p:sp>
              <p:nvSpPr>
                <p:cNvPr id="1433" name="Oval 1432"/>
                <p:cNvSpPr/>
                <p:nvPr/>
              </p:nvSpPr>
              <p:spPr bwMode="auto">
                <a:xfrm rot="17743699">
                  <a:off x="3806582" y="3561753"/>
                  <a:ext cx="501095" cy="241290"/>
                </a:xfrm>
                <a:prstGeom prst="ellipse">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sp>
              <p:nvSpPr>
                <p:cNvPr id="1434" name="Oval 1433"/>
                <p:cNvSpPr/>
                <p:nvPr/>
              </p:nvSpPr>
              <p:spPr bwMode="auto">
                <a:xfrm rot="12968811">
                  <a:off x="3896850" y="3805838"/>
                  <a:ext cx="550744" cy="204540"/>
                </a:xfrm>
                <a:prstGeom prst="ellipse">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sp>
              <p:nvSpPr>
                <p:cNvPr id="1435" name="Oval 1434"/>
                <p:cNvSpPr/>
                <p:nvPr/>
              </p:nvSpPr>
              <p:spPr bwMode="auto">
                <a:xfrm rot="20770974">
                  <a:off x="4002587" y="4053458"/>
                  <a:ext cx="414741" cy="173221"/>
                </a:xfrm>
                <a:prstGeom prst="ellipse">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sp>
              <p:nvSpPr>
                <p:cNvPr id="1436" name="Rounded Rectangle 1435"/>
                <p:cNvSpPr/>
                <p:nvPr/>
              </p:nvSpPr>
              <p:spPr bwMode="auto">
                <a:xfrm rot="18300000">
                  <a:off x="3997845" y="3559426"/>
                  <a:ext cx="180058" cy="739496"/>
                </a:xfrm>
                <a:prstGeom prst="roundRect">
                  <a:avLst>
                    <a:gd name="adj" fmla="val 35573"/>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grpSp>
          <p:grpSp>
            <p:nvGrpSpPr>
              <p:cNvPr id="1409" name="Group 1408"/>
              <p:cNvGrpSpPr/>
              <p:nvPr/>
            </p:nvGrpSpPr>
            <p:grpSpPr>
              <a:xfrm>
                <a:off x="3534512" y="2247610"/>
                <a:ext cx="504673" cy="497951"/>
                <a:chOff x="3534512" y="2247610"/>
                <a:chExt cx="504673" cy="497951"/>
              </a:xfrm>
              <a:grpFill/>
            </p:grpSpPr>
            <p:cxnSp>
              <p:nvCxnSpPr>
                <p:cNvPr id="1425" name="Straight Connector 1424"/>
                <p:cNvCxnSpPr/>
                <p:nvPr/>
              </p:nvCxnSpPr>
              <p:spPr bwMode="auto">
                <a:xfrm flipV="1">
                  <a:off x="3581024" y="2553499"/>
                  <a:ext cx="235240" cy="88498"/>
                </a:xfrm>
                <a:prstGeom prst="line">
                  <a:avLst/>
                </a:prstGeom>
                <a:grpFill/>
                <a:ln w="21590" cap="flat" cmpd="sng" algn="ctr">
                  <a:solidFill>
                    <a:srgbClr val="00246C">
                      <a:lumMod val="75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26" name="Straight Connector 1425"/>
                <p:cNvCxnSpPr/>
                <p:nvPr/>
              </p:nvCxnSpPr>
              <p:spPr bwMode="auto">
                <a:xfrm flipV="1">
                  <a:off x="3541396" y="2497131"/>
                  <a:ext cx="235240" cy="88498"/>
                </a:xfrm>
                <a:prstGeom prst="line">
                  <a:avLst/>
                </a:prstGeom>
                <a:grpFill/>
                <a:ln w="21590" cap="flat" cmpd="sng" algn="ctr">
                  <a:solidFill>
                    <a:srgbClr val="00246C">
                      <a:lumMod val="75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27" name="Oval 1426"/>
                <p:cNvSpPr/>
                <p:nvPr/>
              </p:nvSpPr>
              <p:spPr bwMode="auto">
                <a:xfrm>
                  <a:off x="3595077" y="2314571"/>
                  <a:ext cx="430990" cy="430990"/>
                </a:xfrm>
                <a:prstGeom prst="ellipse">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sp>
              <p:nvSpPr>
                <p:cNvPr id="1428" name="Flowchart: Delay 1427"/>
                <p:cNvSpPr/>
                <p:nvPr/>
              </p:nvSpPr>
              <p:spPr bwMode="auto">
                <a:xfrm rot="16014406">
                  <a:off x="3680651" y="2149183"/>
                  <a:ext cx="249466" cy="446319"/>
                </a:xfrm>
                <a:prstGeom prst="flowChartDelay">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cxnSp>
              <p:nvCxnSpPr>
                <p:cNvPr id="1429" name="Straight Connector 1428"/>
                <p:cNvCxnSpPr/>
                <p:nvPr/>
              </p:nvCxnSpPr>
              <p:spPr bwMode="auto">
                <a:xfrm flipV="1">
                  <a:off x="3534512" y="2556928"/>
                  <a:ext cx="470479" cy="22993"/>
                </a:xfrm>
                <a:prstGeom prst="line">
                  <a:avLst/>
                </a:prstGeom>
                <a:grpFill/>
                <a:ln w="21590" cap="flat" cmpd="sng" algn="ctr">
                  <a:solidFill>
                    <a:srgbClr val="00246C">
                      <a:lumMod val="75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0" name="Straight Connector 1429"/>
                <p:cNvCxnSpPr/>
                <p:nvPr/>
              </p:nvCxnSpPr>
              <p:spPr bwMode="auto">
                <a:xfrm flipV="1">
                  <a:off x="3588219" y="2617819"/>
                  <a:ext cx="418465" cy="23285"/>
                </a:xfrm>
                <a:prstGeom prst="line">
                  <a:avLst/>
                </a:prstGeom>
                <a:grpFill/>
                <a:ln w="25400" cap="flat" cmpd="sng" algn="ctr">
                  <a:solidFill>
                    <a:srgbClr val="00246C">
                      <a:lumMod val="75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31" name="Oval 1430"/>
                <p:cNvSpPr/>
                <p:nvPr/>
              </p:nvSpPr>
              <p:spPr bwMode="auto">
                <a:xfrm>
                  <a:off x="3987228" y="2419467"/>
                  <a:ext cx="51957" cy="207703"/>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pic>
              <p:nvPicPr>
                <p:cNvPr id="1432" name="Picture 1431"/>
                <p:cNvPicPr>
                  <a:picLocks noChangeAspect="1"/>
                </p:cNvPicPr>
                <p:nvPr/>
              </p:nvPicPr>
              <p:blipFill>
                <a:blip r:embed="rId5"/>
                <a:stretch>
                  <a:fillRect/>
                </a:stretch>
              </p:blipFill>
              <p:spPr>
                <a:xfrm>
                  <a:off x="3710023" y="2305455"/>
                  <a:ext cx="66413" cy="161382"/>
                </a:xfrm>
                <a:prstGeom prst="rect">
                  <a:avLst/>
                </a:prstGeom>
                <a:grpFill/>
              </p:spPr>
            </p:pic>
          </p:grpSp>
          <p:grpSp>
            <p:nvGrpSpPr>
              <p:cNvPr id="1410" name="Group 1409"/>
              <p:cNvGrpSpPr/>
              <p:nvPr/>
            </p:nvGrpSpPr>
            <p:grpSpPr>
              <a:xfrm>
                <a:off x="4255590" y="2611348"/>
                <a:ext cx="1064226" cy="455355"/>
                <a:chOff x="4214122" y="2624287"/>
                <a:chExt cx="1064226" cy="455355"/>
              </a:xfrm>
              <a:grpFill/>
            </p:grpSpPr>
            <p:sp>
              <p:nvSpPr>
                <p:cNvPr id="1422" name="Flowchart: Magnetic Disk 1421"/>
                <p:cNvSpPr/>
                <p:nvPr/>
              </p:nvSpPr>
              <p:spPr bwMode="auto">
                <a:xfrm rot="3294982">
                  <a:off x="4325430" y="2882919"/>
                  <a:ext cx="85415" cy="308031"/>
                </a:xfrm>
                <a:prstGeom prst="flowChartMagneticDisk">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sp>
              <p:nvSpPr>
                <p:cNvPr id="1423" name="Flowchart: Alternate Process 1422"/>
                <p:cNvSpPr/>
                <p:nvPr/>
              </p:nvSpPr>
              <p:spPr bwMode="auto">
                <a:xfrm rot="14141812">
                  <a:off x="4699966" y="2275064"/>
                  <a:ext cx="229159" cy="927605"/>
                </a:xfrm>
                <a:prstGeom prst="flowChartAlternateProcess">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sp>
              <p:nvSpPr>
                <p:cNvPr id="1424" name="Oval 1423"/>
                <p:cNvSpPr/>
                <p:nvPr/>
              </p:nvSpPr>
              <p:spPr bwMode="auto">
                <a:xfrm>
                  <a:off x="4792135" y="2689501"/>
                  <a:ext cx="65504" cy="65504"/>
                </a:xfrm>
                <a:prstGeom prst="ellipse">
                  <a:avLst/>
                </a:prstGeom>
                <a:grpFill/>
                <a:ln w="9525"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grpSp>
          <p:grpSp>
            <p:nvGrpSpPr>
              <p:cNvPr id="1411" name="Group 1410"/>
              <p:cNvGrpSpPr/>
              <p:nvPr/>
            </p:nvGrpSpPr>
            <p:grpSpPr>
              <a:xfrm>
                <a:off x="3594022" y="2741715"/>
                <a:ext cx="749086" cy="831125"/>
                <a:chOff x="3594022" y="2741715"/>
                <a:chExt cx="749086" cy="831125"/>
              </a:xfrm>
              <a:grpFill/>
            </p:grpSpPr>
            <p:sp>
              <p:nvSpPr>
                <p:cNvPr id="1416" name="Oval 1415"/>
                <p:cNvSpPr/>
                <p:nvPr/>
              </p:nvSpPr>
              <p:spPr bwMode="auto">
                <a:xfrm rot="14806305">
                  <a:off x="3911808" y="2878066"/>
                  <a:ext cx="467464" cy="194761"/>
                </a:xfrm>
                <a:prstGeom prst="ellipse">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sp>
              <p:nvSpPr>
                <p:cNvPr id="1417" name="Rounded Rectangle 1416"/>
                <p:cNvSpPr/>
                <p:nvPr/>
              </p:nvSpPr>
              <p:spPr bwMode="auto">
                <a:xfrm rot="21323639">
                  <a:off x="3594022" y="2744815"/>
                  <a:ext cx="595199" cy="828025"/>
                </a:xfrm>
                <a:prstGeom prst="roundRect">
                  <a:avLst>
                    <a:gd name="adj" fmla="val 28306"/>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pic>
              <p:nvPicPr>
                <p:cNvPr id="1418" name="Picture 1417"/>
                <p:cNvPicPr>
                  <a:picLocks noChangeAspect="1"/>
                </p:cNvPicPr>
                <p:nvPr/>
              </p:nvPicPr>
              <p:blipFill>
                <a:blip r:embed="rId5"/>
                <a:stretch>
                  <a:fillRect/>
                </a:stretch>
              </p:blipFill>
              <p:spPr>
                <a:xfrm rot="21071904">
                  <a:off x="3974490" y="2840991"/>
                  <a:ext cx="103155" cy="250666"/>
                </a:xfrm>
                <a:prstGeom prst="rect">
                  <a:avLst/>
                </a:prstGeom>
                <a:grpFill/>
              </p:spPr>
            </p:pic>
            <p:sp>
              <p:nvSpPr>
                <p:cNvPr id="1419" name="Oval 1418"/>
                <p:cNvSpPr/>
                <p:nvPr/>
              </p:nvSpPr>
              <p:spPr bwMode="auto">
                <a:xfrm rot="21233114">
                  <a:off x="3756554" y="3059750"/>
                  <a:ext cx="566133" cy="154484"/>
                </a:xfrm>
                <a:prstGeom prst="ellipse">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sp>
              <p:nvSpPr>
                <p:cNvPr id="1420" name="Oval 1419"/>
                <p:cNvSpPr/>
                <p:nvPr/>
              </p:nvSpPr>
              <p:spPr bwMode="auto">
                <a:xfrm>
                  <a:off x="4154080" y="2981766"/>
                  <a:ext cx="189028" cy="219089"/>
                </a:xfrm>
                <a:prstGeom prst="ellipse">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sp>
              <p:nvSpPr>
                <p:cNvPr id="1421" name="Oval 1420"/>
                <p:cNvSpPr/>
                <p:nvPr/>
              </p:nvSpPr>
              <p:spPr bwMode="auto">
                <a:xfrm rot="13940299">
                  <a:off x="3493570" y="2896269"/>
                  <a:ext cx="499318" cy="237670"/>
                </a:xfrm>
                <a:prstGeom prst="ellipse">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grpSp>
          <p:grpSp>
            <p:nvGrpSpPr>
              <p:cNvPr id="1412" name="Group 1411"/>
              <p:cNvGrpSpPr/>
              <p:nvPr/>
            </p:nvGrpSpPr>
            <p:grpSpPr>
              <a:xfrm>
                <a:off x="3235837" y="3447679"/>
                <a:ext cx="1006032" cy="1057651"/>
                <a:chOff x="3235837" y="3447679"/>
                <a:chExt cx="1006032" cy="1057651"/>
              </a:xfrm>
              <a:grpFill/>
            </p:grpSpPr>
            <p:sp>
              <p:nvSpPr>
                <p:cNvPr id="1413" name="Oval 1412"/>
                <p:cNvSpPr/>
                <p:nvPr/>
              </p:nvSpPr>
              <p:spPr bwMode="auto">
                <a:xfrm rot="20385631">
                  <a:off x="3500981" y="3447679"/>
                  <a:ext cx="740888" cy="288818"/>
                </a:xfrm>
                <a:prstGeom prst="ellipse">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sp>
              <p:nvSpPr>
                <p:cNvPr id="1414" name="Oval 1413"/>
                <p:cNvSpPr/>
                <p:nvPr/>
              </p:nvSpPr>
              <p:spPr bwMode="auto">
                <a:xfrm rot="20209693">
                  <a:off x="3235837" y="4332109"/>
                  <a:ext cx="414741" cy="173221"/>
                </a:xfrm>
                <a:prstGeom prst="ellipse">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sp>
              <p:nvSpPr>
                <p:cNvPr id="1415" name="Rounded Rectangle 1414"/>
                <p:cNvSpPr/>
                <p:nvPr/>
              </p:nvSpPr>
              <p:spPr bwMode="auto">
                <a:xfrm rot="703462">
                  <a:off x="3422477" y="3623561"/>
                  <a:ext cx="293856" cy="765757"/>
                </a:xfrm>
                <a:prstGeom prst="roundRect">
                  <a:avLst>
                    <a:gd name="adj" fmla="val 35573"/>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grpSp>
        </p:grpSp>
        <p:grpSp>
          <p:nvGrpSpPr>
            <p:cNvPr id="1437" name="Group 1436"/>
            <p:cNvGrpSpPr/>
            <p:nvPr/>
          </p:nvGrpSpPr>
          <p:grpSpPr>
            <a:xfrm>
              <a:off x="7250154" y="3848378"/>
              <a:ext cx="709176" cy="697068"/>
              <a:chOff x="3235837" y="2247610"/>
              <a:chExt cx="2083979" cy="2257720"/>
            </a:xfrm>
            <a:solidFill>
              <a:srgbClr val="00B050"/>
            </a:solidFill>
          </p:grpSpPr>
          <p:grpSp>
            <p:nvGrpSpPr>
              <p:cNvPr id="1438" name="Group 1437"/>
              <p:cNvGrpSpPr/>
              <p:nvPr/>
            </p:nvGrpSpPr>
            <p:grpSpPr>
              <a:xfrm>
                <a:off x="3718126" y="3431850"/>
                <a:ext cx="739496" cy="794829"/>
                <a:chOff x="3718126" y="3431850"/>
                <a:chExt cx="739496" cy="794829"/>
              </a:xfrm>
              <a:grpFill/>
            </p:grpSpPr>
            <p:sp>
              <p:nvSpPr>
                <p:cNvPr id="1463" name="Oval 1462"/>
                <p:cNvSpPr/>
                <p:nvPr/>
              </p:nvSpPr>
              <p:spPr bwMode="auto">
                <a:xfrm rot="17743699">
                  <a:off x="3806582" y="3561753"/>
                  <a:ext cx="501095" cy="241290"/>
                </a:xfrm>
                <a:prstGeom prst="ellipse">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sp>
              <p:nvSpPr>
                <p:cNvPr id="1464" name="Oval 1463"/>
                <p:cNvSpPr/>
                <p:nvPr/>
              </p:nvSpPr>
              <p:spPr bwMode="auto">
                <a:xfrm rot="12968811">
                  <a:off x="3896850" y="3805838"/>
                  <a:ext cx="550744" cy="204540"/>
                </a:xfrm>
                <a:prstGeom prst="ellipse">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sp>
              <p:nvSpPr>
                <p:cNvPr id="1465" name="Oval 1464"/>
                <p:cNvSpPr/>
                <p:nvPr/>
              </p:nvSpPr>
              <p:spPr bwMode="auto">
                <a:xfrm rot="20770974">
                  <a:off x="4002587" y="4053458"/>
                  <a:ext cx="414741" cy="173221"/>
                </a:xfrm>
                <a:prstGeom prst="ellipse">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sp>
              <p:nvSpPr>
                <p:cNvPr id="1466" name="Rounded Rectangle 1465"/>
                <p:cNvSpPr/>
                <p:nvPr/>
              </p:nvSpPr>
              <p:spPr bwMode="auto">
                <a:xfrm rot="18300000">
                  <a:off x="3997845" y="3559426"/>
                  <a:ext cx="180058" cy="739496"/>
                </a:xfrm>
                <a:prstGeom prst="roundRect">
                  <a:avLst>
                    <a:gd name="adj" fmla="val 35573"/>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grpSp>
          <p:grpSp>
            <p:nvGrpSpPr>
              <p:cNvPr id="1439" name="Group 1438"/>
              <p:cNvGrpSpPr/>
              <p:nvPr/>
            </p:nvGrpSpPr>
            <p:grpSpPr>
              <a:xfrm>
                <a:off x="3534512" y="2247610"/>
                <a:ext cx="504673" cy="497951"/>
                <a:chOff x="3534512" y="2247610"/>
                <a:chExt cx="504673" cy="497951"/>
              </a:xfrm>
              <a:grpFill/>
            </p:grpSpPr>
            <p:cxnSp>
              <p:nvCxnSpPr>
                <p:cNvPr id="1455" name="Straight Connector 1454"/>
                <p:cNvCxnSpPr/>
                <p:nvPr/>
              </p:nvCxnSpPr>
              <p:spPr bwMode="auto">
                <a:xfrm flipV="1">
                  <a:off x="3581024" y="2553499"/>
                  <a:ext cx="235240" cy="88498"/>
                </a:xfrm>
                <a:prstGeom prst="line">
                  <a:avLst/>
                </a:prstGeom>
                <a:grpFill/>
                <a:ln w="21590" cap="flat" cmpd="sng" algn="ctr">
                  <a:solidFill>
                    <a:srgbClr val="00246C">
                      <a:lumMod val="75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56" name="Straight Connector 1455"/>
                <p:cNvCxnSpPr/>
                <p:nvPr/>
              </p:nvCxnSpPr>
              <p:spPr bwMode="auto">
                <a:xfrm flipV="1">
                  <a:off x="3541396" y="2497131"/>
                  <a:ext cx="235240" cy="88498"/>
                </a:xfrm>
                <a:prstGeom prst="line">
                  <a:avLst/>
                </a:prstGeom>
                <a:grpFill/>
                <a:ln w="21590" cap="flat" cmpd="sng" algn="ctr">
                  <a:solidFill>
                    <a:srgbClr val="00246C">
                      <a:lumMod val="75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57" name="Oval 1456"/>
                <p:cNvSpPr/>
                <p:nvPr/>
              </p:nvSpPr>
              <p:spPr bwMode="auto">
                <a:xfrm>
                  <a:off x="3595077" y="2314571"/>
                  <a:ext cx="430990" cy="430990"/>
                </a:xfrm>
                <a:prstGeom prst="ellipse">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sp>
              <p:nvSpPr>
                <p:cNvPr id="1458" name="Flowchart: Delay 1457"/>
                <p:cNvSpPr/>
                <p:nvPr/>
              </p:nvSpPr>
              <p:spPr bwMode="auto">
                <a:xfrm rot="16014406">
                  <a:off x="3680651" y="2149183"/>
                  <a:ext cx="249466" cy="446319"/>
                </a:xfrm>
                <a:prstGeom prst="flowChartDelay">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cxnSp>
              <p:nvCxnSpPr>
                <p:cNvPr id="1459" name="Straight Connector 1458"/>
                <p:cNvCxnSpPr/>
                <p:nvPr/>
              </p:nvCxnSpPr>
              <p:spPr bwMode="auto">
                <a:xfrm flipV="1">
                  <a:off x="3534512" y="2556928"/>
                  <a:ext cx="470479" cy="22993"/>
                </a:xfrm>
                <a:prstGeom prst="line">
                  <a:avLst/>
                </a:prstGeom>
                <a:grpFill/>
                <a:ln w="21590" cap="flat" cmpd="sng" algn="ctr">
                  <a:solidFill>
                    <a:srgbClr val="00246C">
                      <a:lumMod val="75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60" name="Straight Connector 1459"/>
                <p:cNvCxnSpPr/>
                <p:nvPr/>
              </p:nvCxnSpPr>
              <p:spPr bwMode="auto">
                <a:xfrm flipV="1">
                  <a:off x="3588219" y="2617819"/>
                  <a:ext cx="418465" cy="23285"/>
                </a:xfrm>
                <a:prstGeom prst="line">
                  <a:avLst/>
                </a:prstGeom>
                <a:grpFill/>
                <a:ln w="25400" cap="flat" cmpd="sng" algn="ctr">
                  <a:solidFill>
                    <a:srgbClr val="00246C">
                      <a:lumMod val="75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61" name="Oval 1460"/>
                <p:cNvSpPr/>
                <p:nvPr/>
              </p:nvSpPr>
              <p:spPr bwMode="auto">
                <a:xfrm>
                  <a:off x="3987228" y="2419467"/>
                  <a:ext cx="51957" cy="207703"/>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pic>
              <p:nvPicPr>
                <p:cNvPr id="1462" name="Picture 1461"/>
                <p:cNvPicPr>
                  <a:picLocks noChangeAspect="1"/>
                </p:cNvPicPr>
                <p:nvPr/>
              </p:nvPicPr>
              <p:blipFill>
                <a:blip r:embed="rId5"/>
                <a:stretch>
                  <a:fillRect/>
                </a:stretch>
              </p:blipFill>
              <p:spPr>
                <a:xfrm>
                  <a:off x="3710023" y="2305455"/>
                  <a:ext cx="66413" cy="161382"/>
                </a:xfrm>
                <a:prstGeom prst="rect">
                  <a:avLst/>
                </a:prstGeom>
                <a:grpFill/>
              </p:spPr>
            </p:pic>
          </p:grpSp>
          <p:grpSp>
            <p:nvGrpSpPr>
              <p:cNvPr id="1440" name="Group 1439"/>
              <p:cNvGrpSpPr/>
              <p:nvPr/>
            </p:nvGrpSpPr>
            <p:grpSpPr>
              <a:xfrm>
                <a:off x="4255590" y="2611348"/>
                <a:ext cx="1064226" cy="455355"/>
                <a:chOff x="4214122" y="2624287"/>
                <a:chExt cx="1064226" cy="455355"/>
              </a:xfrm>
              <a:grpFill/>
            </p:grpSpPr>
            <p:sp>
              <p:nvSpPr>
                <p:cNvPr id="1452" name="Flowchart: Magnetic Disk 1451"/>
                <p:cNvSpPr/>
                <p:nvPr/>
              </p:nvSpPr>
              <p:spPr bwMode="auto">
                <a:xfrm rot="3294982">
                  <a:off x="4325430" y="2882919"/>
                  <a:ext cx="85415" cy="308031"/>
                </a:xfrm>
                <a:prstGeom prst="flowChartMagneticDisk">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sp>
              <p:nvSpPr>
                <p:cNvPr id="1453" name="Flowchart: Alternate Process 1452"/>
                <p:cNvSpPr/>
                <p:nvPr/>
              </p:nvSpPr>
              <p:spPr bwMode="auto">
                <a:xfrm rot="14141812">
                  <a:off x="4699966" y="2275064"/>
                  <a:ext cx="229159" cy="927605"/>
                </a:xfrm>
                <a:prstGeom prst="flowChartAlternateProcess">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sp>
              <p:nvSpPr>
                <p:cNvPr id="1454" name="Oval 1453"/>
                <p:cNvSpPr/>
                <p:nvPr/>
              </p:nvSpPr>
              <p:spPr bwMode="auto">
                <a:xfrm>
                  <a:off x="4792135" y="2689501"/>
                  <a:ext cx="65504" cy="65504"/>
                </a:xfrm>
                <a:prstGeom prst="ellipse">
                  <a:avLst/>
                </a:prstGeom>
                <a:grpFill/>
                <a:ln w="9525"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grpSp>
          <p:grpSp>
            <p:nvGrpSpPr>
              <p:cNvPr id="1441" name="Group 1440"/>
              <p:cNvGrpSpPr/>
              <p:nvPr/>
            </p:nvGrpSpPr>
            <p:grpSpPr>
              <a:xfrm>
                <a:off x="3594022" y="2741715"/>
                <a:ext cx="749086" cy="831125"/>
                <a:chOff x="3594022" y="2741715"/>
                <a:chExt cx="749086" cy="831125"/>
              </a:xfrm>
              <a:grpFill/>
            </p:grpSpPr>
            <p:sp>
              <p:nvSpPr>
                <p:cNvPr id="1446" name="Oval 1445"/>
                <p:cNvSpPr/>
                <p:nvPr/>
              </p:nvSpPr>
              <p:spPr bwMode="auto">
                <a:xfrm rot="14806305">
                  <a:off x="3911808" y="2878066"/>
                  <a:ext cx="467464" cy="194761"/>
                </a:xfrm>
                <a:prstGeom prst="ellipse">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sp>
              <p:nvSpPr>
                <p:cNvPr id="1447" name="Rounded Rectangle 1446"/>
                <p:cNvSpPr/>
                <p:nvPr/>
              </p:nvSpPr>
              <p:spPr bwMode="auto">
                <a:xfrm rot="21323639">
                  <a:off x="3594022" y="2744815"/>
                  <a:ext cx="595199" cy="828025"/>
                </a:xfrm>
                <a:prstGeom prst="roundRect">
                  <a:avLst>
                    <a:gd name="adj" fmla="val 28306"/>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pic>
              <p:nvPicPr>
                <p:cNvPr id="1448" name="Picture 1447"/>
                <p:cNvPicPr>
                  <a:picLocks noChangeAspect="1"/>
                </p:cNvPicPr>
                <p:nvPr/>
              </p:nvPicPr>
              <p:blipFill>
                <a:blip r:embed="rId5"/>
                <a:stretch>
                  <a:fillRect/>
                </a:stretch>
              </p:blipFill>
              <p:spPr>
                <a:xfrm rot="21071904">
                  <a:off x="3974490" y="2840991"/>
                  <a:ext cx="103155" cy="250666"/>
                </a:xfrm>
                <a:prstGeom prst="rect">
                  <a:avLst/>
                </a:prstGeom>
                <a:grpFill/>
              </p:spPr>
            </p:pic>
            <p:sp>
              <p:nvSpPr>
                <p:cNvPr id="1449" name="Oval 1448"/>
                <p:cNvSpPr/>
                <p:nvPr/>
              </p:nvSpPr>
              <p:spPr bwMode="auto">
                <a:xfrm rot="21233114">
                  <a:off x="3756554" y="3059750"/>
                  <a:ext cx="566133" cy="154484"/>
                </a:xfrm>
                <a:prstGeom prst="ellipse">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sp>
              <p:nvSpPr>
                <p:cNvPr id="1450" name="Oval 1449"/>
                <p:cNvSpPr/>
                <p:nvPr/>
              </p:nvSpPr>
              <p:spPr bwMode="auto">
                <a:xfrm>
                  <a:off x="4154080" y="2981766"/>
                  <a:ext cx="189028" cy="219089"/>
                </a:xfrm>
                <a:prstGeom prst="ellipse">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sp>
              <p:nvSpPr>
                <p:cNvPr id="1451" name="Oval 1450"/>
                <p:cNvSpPr/>
                <p:nvPr/>
              </p:nvSpPr>
              <p:spPr bwMode="auto">
                <a:xfrm rot="13940299">
                  <a:off x="3493570" y="2896269"/>
                  <a:ext cx="499318" cy="237670"/>
                </a:xfrm>
                <a:prstGeom prst="ellipse">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grpSp>
          <p:grpSp>
            <p:nvGrpSpPr>
              <p:cNvPr id="1442" name="Group 1441"/>
              <p:cNvGrpSpPr/>
              <p:nvPr/>
            </p:nvGrpSpPr>
            <p:grpSpPr>
              <a:xfrm>
                <a:off x="3235837" y="3447679"/>
                <a:ext cx="1006032" cy="1057651"/>
                <a:chOff x="3235837" y="3447679"/>
                <a:chExt cx="1006032" cy="1057651"/>
              </a:xfrm>
              <a:grpFill/>
            </p:grpSpPr>
            <p:sp>
              <p:nvSpPr>
                <p:cNvPr id="1443" name="Oval 1442"/>
                <p:cNvSpPr/>
                <p:nvPr/>
              </p:nvSpPr>
              <p:spPr bwMode="auto">
                <a:xfrm rot="20385631">
                  <a:off x="3500981" y="3447679"/>
                  <a:ext cx="740888" cy="288818"/>
                </a:xfrm>
                <a:prstGeom prst="ellipse">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sp>
              <p:nvSpPr>
                <p:cNvPr id="1444" name="Oval 1443"/>
                <p:cNvSpPr/>
                <p:nvPr/>
              </p:nvSpPr>
              <p:spPr bwMode="auto">
                <a:xfrm rot="20209693">
                  <a:off x="3235837" y="4332109"/>
                  <a:ext cx="414741" cy="173221"/>
                </a:xfrm>
                <a:prstGeom prst="ellipse">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sp>
              <p:nvSpPr>
                <p:cNvPr id="1445" name="Rounded Rectangle 1444"/>
                <p:cNvSpPr/>
                <p:nvPr/>
              </p:nvSpPr>
              <p:spPr bwMode="auto">
                <a:xfrm rot="703462">
                  <a:off x="3422477" y="3623561"/>
                  <a:ext cx="293856" cy="765757"/>
                </a:xfrm>
                <a:prstGeom prst="roundRect">
                  <a:avLst>
                    <a:gd name="adj" fmla="val 35573"/>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grpSp>
        </p:grpSp>
        <p:grpSp>
          <p:nvGrpSpPr>
            <p:cNvPr id="1467" name="Group 1466"/>
            <p:cNvGrpSpPr/>
            <p:nvPr/>
          </p:nvGrpSpPr>
          <p:grpSpPr>
            <a:xfrm>
              <a:off x="7791670" y="3848378"/>
              <a:ext cx="709176" cy="697068"/>
              <a:chOff x="3235837" y="2247610"/>
              <a:chExt cx="2083979" cy="2257720"/>
            </a:xfrm>
            <a:solidFill>
              <a:srgbClr val="00B050"/>
            </a:solidFill>
          </p:grpSpPr>
          <p:grpSp>
            <p:nvGrpSpPr>
              <p:cNvPr id="1468" name="Group 1467"/>
              <p:cNvGrpSpPr/>
              <p:nvPr/>
            </p:nvGrpSpPr>
            <p:grpSpPr>
              <a:xfrm>
                <a:off x="3718126" y="3431850"/>
                <a:ext cx="739496" cy="794829"/>
                <a:chOff x="3718126" y="3431850"/>
                <a:chExt cx="739496" cy="794829"/>
              </a:xfrm>
              <a:grpFill/>
            </p:grpSpPr>
            <p:sp>
              <p:nvSpPr>
                <p:cNvPr id="1493" name="Oval 1492"/>
                <p:cNvSpPr/>
                <p:nvPr/>
              </p:nvSpPr>
              <p:spPr bwMode="auto">
                <a:xfrm rot="17743699">
                  <a:off x="3806582" y="3561753"/>
                  <a:ext cx="501095" cy="241290"/>
                </a:xfrm>
                <a:prstGeom prst="ellipse">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sp>
              <p:nvSpPr>
                <p:cNvPr id="1494" name="Oval 1493"/>
                <p:cNvSpPr/>
                <p:nvPr/>
              </p:nvSpPr>
              <p:spPr bwMode="auto">
                <a:xfrm rot="12968811">
                  <a:off x="3896850" y="3805838"/>
                  <a:ext cx="550744" cy="204540"/>
                </a:xfrm>
                <a:prstGeom prst="ellipse">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sp>
              <p:nvSpPr>
                <p:cNvPr id="1495" name="Oval 1494"/>
                <p:cNvSpPr/>
                <p:nvPr/>
              </p:nvSpPr>
              <p:spPr bwMode="auto">
                <a:xfrm rot="20770974">
                  <a:off x="4002587" y="4053458"/>
                  <a:ext cx="414741" cy="173221"/>
                </a:xfrm>
                <a:prstGeom prst="ellipse">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sp>
              <p:nvSpPr>
                <p:cNvPr id="1496" name="Rounded Rectangle 1495"/>
                <p:cNvSpPr/>
                <p:nvPr/>
              </p:nvSpPr>
              <p:spPr bwMode="auto">
                <a:xfrm rot="18300000">
                  <a:off x="3997845" y="3559426"/>
                  <a:ext cx="180058" cy="739496"/>
                </a:xfrm>
                <a:prstGeom prst="roundRect">
                  <a:avLst>
                    <a:gd name="adj" fmla="val 35573"/>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grpSp>
          <p:grpSp>
            <p:nvGrpSpPr>
              <p:cNvPr id="1469" name="Group 1468"/>
              <p:cNvGrpSpPr/>
              <p:nvPr/>
            </p:nvGrpSpPr>
            <p:grpSpPr>
              <a:xfrm>
                <a:off x="3534512" y="2247610"/>
                <a:ext cx="504673" cy="497951"/>
                <a:chOff x="3534512" y="2247610"/>
                <a:chExt cx="504673" cy="497951"/>
              </a:xfrm>
              <a:grpFill/>
            </p:grpSpPr>
            <p:cxnSp>
              <p:nvCxnSpPr>
                <p:cNvPr id="1485" name="Straight Connector 1484"/>
                <p:cNvCxnSpPr/>
                <p:nvPr/>
              </p:nvCxnSpPr>
              <p:spPr bwMode="auto">
                <a:xfrm flipV="1">
                  <a:off x="3581024" y="2553499"/>
                  <a:ext cx="235240" cy="88498"/>
                </a:xfrm>
                <a:prstGeom prst="line">
                  <a:avLst/>
                </a:prstGeom>
                <a:grpFill/>
                <a:ln w="21590" cap="flat" cmpd="sng" algn="ctr">
                  <a:solidFill>
                    <a:srgbClr val="00246C">
                      <a:lumMod val="75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86" name="Straight Connector 1485"/>
                <p:cNvCxnSpPr/>
                <p:nvPr/>
              </p:nvCxnSpPr>
              <p:spPr bwMode="auto">
                <a:xfrm flipV="1">
                  <a:off x="3541396" y="2497131"/>
                  <a:ext cx="235240" cy="88498"/>
                </a:xfrm>
                <a:prstGeom prst="line">
                  <a:avLst/>
                </a:prstGeom>
                <a:grpFill/>
                <a:ln w="21590" cap="flat" cmpd="sng" algn="ctr">
                  <a:solidFill>
                    <a:srgbClr val="00246C">
                      <a:lumMod val="75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87" name="Oval 1486"/>
                <p:cNvSpPr/>
                <p:nvPr/>
              </p:nvSpPr>
              <p:spPr bwMode="auto">
                <a:xfrm>
                  <a:off x="3595077" y="2314571"/>
                  <a:ext cx="430990" cy="430990"/>
                </a:xfrm>
                <a:prstGeom prst="ellipse">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sp>
              <p:nvSpPr>
                <p:cNvPr id="1488" name="Flowchart: Delay 1487"/>
                <p:cNvSpPr/>
                <p:nvPr/>
              </p:nvSpPr>
              <p:spPr bwMode="auto">
                <a:xfrm rot="16014406">
                  <a:off x="3680651" y="2149183"/>
                  <a:ext cx="249466" cy="446319"/>
                </a:xfrm>
                <a:prstGeom prst="flowChartDelay">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cxnSp>
              <p:nvCxnSpPr>
                <p:cNvPr id="1489" name="Straight Connector 1488"/>
                <p:cNvCxnSpPr/>
                <p:nvPr/>
              </p:nvCxnSpPr>
              <p:spPr bwMode="auto">
                <a:xfrm flipV="1">
                  <a:off x="3534512" y="2556928"/>
                  <a:ext cx="470479" cy="22993"/>
                </a:xfrm>
                <a:prstGeom prst="line">
                  <a:avLst/>
                </a:prstGeom>
                <a:grpFill/>
                <a:ln w="21590" cap="flat" cmpd="sng" algn="ctr">
                  <a:solidFill>
                    <a:srgbClr val="00246C">
                      <a:lumMod val="75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90" name="Straight Connector 1489"/>
                <p:cNvCxnSpPr/>
                <p:nvPr/>
              </p:nvCxnSpPr>
              <p:spPr bwMode="auto">
                <a:xfrm flipV="1">
                  <a:off x="3588219" y="2617819"/>
                  <a:ext cx="418465" cy="23285"/>
                </a:xfrm>
                <a:prstGeom prst="line">
                  <a:avLst/>
                </a:prstGeom>
                <a:grpFill/>
                <a:ln w="25400" cap="flat" cmpd="sng" algn="ctr">
                  <a:solidFill>
                    <a:srgbClr val="00246C">
                      <a:lumMod val="75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91" name="Oval 1490"/>
                <p:cNvSpPr/>
                <p:nvPr/>
              </p:nvSpPr>
              <p:spPr bwMode="auto">
                <a:xfrm>
                  <a:off x="3987228" y="2419467"/>
                  <a:ext cx="51957" cy="207703"/>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pic>
              <p:nvPicPr>
                <p:cNvPr id="1492" name="Picture 1491"/>
                <p:cNvPicPr>
                  <a:picLocks noChangeAspect="1"/>
                </p:cNvPicPr>
                <p:nvPr/>
              </p:nvPicPr>
              <p:blipFill>
                <a:blip r:embed="rId5"/>
                <a:stretch>
                  <a:fillRect/>
                </a:stretch>
              </p:blipFill>
              <p:spPr>
                <a:xfrm>
                  <a:off x="3710023" y="2305455"/>
                  <a:ext cx="66413" cy="161382"/>
                </a:xfrm>
                <a:prstGeom prst="rect">
                  <a:avLst/>
                </a:prstGeom>
                <a:grpFill/>
              </p:spPr>
            </p:pic>
          </p:grpSp>
          <p:grpSp>
            <p:nvGrpSpPr>
              <p:cNvPr id="1470" name="Group 1469"/>
              <p:cNvGrpSpPr/>
              <p:nvPr/>
            </p:nvGrpSpPr>
            <p:grpSpPr>
              <a:xfrm>
                <a:off x="4255590" y="2611348"/>
                <a:ext cx="1064226" cy="455355"/>
                <a:chOff x="4214122" y="2624287"/>
                <a:chExt cx="1064226" cy="455355"/>
              </a:xfrm>
              <a:grpFill/>
            </p:grpSpPr>
            <p:sp>
              <p:nvSpPr>
                <p:cNvPr id="1482" name="Flowchart: Magnetic Disk 1481"/>
                <p:cNvSpPr/>
                <p:nvPr/>
              </p:nvSpPr>
              <p:spPr bwMode="auto">
                <a:xfrm rot="3294982">
                  <a:off x="4325430" y="2882919"/>
                  <a:ext cx="85415" cy="308031"/>
                </a:xfrm>
                <a:prstGeom prst="flowChartMagneticDisk">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sp>
              <p:nvSpPr>
                <p:cNvPr id="1483" name="Flowchart: Alternate Process 1482"/>
                <p:cNvSpPr/>
                <p:nvPr/>
              </p:nvSpPr>
              <p:spPr bwMode="auto">
                <a:xfrm rot="14141812">
                  <a:off x="4699966" y="2275064"/>
                  <a:ext cx="229159" cy="927605"/>
                </a:xfrm>
                <a:prstGeom prst="flowChartAlternateProcess">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sp>
              <p:nvSpPr>
                <p:cNvPr id="1484" name="Oval 1483"/>
                <p:cNvSpPr/>
                <p:nvPr/>
              </p:nvSpPr>
              <p:spPr bwMode="auto">
                <a:xfrm>
                  <a:off x="4792135" y="2689501"/>
                  <a:ext cx="65504" cy="65504"/>
                </a:xfrm>
                <a:prstGeom prst="ellipse">
                  <a:avLst/>
                </a:prstGeom>
                <a:grpFill/>
                <a:ln w="9525"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grpSp>
          <p:grpSp>
            <p:nvGrpSpPr>
              <p:cNvPr id="1471" name="Group 1470"/>
              <p:cNvGrpSpPr/>
              <p:nvPr/>
            </p:nvGrpSpPr>
            <p:grpSpPr>
              <a:xfrm>
                <a:off x="3594022" y="2741715"/>
                <a:ext cx="749086" cy="831125"/>
                <a:chOff x="3594022" y="2741715"/>
                <a:chExt cx="749086" cy="831125"/>
              </a:xfrm>
              <a:grpFill/>
            </p:grpSpPr>
            <p:sp>
              <p:nvSpPr>
                <p:cNvPr id="1476" name="Oval 1475"/>
                <p:cNvSpPr/>
                <p:nvPr/>
              </p:nvSpPr>
              <p:spPr bwMode="auto">
                <a:xfrm rot="14806305">
                  <a:off x="3911808" y="2878066"/>
                  <a:ext cx="467464" cy="194761"/>
                </a:xfrm>
                <a:prstGeom prst="ellipse">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sp>
              <p:nvSpPr>
                <p:cNvPr id="1477" name="Rounded Rectangle 1476"/>
                <p:cNvSpPr/>
                <p:nvPr/>
              </p:nvSpPr>
              <p:spPr bwMode="auto">
                <a:xfrm rot="21323639">
                  <a:off x="3594022" y="2744815"/>
                  <a:ext cx="595199" cy="828025"/>
                </a:xfrm>
                <a:prstGeom prst="roundRect">
                  <a:avLst>
                    <a:gd name="adj" fmla="val 28306"/>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pic>
              <p:nvPicPr>
                <p:cNvPr id="1478" name="Picture 1477"/>
                <p:cNvPicPr>
                  <a:picLocks noChangeAspect="1"/>
                </p:cNvPicPr>
                <p:nvPr/>
              </p:nvPicPr>
              <p:blipFill>
                <a:blip r:embed="rId5"/>
                <a:stretch>
                  <a:fillRect/>
                </a:stretch>
              </p:blipFill>
              <p:spPr>
                <a:xfrm rot="21071904">
                  <a:off x="3974490" y="2840991"/>
                  <a:ext cx="103155" cy="250666"/>
                </a:xfrm>
                <a:prstGeom prst="rect">
                  <a:avLst/>
                </a:prstGeom>
                <a:grpFill/>
              </p:spPr>
            </p:pic>
            <p:sp>
              <p:nvSpPr>
                <p:cNvPr id="1479" name="Oval 1478"/>
                <p:cNvSpPr/>
                <p:nvPr/>
              </p:nvSpPr>
              <p:spPr bwMode="auto">
                <a:xfrm rot="21233114">
                  <a:off x="3756554" y="3059750"/>
                  <a:ext cx="566133" cy="154484"/>
                </a:xfrm>
                <a:prstGeom prst="ellipse">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sp>
              <p:nvSpPr>
                <p:cNvPr id="1480" name="Oval 1479"/>
                <p:cNvSpPr/>
                <p:nvPr/>
              </p:nvSpPr>
              <p:spPr bwMode="auto">
                <a:xfrm>
                  <a:off x="4154080" y="2981766"/>
                  <a:ext cx="189028" cy="219089"/>
                </a:xfrm>
                <a:prstGeom prst="ellipse">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sp>
              <p:nvSpPr>
                <p:cNvPr id="1481" name="Oval 1480"/>
                <p:cNvSpPr/>
                <p:nvPr/>
              </p:nvSpPr>
              <p:spPr bwMode="auto">
                <a:xfrm rot="13940299">
                  <a:off x="3493570" y="2896269"/>
                  <a:ext cx="499318" cy="237670"/>
                </a:xfrm>
                <a:prstGeom prst="ellipse">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grpSp>
          <p:grpSp>
            <p:nvGrpSpPr>
              <p:cNvPr id="1472" name="Group 1471"/>
              <p:cNvGrpSpPr/>
              <p:nvPr/>
            </p:nvGrpSpPr>
            <p:grpSpPr>
              <a:xfrm>
                <a:off x="3235837" y="3447679"/>
                <a:ext cx="1006032" cy="1057651"/>
                <a:chOff x="3235837" y="3447679"/>
                <a:chExt cx="1006032" cy="1057651"/>
              </a:xfrm>
              <a:grpFill/>
            </p:grpSpPr>
            <p:sp>
              <p:nvSpPr>
                <p:cNvPr id="1473" name="Oval 1472"/>
                <p:cNvSpPr/>
                <p:nvPr/>
              </p:nvSpPr>
              <p:spPr bwMode="auto">
                <a:xfrm rot="20385631">
                  <a:off x="3500981" y="3447679"/>
                  <a:ext cx="740888" cy="288818"/>
                </a:xfrm>
                <a:prstGeom prst="ellipse">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sp>
              <p:nvSpPr>
                <p:cNvPr id="1474" name="Oval 1473"/>
                <p:cNvSpPr/>
                <p:nvPr/>
              </p:nvSpPr>
              <p:spPr bwMode="auto">
                <a:xfrm rot="20209693">
                  <a:off x="3235837" y="4332109"/>
                  <a:ext cx="414741" cy="173221"/>
                </a:xfrm>
                <a:prstGeom prst="ellipse">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sp>
              <p:nvSpPr>
                <p:cNvPr id="1475" name="Rounded Rectangle 1474"/>
                <p:cNvSpPr/>
                <p:nvPr/>
              </p:nvSpPr>
              <p:spPr bwMode="auto">
                <a:xfrm rot="703462">
                  <a:off x="3422477" y="3623561"/>
                  <a:ext cx="293856" cy="765757"/>
                </a:xfrm>
                <a:prstGeom prst="roundRect">
                  <a:avLst>
                    <a:gd name="adj" fmla="val 35573"/>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grpSp>
        </p:grpSp>
        <p:grpSp>
          <p:nvGrpSpPr>
            <p:cNvPr id="1497" name="Group 1496"/>
            <p:cNvGrpSpPr/>
            <p:nvPr/>
          </p:nvGrpSpPr>
          <p:grpSpPr>
            <a:xfrm>
              <a:off x="8333191" y="3848378"/>
              <a:ext cx="709176" cy="697068"/>
              <a:chOff x="3235837" y="2247610"/>
              <a:chExt cx="2083979" cy="2257720"/>
            </a:xfrm>
            <a:solidFill>
              <a:srgbClr val="00B050"/>
            </a:solidFill>
          </p:grpSpPr>
          <p:grpSp>
            <p:nvGrpSpPr>
              <p:cNvPr id="1498" name="Group 1497"/>
              <p:cNvGrpSpPr/>
              <p:nvPr/>
            </p:nvGrpSpPr>
            <p:grpSpPr>
              <a:xfrm>
                <a:off x="3718126" y="3431850"/>
                <a:ext cx="739496" cy="794829"/>
                <a:chOff x="3718126" y="3431850"/>
                <a:chExt cx="739496" cy="794829"/>
              </a:xfrm>
              <a:grpFill/>
            </p:grpSpPr>
            <p:sp>
              <p:nvSpPr>
                <p:cNvPr id="1523" name="Oval 1522"/>
                <p:cNvSpPr/>
                <p:nvPr/>
              </p:nvSpPr>
              <p:spPr bwMode="auto">
                <a:xfrm rot="17743699">
                  <a:off x="3806582" y="3561753"/>
                  <a:ext cx="501095" cy="241290"/>
                </a:xfrm>
                <a:prstGeom prst="ellipse">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sp>
              <p:nvSpPr>
                <p:cNvPr id="1524" name="Oval 1523"/>
                <p:cNvSpPr/>
                <p:nvPr/>
              </p:nvSpPr>
              <p:spPr bwMode="auto">
                <a:xfrm rot="12968811">
                  <a:off x="3896850" y="3805838"/>
                  <a:ext cx="550744" cy="204540"/>
                </a:xfrm>
                <a:prstGeom prst="ellipse">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sp>
              <p:nvSpPr>
                <p:cNvPr id="1525" name="Oval 1524"/>
                <p:cNvSpPr/>
                <p:nvPr/>
              </p:nvSpPr>
              <p:spPr bwMode="auto">
                <a:xfrm rot="20770974">
                  <a:off x="4002587" y="4053458"/>
                  <a:ext cx="414741" cy="173221"/>
                </a:xfrm>
                <a:prstGeom prst="ellipse">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sp>
              <p:nvSpPr>
                <p:cNvPr id="1526" name="Rounded Rectangle 1525"/>
                <p:cNvSpPr/>
                <p:nvPr/>
              </p:nvSpPr>
              <p:spPr bwMode="auto">
                <a:xfrm rot="18300000">
                  <a:off x="3997845" y="3559426"/>
                  <a:ext cx="180058" cy="739496"/>
                </a:xfrm>
                <a:prstGeom prst="roundRect">
                  <a:avLst>
                    <a:gd name="adj" fmla="val 35573"/>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grpSp>
          <p:grpSp>
            <p:nvGrpSpPr>
              <p:cNvPr id="1499" name="Group 1498"/>
              <p:cNvGrpSpPr/>
              <p:nvPr/>
            </p:nvGrpSpPr>
            <p:grpSpPr>
              <a:xfrm>
                <a:off x="3534512" y="2247610"/>
                <a:ext cx="504673" cy="497951"/>
                <a:chOff x="3534512" y="2247610"/>
                <a:chExt cx="504673" cy="497951"/>
              </a:xfrm>
              <a:grpFill/>
            </p:grpSpPr>
            <p:cxnSp>
              <p:nvCxnSpPr>
                <p:cNvPr id="1515" name="Straight Connector 1514"/>
                <p:cNvCxnSpPr/>
                <p:nvPr/>
              </p:nvCxnSpPr>
              <p:spPr bwMode="auto">
                <a:xfrm flipV="1">
                  <a:off x="3581024" y="2553499"/>
                  <a:ext cx="235240" cy="88498"/>
                </a:xfrm>
                <a:prstGeom prst="line">
                  <a:avLst/>
                </a:prstGeom>
                <a:grpFill/>
                <a:ln w="21590" cap="flat" cmpd="sng" algn="ctr">
                  <a:solidFill>
                    <a:srgbClr val="00246C">
                      <a:lumMod val="75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16" name="Straight Connector 1515"/>
                <p:cNvCxnSpPr/>
                <p:nvPr/>
              </p:nvCxnSpPr>
              <p:spPr bwMode="auto">
                <a:xfrm flipV="1">
                  <a:off x="3541396" y="2497131"/>
                  <a:ext cx="235240" cy="88498"/>
                </a:xfrm>
                <a:prstGeom prst="line">
                  <a:avLst/>
                </a:prstGeom>
                <a:grpFill/>
                <a:ln w="21590" cap="flat" cmpd="sng" algn="ctr">
                  <a:solidFill>
                    <a:srgbClr val="00246C">
                      <a:lumMod val="75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17" name="Oval 1516"/>
                <p:cNvSpPr/>
                <p:nvPr/>
              </p:nvSpPr>
              <p:spPr bwMode="auto">
                <a:xfrm>
                  <a:off x="3595077" y="2314571"/>
                  <a:ext cx="430990" cy="430990"/>
                </a:xfrm>
                <a:prstGeom prst="ellipse">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sp>
              <p:nvSpPr>
                <p:cNvPr id="1518" name="Flowchart: Delay 1517"/>
                <p:cNvSpPr/>
                <p:nvPr/>
              </p:nvSpPr>
              <p:spPr bwMode="auto">
                <a:xfrm rot="16014406">
                  <a:off x="3680651" y="2149183"/>
                  <a:ext cx="249466" cy="446319"/>
                </a:xfrm>
                <a:prstGeom prst="flowChartDelay">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cxnSp>
              <p:nvCxnSpPr>
                <p:cNvPr id="1519" name="Straight Connector 1518"/>
                <p:cNvCxnSpPr/>
                <p:nvPr/>
              </p:nvCxnSpPr>
              <p:spPr bwMode="auto">
                <a:xfrm flipV="1">
                  <a:off x="3534512" y="2556928"/>
                  <a:ext cx="470479" cy="22993"/>
                </a:xfrm>
                <a:prstGeom prst="line">
                  <a:avLst/>
                </a:prstGeom>
                <a:grpFill/>
                <a:ln w="21590" cap="flat" cmpd="sng" algn="ctr">
                  <a:solidFill>
                    <a:srgbClr val="00246C">
                      <a:lumMod val="75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20" name="Straight Connector 1519"/>
                <p:cNvCxnSpPr/>
                <p:nvPr/>
              </p:nvCxnSpPr>
              <p:spPr bwMode="auto">
                <a:xfrm flipV="1">
                  <a:off x="3588219" y="2617819"/>
                  <a:ext cx="418465" cy="23285"/>
                </a:xfrm>
                <a:prstGeom prst="line">
                  <a:avLst/>
                </a:prstGeom>
                <a:grpFill/>
                <a:ln w="25400" cap="flat" cmpd="sng" algn="ctr">
                  <a:solidFill>
                    <a:srgbClr val="00246C">
                      <a:lumMod val="75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21" name="Oval 1520"/>
                <p:cNvSpPr/>
                <p:nvPr/>
              </p:nvSpPr>
              <p:spPr bwMode="auto">
                <a:xfrm>
                  <a:off x="3987228" y="2419467"/>
                  <a:ext cx="51957" cy="207703"/>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pic>
              <p:nvPicPr>
                <p:cNvPr id="1522" name="Picture 1521"/>
                <p:cNvPicPr>
                  <a:picLocks noChangeAspect="1"/>
                </p:cNvPicPr>
                <p:nvPr/>
              </p:nvPicPr>
              <p:blipFill>
                <a:blip r:embed="rId5"/>
                <a:stretch>
                  <a:fillRect/>
                </a:stretch>
              </p:blipFill>
              <p:spPr>
                <a:xfrm>
                  <a:off x="3710023" y="2305455"/>
                  <a:ext cx="66413" cy="161382"/>
                </a:xfrm>
                <a:prstGeom prst="rect">
                  <a:avLst/>
                </a:prstGeom>
                <a:grpFill/>
              </p:spPr>
            </p:pic>
          </p:grpSp>
          <p:grpSp>
            <p:nvGrpSpPr>
              <p:cNvPr id="1500" name="Group 1499"/>
              <p:cNvGrpSpPr/>
              <p:nvPr/>
            </p:nvGrpSpPr>
            <p:grpSpPr>
              <a:xfrm>
                <a:off x="4255590" y="2611348"/>
                <a:ext cx="1064226" cy="455355"/>
                <a:chOff x="4214122" y="2624287"/>
                <a:chExt cx="1064226" cy="455355"/>
              </a:xfrm>
              <a:grpFill/>
            </p:grpSpPr>
            <p:sp>
              <p:nvSpPr>
                <p:cNvPr id="1512" name="Flowchart: Magnetic Disk 1511"/>
                <p:cNvSpPr/>
                <p:nvPr/>
              </p:nvSpPr>
              <p:spPr bwMode="auto">
                <a:xfrm rot="3294982">
                  <a:off x="4325430" y="2882919"/>
                  <a:ext cx="85415" cy="308031"/>
                </a:xfrm>
                <a:prstGeom prst="flowChartMagneticDisk">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sp>
              <p:nvSpPr>
                <p:cNvPr id="1513" name="Flowchart: Alternate Process 1512"/>
                <p:cNvSpPr/>
                <p:nvPr/>
              </p:nvSpPr>
              <p:spPr bwMode="auto">
                <a:xfrm rot="14141812">
                  <a:off x="4699966" y="2275064"/>
                  <a:ext cx="229159" cy="927605"/>
                </a:xfrm>
                <a:prstGeom prst="flowChartAlternateProcess">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sp>
              <p:nvSpPr>
                <p:cNvPr id="1514" name="Oval 1513"/>
                <p:cNvSpPr/>
                <p:nvPr/>
              </p:nvSpPr>
              <p:spPr bwMode="auto">
                <a:xfrm>
                  <a:off x="4792135" y="2689501"/>
                  <a:ext cx="65504" cy="65504"/>
                </a:xfrm>
                <a:prstGeom prst="ellipse">
                  <a:avLst/>
                </a:prstGeom>
                <a:grpFill/>
                <a:ln w="9525"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grpSp>
          <p:grpSp>
            <p:nvGrpSpPr>
              <p:cNvPr id="1501" name="Group 1500"/>
              <p:cNvGrpSpPr/>
              <p:nvPr/>
            </p:nvGrpSpPr>
            <p:grpSpPr>
              <a:xfrm>
                <a:off x="3594022" y="2741715"/>
                <a:ext cx="749086" cy="831125"/>
                <a:chOff x="3594022" y="2741715"/>
                <a:chExt cx="749086" cy="831125"/>
              </a:xfrm>
              <a:grpFill/>
            </p:grpSpPr>
            <p:sp>
              <p:nvSpPr>
                <p:cNvPr id="1506" name="Oval 1505"/>
                <p:cNvSpPr/>
                <p:nvPr/>
              </p:nvSpPr>
              <p:spPr bwMode="auto">
                <a:xfrm rot="14806305">
                  <a:off x="3911808" y="2878066"/>
                  <a:ext cx="467464" cy="194761"/>
                </a:xfrm>
                <a:prstGeom prst="ellipse">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sp>
              <p:nvSpPr>
                <p:cNvPr id="1507" name="Rounded Rectangle 1506"/>
                <p:cNvSpPr/>
                <p:nvPr/>
              </p:nvSpPr>
              <p:spPr bwMode="auto">
                <a:xfrm rot="21323639">
                  <a:off x="3594022" y="2744815"/>
                  <a:ext cx="595199" cy="828025"/>
                </a:xfrm>
                <a:prstGeom prst="roundRect">
                  <a:avLst>
                    <a:gd name="adj" fmla="val 28306"/>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pic>
              <p:nvPicPr>
                <p:cNvPr id="1508" name="Picture 1507"/>
                <p:cNvPicPr>
                  <a:picLocks noChangeAspect="1"/>
                </p:cNvPicPr>
                <p:nvPr/>
              </p:nvPicPr>
              <p:blipFill>
                <a:blip r:embed="rId5"/>
                <a:stretch>
                  <a:fillRect/>
                </a:stretch>
              </p:blipFill>
              <p:spPr>
                <a:xfrm rot="21071904">
                  <a:off x="3974490" y="2840991"/>
                  <a:ext cx="103155" cy="250666"/>
                </a:xfrm>
                <a:prstGeom prst="rect">
                  <a:avLst/>
                </a:prstGeom>
                <a:grpFill/>
              </p:spPr>
            </p:pic>
            <p:sp>
              <p:nvSpPr>
                <p:cNvPr id="1509" name="Oval 1508"/>
                <p:cNvSpPr/>
                <p:nvPr/>
              </p:nvSpPr>
              <p:spPr bwMode="auto">
                <a:xfrm rot="21233114">
                  <a:off x="3756554" y="3059750"/>
                  <a:ext cx="566133" cy="154484"/>
                </a:xfrm>
                <a:prstGeom prst="ellipse">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sp>
              <p:nvSpPr>
                <p:cNvPr id="1510" name="Oval 1509"/>
                <p:cNvSpPr/>
                <p:nvPr/>
              </p:nvSpPr>
              <p:spPr bwMode="auto">
                <a:xfrm>
                  <a:off x="4154080" y="2981766"/>
                  <a:ext cx="189028" cy="219089"/>
                </a:xfrm>
                <a:prstGeom prst="ellipse">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sp>
              <p:nvSpPr>
                <p:cNvPr id="1511" name="Oval 1510"/>
                <p:cNvSpPr/>
                <p:nvPr/>
              </p:nvSpPr>
              <p:spPr bwMode="auto">
                <a:xfrm rot="13940299">
                  <a:off x="3493570" y="2896269"/>
                  <a:ext cx="499318" cy="237670"/>
                </a:xfrm>
                <a:prstGeom prst="ellipse">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grpSp>
          <p:grpSp>
            <p:nvGrpSpPr>
              <p:cNvPr id="1502" name="Group 1501"/>
              <p:cNvGrpSpPr/>
              <p:nvPr/>
            </p:nvGrpSpPr>
            <p:grpSpPr>
              <a:xfrm>
                <a:off x="3235837" y="3447679"/>
                <a:ext cx="1006032" cy="1057651"/>
                <a:chOff x="3235837" y="3447679"/>
                <a:chExt cx="1006032" cy="1057651"/>
              </a:xfrm>
              <a:grpFill/>
            </p:grpSpPr>
            <p:sp>
              <p:nvSpPr>
                <p:cNvPr id="1503" name="Oval 1502"/>
                <p:cNvSpPr/>
                <p:nvPr/>
              </p:nvSpPr>
              <p:spPr bwMode="auto">
                <a:xfrm rot="20385631">
                  <a:off x="3500981" y="3447679"/>
                  <a:ext cx="740888" cy="288818"/>
                </a:xfrm>
                <a:prstGeom prst="ellipse">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sp>
              <p:nvSpPr>
                <p:cNvPr id="1504" name="Oval 1503"/>
                <p:cNvSpPr/>
                <p:nvPr/>
              </p:nvSpPr>
              <p:spPr bwMode="auto">
                <a:xfrm rot="20209693">
                  <a:off x="3235837" y="4332109"/>
                  <a:ext cx="414741" cy="173221"/>
                </a:xfrm>
                <a:prstGeom prst="ellipse">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sp>
              <p:nvSpPr>
                <p:cNvPr id="1505" name="Rounded Rectangle 1504"/>
                <p:cNvSpPr/>
                <p:nvPr/>
              </p:nvSpPr>
              <p:spPr bwMode="auto">
                <a:xfrm rot="703462">
                  <a:off x="3422477" y="3623561"/>
                  <a:ext cx="293856" cy="765757"/>
                </a:xfrm>
                <a:prstGeom prst="roundRect">
                  <a:avLst>
                    <a:gd name="adj" fmla="val 35573"/>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endParaRPr lang="en-GB" sz="2400" b="1" kern="0" dirty="0" smtClean="0">
                    <a:solidFill>
                      <a:srgbClr val="FFFFFF"/>
                    </a:solidFill>
                    <a:latin typeface="Times" charset="0"/>
                  </a:endParaRPr>
                </a:p>
              </p:txBody>
            </p:sp>
          </p:grpSp>
        </p:grpSp>
        <p:sp>
          <p:nvSpPr>
            <p:cNvPr id="871" name="Rectangle 870"/>
            <p:cNvSpPr>
              <a:spLocks noChangeAspect="1"/>
            </p:cNvSpPr>
            <p:nvPr/>
          </p:nvSpPr>
          <p:spPr>
            <a:xfrm>
              <a:off x="4053068" y="3757044"/>
              <a:ext cx="5030382" cy="908113"/>
            </a:xfrm>
            <a:prstGeom prst="rect">
              <a:avLst/>
            </a:prstGeom>
            <a:solidFill>
              <a:srgbClr val="00B050">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72" name="Rectangle 871"/>
            <p:cNvSpPr>
              <a:spLocks noChangeAspect="1"/>
            </p:cNvSpPr>
            <p:nvPr/>
          </p:nvSpPr>
          <p:spPr>
            <a:xfrm>
              <a:off x="2958560" y="3756714"/>
              <a:ext cx="1151640" cy="908113"/>
            </a:xfrm>
            <a:prstGeom prst="rect">
              <a:avLst/>
            </a:prstGeom>
            <a:solidFill>
              <a:srgbClr val="FF0000">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4485492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p:nvPr>
            <p:extLst>
              <p:ext uri="{D42A27DB-BD31-4B8C-83A1-F6EECF244321}">
                <p14:modId xmlns:p14="http://schemas.microsoft.com/office/powerpoint/2010/main" val="1167948375"/>
              </p:ext>
            </p:extLst>
          </p:nvPr>
        </p:nvGraphicFramePr>
        <p:xfrm>
          <a:off x="341195" y="737145"/>
          <a:ext cx="8270542" cy="3632354"/>
        </p:xfrm>
        <a:graphic>
          <a:graphicData uri="http://schemas.openxmlformats.org/drawingml/2006/chart">
            <c:chart xmlns:c="http://schemas.openxmlformats.org/drawingml/2006/chart" xmlns:r="http://schemas.openxmlformats.org/officeDocument/2006/relationships" r:id="rId2"/>
          </a:graphicData>
        </a:graphic>
      </p:graphicFrame>
      <p:sp>
        <p:nvSpPr>
          <p:cNvPr id="4" name="Title 1"/>
          <p:cNvSpPr txBox="1">
            <a:spLocks/>
          </p:cNvSpPr>
          <p:nvPr/>
        </p:nvSpPr>
        <p:spPr bwMode="auto">
          <a:xfrm>
            <a:off x="602218" y="564571"/>
            <a:ext cx="8403589" cy="263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defPPr>
              <a:defRPr lang="en-US"/>
            </a:defPPr>
            <a:lvl1pPr defTabSz="914400" eaLnBrk="0" fontAlgn="base" hangingPunct="0">
              <a:lnSpc>
                <a:spcPct val="96000"/>
              </a:lnSpc>
              <a:spcBef>
                <a:spcPct val="0"/>
              </a:spcBef>
              <a:spcAft>
                <a:spcPct val="0"/>
              </a:spcAft>
              <a:defRPr sz="1600" b="0" i="1" kern="0">
                <a:solidFill>
                  <a:srgbClr val="000000"/>
                </a:solidFill>
                <a:latin typeface="Arial" panose="020B0604020202020204" pitchFamily="34" charset="0"/>
                <a:ea typeface="+mj-ea"/>
                <a:cs typeface="Arial" panose="020B0604020202020204" pitchFamily="34" charset="0"/>
              </a:defRPr>
            </a:lvl1pPr>
            <a:lvl2pPr eaLnBrk="0" fontAlgn="base" hangingPunct="0">
              <a:lnSpc>
                <a:spcPct val="96000"/>
              </a:lnSpc>
              <a:spcBef>
                <a:spcPct val="0"/>
              </a:spcBef>
              <a:spcAft>
                <a:spcPct val="0"/>
              </a:spcAft>
              <a:defRPr sz="2000" b="1">
                <a:solidFill>
                  <a:srgbClr val="000080"/>
                </a:solidFill>
                <a:latin typeface="RussellSquare" charset="0"/>
              </a:defRPr>
            </a:lvl2pPr>
            <a:lvl3pPr eaLnBrk="0" fontAlgn="base" hangingPunct="0">
              <a:lnSpc>
                <a:spcPct val="96000"/>
              </a:lnSpc>
              <a:spcBef>
                <a:spcPct val="0"/>
              </a:spcBef>
              <a:spcAft>
                <a:spcPct val="0"/>
              </a:spcAft>
              <a:defRPr sz="2000" b="1">
                <a:solidFill>
                  <a:srgbClr val="000080"/>
                </a:solidFill>
                <a:latin typeface="RussellSquare" charset="0"/>
              </a:defRPr>
            </a:lvl3pPr>
            <a:lvl4pPr eaLnBrk="0" fontAlgn="base" hangingPunct="0">
              <a:lnSpc>
                <a:spcPct val="96000"/>
              </a:lnSpc>
              <a:spcBef>
                <a:spcPct val="0"/>
              </a:spcBef>
              <a:spcAft>
                <a:spcPct val="0"/>
              </a:spcAft>
              <a:defRPr sz="2000" b="1">
                <a:solidFill>
                  <a:srgbClr val="000080"/>
                </a:solidFill>
                <a:latin typeface="RussellSquare" charset="0"/>
              </a:defRPr>
            </a:lvl4pPr>
            <a:lvl5pPr eaLnBrk="0" fontAlgn="base" hangingPunct="0">
              <a:lnSpc>
                <a:spcPct val="96000"/>
              </a:lnSpc>
              <a:spcBef>
                <a:spcPct val="0"/>
              </a:spcBef>
              <a:spcAft>
                <a:spcPct val="0"/>
              </a:spcAft>
              <a:defRPr sz="2000" b="1">
                <a:solidFill>
                  <a:srgbClr val="000080"/>
                </a:solidFill>
                <a:latin typeface="RussellSquare" charset="0"/>
              </a:defRPr>
            </a:lvl5pPr>
            <a:lvl6pPr marL="457200" eaLnBrk="0" fontAlgn="base" hangingPunct="0">
              <a:lnSpc>
                <a:spcPct val="96000"/>
              </a:lnSpc>
              <a:spcBef>
                <a:spcPct val="0"/>
              </a:spcBef>
              <a:spcAft>
                <a:spcPct val="0"/>
              </a:spcAft>
              <a:defRPr sz="2000" b="1">
                <a:solidFill>
                  <a:srgbClr val="000080"/>
                </a:solidFill>
                <a:latin typeface="RussellSquare" charset="0"/>
              </a:defRPr>
            </a:lvl6pPr>
            <a:lvl7pPr marL="914400" eaLnBrk="0" fontAlgn="base" hangingPunct="0">
              <a:lnSpc>
                <a:spcPct val="96000"/>
              </a:lnSpc>
              <a:spcBef>
                <a:spcPct val="0"/>
              </a:spcBef>
              <a:spcAft>
                <a:spcPct val="0"/>
              </a:spcAft>
              <a:defRPr sz="2000" b="1">
                <a:solidFill>
                  <a:srgbClr val="000080"/>
                </a:solidFill>
                <a:latin typeface="RussellSquare" charset="0"/>
              </a:defRPr>
            </a:lvl7pPr>
            <a:lvl8pPr marL="1371600" eaLnBrk="0" fontAlgn="base" hangingPunct="0">
              <a:lnSpc>
                <a:spcPct val="96000"/>
              </a:lnSpc>
              <a:spcBef>
                <a:spcPct val="0"/>
              </a:spcBef>
              <a:spcAft>
                <a:spcPct val="0"/>
              </a:spcAft>
              <a:defRPr sz="2000" b="1">
                <a:solidFill>
                  <a:srgbClr val="000080"/>
                </a:solidFill>
                <a:latin typeface="RussellSquare" charset="0"/>
              </a:defRPr>
            </a:lvl8pPr>
            <a:lvl9pPr marL="1828800" eaLnBrk="0" fontAlgn="base" hangingPunct="0">
              <a:lnSpc>
                <a:spcPct val="96000"/>
              </a:lnSpc>
              <a:spcBef>
                <a:spcPct val="0"/>
              </a:spcBef>
              <a:spcAft>
                <a:spcPct val="0"/>
              </a:spcAft>
              <a:defRPr sz="2000" b="1">
                <a:solidFill>
                  <a:srgbClr val="000080"/>
                </a:solidFill>
                <a:latin typeface="RussellSquare" charset="0"/>
              </a:defRPr>
            </a:lvl9pPr>
          </a:lstStyle>
          <a:p>
            <a:r>
              <a:rPr lang="en-US" dirty="0" smtClean="0"/>
              <a:t>There is a clear preference for 7pm as a cut-off on Saturdays</a:t>
            </a:r>
            <a:endParaRPr lang="en-GB" dirty="0"/>
          </a:p>
        </p:txBody>
      </p:sp>
      <p:sp>
        <p:nvSpPr>
          <p:cNvPr id="5" name="Rectangle 4"/>
          <p:cNvSpPr/>
          <p:nvPr/>
        </p:nvSpPr>
        <p:spPr>
          <a:xfrm>
            <a:off x="180001" y="209666"/>
            <a:ext cx="6840187" cy="415498"/>
          </a:xfrm>
          <a:prstGeom prst="rect">
            <a:avLst/>
          </a:prstGeom>
        </p:spPr>
        <p:txBody>
          <a:bodyPr wrap="square">
            <a:spAutoFit/>
          </a:bodyPr>
          <a:lstStyle/>
          <a:p>
            <a:pPr>
              <a:lnSpc>
                <a:spcPct val="150000"/>
              </a:lnSpc>
            </a:pPr>
            <a:r>
              <a:rPr lang="en-GB" b="1" dirty="0" smtClean="0">
                <a:solidFill>
                  <a:prstClr val="black"/>
                </a:solidFill>
                <a:latin typeface="Arial" panose="020B0604020202020204" pitchFamily="34" charset="0"/>
                <a:cs typeface="Arial" panose="020B0604020202020204" pitchFamily="34" charset="0"/>
              </a:rPr>
              <a:t>End time tolerances</a:t>
            </a:r>
            <a:endParaRPr lang="en-GB" b="1" dirty="0">
              <a:solidFill>
                <a:prstClr val="black"/>
              </a:solidFill>
              <a:latin typeface="Arial" panose="020B0604020202020204" pitchFamily="34" charset="0"/>
              <a:cs typeface="Arial" panose="020B0604020202020204" pitchFamily="34" charset="0"/>
            </a:endParaRPr>
          </a:p>
        </p:txBody>
      </p:sp>
      <p:sp>
        <p:nvSpPr>
          <p:cNvPr id="7" name="Rounded Rectangle 6"/>
          <p:cNvSpPr/>
          <p:nvPr/>
        </p:nvSpPr>
        <p:spPr bwMode="auto">
          <a:xfrm>
            <a:off x="885419" y="2713295"/>
            <a:ext cx="1729610" cy="270008"/>
          </a:xfrm>
          <a:prstGeom prst="roundRect">
            <a:avLst/>
          </a:prstGeom>
          <a:solidFill>
            <a:schemeClr val="bg1"/>
          </a:solidFill>
          <a:ln w="25400" cap="flat" cmpd="sng" algn="ctr">
            <a:solidFill>
              <a:srgbClr val="3FB7E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1050" dirty="0" smtClean="0">
                <a:sym typeface="GillSans" charset="0"/>
              </a:rPr>
              <a:t>Saturday league players</a:t>
            </a:r>
            <a:endParaRPr lang="en-GB" sz="1050" dirty="0">
              <a:sym typeface="GillSans" charset="0"/>
            </a:endParaRPr>
          </a:p>
        </p:txBody>
      </p:sp>
      <p:sp>
        <p:nvSpPr>
          <p:cNvPr id="8" name="Rounded Rectangle 7"/>
          <p:cNvSpPr/>
          <p:nvPr/>
        </p:nvSpPr>
        <p:spPr bwMode="auto">
          <a:xfrm>
            <a:off x="885419" y="3095501"/>
            <a:ext cx="1729610" cy="270008"/>
          </a:xfrm>
          <a:prstGeom prst="roundRect">
            <a:avLst/>
          </a:prstGeom>
          <a:solidFill>
            <a:schemeClr val="bg1"/>
          </a:solidFill>
          <a:ln w="25400" cap="flat" cmpd="sng" algn="ctr">
            <a:solidFill>
              <a:srgbClr val="00B050"/>
            </a:solidFill>
            <a:prstDash val="sysDash"/>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1000" dirty="0" err="1">
                <a:sym typeface="GillSans" charset="0"/>
              </a:rPr>
              <a:t>Occasionals</a:t>
            </a:r>
            <a:r>
              <a:rPr lang="en-US" sz="1000" dirty="0">
                <a:sym typeface="GillSans" charset="0"/>
              </a:rPr>
              <a:t> and cameos</a:t>
            </a:r>
            <a:endParaRPr lang="en-GB" sz="1000" dirty="0">
              <a:sym typeface="GillSans" charset="0"/>
            </a:endParaRPr>
          </a:p>
        </p:txBody>
      </p:sp>
      <p:sp>
        <p:nvSpPr>
          <p:cNvPr id="9" name="TextBox 8"/>
          <p:cNvSpPr txBox="1"/>
          <p:nvPr/>
        </p:nvSpPr>
        <p:spPr>
          <a:xfrm>
            <a:off x="1883392" y="965825"/>
            <a:ext cx="2404721" cy="1107996"/>
          </a:xfrm>
          <a:prstGeom prst="rect">
            <a:avLst/>
          </a:prstGeom>
          <a:noFill/>
        </p:spPr>
        <p:txBody>
          <a:bodyPr wrap="square" rtlCol="0">
            <a:spAutoFit/>
          </a:bodyPr>
          <a:lstStyle/>
          <a:p>
            <a:pPr algn="ctr"/>
            <a:r>
              <a:rPr lang="en-GB" sz="6600" dirty="0" smtClean="0">
                <a:solidFill>
                  <a:srgbClr val="00A1F2"/>
                </a:solidFill>
                <a:latin typeface="Arial" panose="020B0604020202020204" pitchFamily="34" charset="0"/>
                <a:cs typeface="Arial" panose="020B0604020202020204" pitchFamily="34" charset="0"/>
              </a:rPr>
              <a:t>65%</a:t>
            </a:r>
          </a:p>
        </p:txBody>
      </p:sp>
      <p:cxnSp>
        <p:nvCxnSpPr>
          <p:cNvPr id="10" name="Straight Arrow Connector 9"/>
          <p:cNvCxnSpPr/>
          <p:nvPr/>
        </p:nvCxnSpPr>
        <p:spPr bwMode="auto">
          <a:xfrm>
            <a:off x="3967889" y="1508999"/>
            <a:ext cx="1429220" cy="269368"/>
          </a:xfrm>
          <a:prstGeom prst="straightConnector1">
            <a:avLst/>
          </a:prstGeom>
          <a:blipFill dpi="0" rotWithShape="0">
            <a:blip r:embed="rId3"/>
            <a:srcRect/>
            <a:tile tx="0" ty="0" sx="100000" sy="100000" flip="none" algn="tl"/>
          </a:blipFill>
          <a:ln w="9525" cap="flat" cmpd="sng" algn="ctr">
            <a:solidFill>
              <a:schemeClr val="accent6">
                <a:lumMod val="50000"/>
              </a:schemeClr>
            </a:solidFill>
            <a:prstDash val="dash"/>
            <a:round/>
            <a:headEnd type="none" w="med" len="med"/>
            <a:tailEnd type="oval"/>
          </a:ln>
          <a:effectLst/>
        </p:spPr>
      </p:cxnSp>
      <p:sp>
        <p:nvSpPr>
          <p:cNvPr id="11" name="TextBox 10"/>
          <p:cNvSpPr txBox="1"/>
          <p:nvPr/>
        </p:nvSpPr>
        <p:spPr>
          <a:xfrm>
            <a:off x="2311738" y="1781433"/>
            <a:ext cx="1480378" cy="584775"/>
          </a:xfrm>
          <a:prstGeom prst="rect">
            <a:avLst/>
          </a:prstGeom>
          <a:noFill/>
        </p:spPr>
        <p:txBody>
          <a:bodyPr wrap="square" rtlCol="0">
            <a:spAutoFit/>
          </a:bodyPr>
          <a:lstStyle/>
          <a:p>
            <a:pPr algn="ctr"/>
            <a:r>
              <a:rPr lang="en-GB" sz="1600" dirty="0">
                <a:latin typeface="Arial" panose="020B0604020202020204" pitchFamily="34" charset="0"/>
                <a:cs typeface="Arial" panose="020B0604020202020204" pitchFamily="34" charset="0"/>
              </a:rPr>
              <a:t>w</a:t>
            </a:r>
            <a:r>
              <a:rPr lang="en-GB" sz="1600" dirty="0" smtClean="0">
                <a:latin typeface="Arial" panose="020B0604020202020204" pitchFamily="34" charset="0"/>
                <a:cs typeface="Arial" panose="020B0604020202020204" pitchFamily="34" charset="0"/>
              </a:rPr>
              <a:t>ould end at 6pm</a:t>
            </a:r>
          </a:p>
        </p:txBody>
      </p:sp>
      <p:sp>
        <p:nvSpPr>
          <p:cNvPr id="12" name="TextBox 11"/>
          <p:cNvSpPr txBox="1"/>
          <p:nvPr/>
        </p:nvSpPr>
        <p:spPr>
          <a:xfrm>
            <a:off x="6051355" y="596482"/>
            <a:ext cx="2387284" cy="769441"/>
          </a:xfrm>
          <a:prstGeom prst="rect">
            <a:avLst/>
          </a:prstGeom>
          <a:noFill/>
        </p:spPr>
        <p:txBody>
          <a:bodyPr wrap="square" rtlCol="0">
            <a:spAutoFit/>
          </a:bodyPr>
          <a:lstStyle/>
          <a:p>
            <a:pPr algn="ctr"/>
            <a:r>
              <a:rPr lang="en-GB" sz="4400" dirty="0" smtClean="0">
                <a:solidFill>
                  <a:srgbClr val="3FB7E1"/>
                </a:solidFill>
                <a:latin typeface="Arial" panose="020B0604020202020204" pitchFamily="34" charset="0"/>
                <a:cs typeface="Arial" panose="020B0604020202020204" pitchFamily="34" charset="0"/>
              </a:rPr>
              <a:t>79%</a:t>
            </a:r>
          </a:p>
        </p:txBody>
      </p:sp>
      <p:sp>
        <p:nvSpPr>
          <p:cNvPr id="14" name="TextBox 13"/>
          <p:cNvSpPr txBox="1"/>
          <p:nvPr/>
        </p:nvSpPr>
        <p:spPr>
          <a:xfrm>
            <a:off x="6418866" y="1242624"/>
            <a:ext cx="1722287" cy="338554"/>
          </a:xfrm>
          <a:prstGeom prst="rect">
            <a:avLst/>
          </a:prstGeom>
          <a:noFill/>
        </p:spPr>
        <p:txBody>
          <a:bodyPr wrap="square" rtlCol="0">
            <a:spAutoFit/>
          </a:bodyPr>
          <a:lstStyle/>
          <a:p>
            <a:pPr algn="ctr"/>
            <a:r>
              <a:rPr lang="en-GB" sz="1600" dirty="0">
                <a:latin typeface="Arial" panose="020B0604020202020204" pitchFamily="34" charset="0"/>
                <a:cs typeface="Arial" panose="020B0604020202020204" pitchFamily="34" charset="0"/>
              </a:rPr>
              <a:t>h</a:t>
            </a:r>
            <a:r>
              <a:rPr lang="en-GB" sz="1600" dirty="0" smtClean="0">
                <a:latin typeface="Arial" panose="020B0604020202020204" pitchFamily="34" charset="0"/>
                <a:cs typeface="Arial" panose="020B0604020202020204" pitchFamily="34" charset="0"/>
              </a:rPr>
              <a:t>appy with 7pm</a:t>
            </a:r>
          </a:p>
        </p:txBody>
      </p:sp>
      <p:sp>
        <p:nvSpPr>
          <p:cNvPr id="19" name="TextBox 18"/>
          <p:cNvSpPr txBox="1"/>
          <p:nvPr/>
        </p:nvSpPr>
        <p:spPr>
          <a:xfrm>
            <a:off x="4776717" y="2727365"/>
            <a:ext cx="2721162" cy="1107996"/>
          </a:xfrm>
          <a:prstGeom prst="rect">
            <a:avLst/>
          </a:prstGeom>
          <a:noFill/>
        </p:spPr>
        <p:txBody>
          <a:bodyPr wrap="square" rtlCol="0">
            <a:spAutoFit/>
          </a:bodyPr>
          <a:lstStyle/>
          <a:p>
            <a:pPr algn="ctr"/>
            <a:r>
              <a:rPr lang="en-GB" sz="6600" dirty="0" smtClean="0">
                <a:solidFill>
                  <a:srgbClr val="00B050"/>
                </a:solidFill>
                <a:latin typeface="Arial" panose="020B0604020202020204" pitchFamily="34" charset="0"/>
                <a:cs typeface="Arial" panose="020B0604020202020204" pitchFamily="34" charset="0"/>
              </a:rPr>
              <a:t>50%</a:t>
            </a:r>
          </a:p>
        </p:txBody>
      </p:sp>
      <p:cxnSp>
        <p:nvCxnSpPr>
          <p:cNvPr id="20" name="Straight Arrow Connector 19"/>
          <p:cNvCxnSpPr/>
          <p:nvPr/>
        </p:nvCxnSpPr>
        <p:spPr bwMode="auto">
          <a:xfrm flipV="1">
            <a:off x="6137298" y="2231238"/>
            <a:ext cx="432533" cy="635896"/>
          </a:xfrm>
          <a:prstGeom prst="straightConnector1">
            <a:avLst/>
          </a:prstGeom>
          <a:blipFill dpi="0" rotWithShape="0">
            <a:blip r:embed="rId3"/>
            <a:srcRect/>
            <a:tile tx="0" ty="0" sx="100000" sy="100000" flip="none" algn="tl"/>
          </a:blipFill>
          <a:ln w="12700" cap="flat" cmpd="sng" algn="ctr">
            <a:solidFill>
              <a:schemeClr val="accent6">
                <a:lumMod val="50000"/>
              </a:schemeClr>
            </a:solidFill>
            <a:prstDash val="dash"/>
            <a:round/>
            <a:headEnd type="none" w="med" len="med"/>
            <a:tailEnd type="oval"/>
          </a:ln>
          <a:effectLst/>
        </p:spPr>
      </p:cxnSp>
      <p:sp>
        <p:nvSpPr>
          <p:cNvPr id="24" name="TextBox 23"/>
          <p:cNvSpPr txBox="1"/>
          <p:nvPr/>
        </p:nvSpPr>
        <p:spPr>
          <a:xfrm>
            <a:off x="5029599" y="3475653"/>
            <a:ext cx="2215398" cy="584775"/>
          </a:xfrm>
          <a:prstGeom prst="rect">
            <a:avLst/>
          </a:prstGeom>
          <a:noFill/>
        </p:spPr>
        <p:txBody>
          <a:bodyPr wrap="square" rtlCol="0">
            <a:spAutoFit/>
          </a:bodyPr>
          <a:lstStyle/>
          <a:p>
            <a:pPr algn="ctr"/>
            <a:r>
              <a:rPr lang="en-GB" sz="1600" dirty="0">
                <a:latin typeface="Arial" panose="020B0604020202020204" pitchFamily="34" charset="0"/>
                <a:cs typeface="Arial" panose="020B0604020202020204" pitchFamily="34" charset="0"/>
              </a:rPr>
              <a:t>p</a:t>
            </a:r>
            <a:r>
              <a:rPr lang="en-GB" sz="1600" dirty="0" smtClean="0">
                <a:latin typeface="Arial" panose="020B0604020202020204" pitchFamily="34" charset="0"/>
                <a:cs typeface="Arial" panose="020B0604020202020204" pitchFamily="34" charset="0"/>
              </a:rPr>
              <a:t>repared to play to 7.30pm</a:t>
            </a:r>
          </a:p>
        </p:txBody>
      </p:sp>
      <p:sp>
        <p:nvSpPr>
          <p:cNvPr id="25" name="TextBox 24"/>
          <p:cNvSpPr txBox="1"/>
          <p:nvPr/>
        </p:nvSpPr>
        <p:spPr>
          <a:xfrm>
            <a:off x="447125" y="4412841"/>
            <a:ext cx="7500220" cy="577081"/>
          </a:xfrm>
          <a:prstGeom prst="rect">
            <a:avLst/>
          </a:prstGeom>
          <a:noFill/>
        </p:spPr>
        <p:txBody>
          <a:bodyPr wrap="square" rtlCol="0">
            <a:spAutoFit/>
          </a:bodyPr>
          <a:lstStyle/>
          <a:p>
            <a:r>
              <a:rPr lang="en-GB" sz="1050" dirty="0" smtClean="0">
                <a:solidFill>
                  <a:srgbClr val="7F7F7F"/>
                </a:solidFill>
                <a:latin typeface="Arial" panose="020B0604020202020204" pitchFamily="34" charset="0"/>
                <a:cs typeface="Arial" panose="020B0604020202020204" pitchFamily="34" charset="0"/>
              </a:rPr>
              <a:t>Source: NCPS 2015 Data</a:t>
            </a:r>
          </a:p>
          <a:p>
            <a:r>
              <a:rPr lang="en-GB" sz="1050" dirty="0" smtClean="0">
                <a:solidFill>
                  <a:srgbClr val="7F7F7F"/>
                </a:solidFill>
                <a:latin typeface="Arial" panose="020B0604020202020204" pitchFamily="34" charset="0"/>
                <a:cs typeface="Arial" panose="020B0604020202020204" pitchFamily="34" charset="0"/>
              </a:rPr>
              <a:t>Question</a:t>
            </a:r>
            <a:r>
              <a:rPr lang="en-GB" sz="1050" i="1" dirty="0" smtClean="0">
                <a:solidFill>
                  <a:srgbClr val="7F7F7F"/>
                </a:solidFill>
                <a:latin typeface="Arial" panose="020B0604020202020204" pitchFamily="34" charset="0"/>
                <a:cs typeface="Arial" panose="020B0604020202020204" pitchFamily="34" charset="0"/>
              </a:rPr>
              <a:t>: </a:t>
            </a:r>
            <a:r>
              <a:rPr lang="en-US" sz="1050" i="1" dirty="0">
                <a:solidFill>
                  <a:srgbClr val="7F7F7F"/>
                </a:solidFill>
                <a:latin typeface="Arial" panose="020B0604020202020204" pitchFamily="34" charset="0"/>
                <a:cs typeface="Arial" panose="020B0604020202020204" pitchFamily="34" charset="0"/>
              </a:rPr>
              <a:t>Please tell us the earliest and latest time you would be happy to start at… Saturday league n=10,330; </a:t>
            </a:r>
            <a:r>
              <a:rPr lang="en-US" sz="1050" i="1" dirty="0" err="1">
                <a:solidFill>
                  <a:srgbClr val="7F7F7F"/>
                </a:solidFill>
                <a:latin typeface="Arial" panose="020B0604020202020204" pitchFamily="34" charset="0"/>
                <a:cs typeface="Arial" panose="020B0604020202020204" pitchFamily="34" charset="0"/>
              </a:rPr>
              <a:t>Occasionals</a:t>
            </a:r>
            <a:r>
              <a:rPr lang="en-US" sz="1050" i="1" dirty="0">
                <a:solidFill>
                  <a:srgbClr val="7F7F7F"/>
                </a:solidFill>
                <a:latin typeface="Arial" panose="020B0604020202020204" pitchFamily="34" charset="0"/>
                <a:cs typeface="Arial" panose="020B0604020202020204" pitchFamily="34" charset="0"/>
              </a:rPr>
              <a:t> and cameos league </a:t>
            </a:r>
            <a:r>
              <a:rPr lang="en-US" sz="1050" i="1" dirty="0" smtClean="0">
                <a:solidFill>
                  <a:srgbClr val="7F7F7F"/>
                </a:solidFill>
                <a:latin typeface="Arial" panose="020B0604020202020204" pitchFamily="34" charset="0"/>
                <a:cs typeface="Arial" panose="020B0604020202020204" pitchFamily="34" charset="0"/>
              </a:rPr>
              <a:t>n=1,886</a:t>
            </a:r>
            <a:endParaRPr lang="en-US" sz="1050" i="1" dirty="0">
              <a:solidFill>
                <a:srgbClr val="7F7F7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473859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769563884"/>
              </p:ext>
            </p:extLst>
          </p:nvPr>
        </p:nvGraphicFramePr>
        <p:xfrm>
          <a:off x="595384" y="909000"/>
          <a:ext cx="8255331" cy="3227287"/>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1"/>
          <p:cNvSpPr txBox="1">
            <a:spLocks/>
          </p:cNvSpPr>
          <p:nvPr/>
        </p:nvSpPr>
        <p:spPr bwMode="auto">
          <a:xfrm>
            <a:off x="447125" y="564571"/>
            <a:ext cx="8403589" cy="263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defPPr>
              <a:defRPr lang="en-US"/>
            </a:defPPr>
            <a:lvl1pPr defTabSz="914400" eaLnBrk="0" fontAlgn="base" hangingPunct="0">
              <a:lnSpc>
                <a:spcPct val="96000"/>
              </a:lnSpc>
              <a:spcBef>
                <a:spcPct val="0"/>
              </a:spcBef>
              <a:spcAft>
                <a:spcPct val="0"/>
              </a:spcAft>
              <a:defRPr sz="1600" b="0" i="1" kern="0">
                <a:solidFill>
                  <a:srgbClr val="000000"/>
                </a:solidFill>
                <a:latin typeface="Arial" panose="020B0604020202020204" pitchFamily="34" charset="0"/>
                <a:ea typeface="+mj-ea"/>
                <a:cs typeface="Arial" panose="020B0604020202020204" pitchFamily="34" charset="0"/>
              </a:defRPr>
            </a:lvl1pPr>
            <a:lvl2pPr eaLnBrk="0" fontAlgn="base" hangingPunct="0">
              <a:lnSpc>
                <a:spcPct val="96000"/>
              </a:lnSpc>
              <a:spcBef>
                <a:spcPct val="0"/>
              </a:spcBef>
              <a:spcAft>
                <a:spcPct val="0"/>
              </a:spcAft>
              <a:defRPr sz="2000" b="1">
                <a:solidFill>
                  <a:srgbClr val="000080"/>
                </a:solidFill>
                <a:latin typeface="RussellSquare" charset="0"/>
              </a:defRPr>
            </a:lvl2pPr>
            <a:lvl3pPr eaLnBrk="0" fontAlgn="base" hangingPunct="0">
              <a:lnSpc>
                <a:spcPct val="96000"/>
              </a:lnSpc>
              <a:spcBef>
                <a:spcPct val="0"/>
              </a:spcBef>
              <a:spcAft>
                <a:spcPct val="0"/>
              </a:spcAft>
              <a:defRPr sz="2000" b="1">
                <a:solidFill>
                  <a:srgbClr val="000080"/>
                </a:solidFill>
                <a:latin typeface="RussellSquare" charset="0"/>
              </a:defRPr>
            </a:lvl3pPr>
            <a:lvl4pPr eaLnBrk="0" fontAlgn="base" hangingPunct="0">
              <a:lnSpc>
                <a:spcPct val="96000"/>
              </a:lnSpc>
              <a:spcBef>
                <a:spcPct val="0"/>
              </a:spcBef>
              <a:spcAft>
                <a:spcPct val="0"/>
              </a:spcAft>
              <a:defRPr sz="2000" b="1">
                <a:solidFill>
                  <a:srgbClr val="000080"/>
                </a:solidFill>
                <a:latin typeface="RussellSquare" charset="0"/>
              </a:defRPr>
            </a:lvl4pPr>
            <a:lvl5pPr eaLnBrk="0" fontAlgn="base" hangingPunct="0">
              <a:lnSpc>
                <a:spcPct val="96000"/>
              </a:lnSpc>
              <a:spcBef>
                <a:spcPct val="0"/>
              </a:spcBef>
              <a:spcAft>
                <a:spcPct val="0"/>
              </a:spcAft>
              <a:defRPr sz="2000" b="1">
                <a:solidFill>
                  <a:srgbClr val="000080"/>
                </a:solidFill>
                <a:latin typeface="RussellSquare" charset="0"/>
              </a:defRPr>
            </a:lvl5pPr>
            <a:lvl6pPr marL="457200" eaLnBrk="0" fontAlgn="base" hangingPunct="0">
              <a:lnSpc>
                <a:spcPct val="96000"/>
              </a:lnSpc>
              <a:spcBef>
                <a:spcPct val="0"/>
              </a:spcBef>
              <a:spcAft>
                <a:spcPct val="0"/>
              </a:spcAft>
              <a:defRPr sz="2000" b="1">
                <a:solidFill>
                  <a:srgbClr val="000080"/>
                </a:solidFill>
                <a:latin typeface="RussellSquare" charset="0"/>
              </a:defRPr>
            </a:lvl6pPr>
            <a:lvl7pPr marL="914400" eaLnBrk="0" fontAlgn="base" hangingPunct="0">
              <a:lnSpc>
                <a:spcPct val="96000"/>
              </a:lnSpc>
              <a:spcBef>
                <a:spcPct val="0"/>
              </a:spcBef>
              <a:spcAft>
                <a:spcPct val="0"/>
              </a:spcAft>
              <a:defRPr sz="2000" b="1">
                <a:solidFill>
                  <a:srgbClr val="000080"/>
                </a:solidFill>
                <a:latin typeface="RussellSquare" charset="0"/>
              </a:defRPr>
            </a:lvl7pPr>
            <a:lvl8pPr marL="1371600" eaLnBrk="0" fontAlgn="base" hangingPunct="0">
              <a:lnSpc>
                <a:spcPct val="96000"/>
              </a:lnSpc>
              <a:spcBef>
                <a:spcPct val="0"/>
              </a:spcBef>
              <a:spcAft>
                <a:spcPct val="0"/>
              </a:spcAft>
              <a:defRPr sz="2000" b="1">
                <a:solidFill>
                  <a:srgbClr val="000080"/>
                </a:solidFill>
                <a:latin typeface="RussellSquare" charset="0"/>
              </a:defRPr>
            </a:lvl8pPr>
            <a:lvl9pPr marL="1828800" eaLnBrk="0" fontAlgn="base" hangingPunct="0">
              <a:lnSpc>
                <a:spcPct val="96000"/>
              </a:lnSpc>
              <a:spcBef>
                <a:spcPct val="0"/>
              </a:spcBef>
              <a:spcAft>
                <a:spcPct val="0"/>
              </a:spcAft>
              <a:defRPr sz="2000" b="1">
                <a:solidFill>
                  <a:srgbClr val="000080"/>
                </a:solidFill>
                <a:latin typeface="RussellSquare" charset="0"/>
              </a:defRPr>
            </a:lvl9pPr>
          </a:lstStyle>
          <a:p>
            <a:r>
              <a:rPr lang="en-US" dirty="0" smtClean="0"/>
              <a:t>Innings of 40 and 45 overs are most popular. </a:t>
            </a:r>
            <a:r>
              <a:rPr lang="en-US" dirty="0" err="1" smtClean="0"/>
              <a:t>Occasionals</a:t>
            </a:r>
            <a:r>
              <a:rPr lang="en-US" dirty="0" smtClean="0"/>
              <a:t> and Cameos prefer 40</a:t>
            </a:r>
            <a:endParaRPr lang="en-GB" dirty="0"/>
          </a:p>
        </p:txBody>
      </p:sp>
      <p:sp>
        <p:nvSpPr>
          <p:cNvPr id="7" name="Rectangle 6"/>
          <p:cNvSpPr/>
          <p:nvPr/>
        </p:nvSpPr>
        <p:spPr>
          <a:xfrm>
            <a:off x="180001" y="209666"/>
            <a:ext cx="6840187" cy="415498"/>
          </a:xfrm>
          <a:prstGeom prst="rect">
            <a:avLst/>
          </a:prstGeom>
        </p:spPr>
        <p:txBody>
          <a:bodyPr wrap="square">
            <a:spAutoFit/>
          </a:bodyPr>
          <a:lstStyle/>
          <a:p>
            <a:pPr>
              <a:lnSpc>
                <a:spcPct val="150000"/>
              </a:lnSpc>
            </a:pPr>
            <a:r>
              <a:rPr lang="en-GB" b="1" dirty="0" smtClean="0">
                <a:solidFill>
                  <a:prstClr val="black"/>
                </a:solidFill>
                <a:latin typeface="Arial" panose="020B0604020202020204" pitchFamily="34" charset="0"/>
                <a:cs typeface="Arial" panose="020B0604020202020204" pitchFamily="34" charset="0"/>
              </a:rPr>
              <a:t>Overs per side: tolerances</a:t>
            </a:r>
            <a:endParaRPr lang="en-GB" b="1" dirty="0">
              <a:solidFill>
                <a:prstClr val="black"/>
              </a:solidFill>
              <a:latin typeface="Arial" panose="020B0604020202020204" pitchFamily="34" charset="0"/>
              <a:cs typeface="Arial" panose="020B0604020202020204" pitchFamily="34" charset="0"/>
            </a:endParaRPr>
          </a:p>
        </p:txBody>
      </p:sp>
      <p:sp>
        <p:nvSpPr>
          <p:cNvPr id="8" name="Rounded Rectangle 7"/>
          <p:cNvSpPr/>
          <p:nvPr/>
        </p:nvSpPr>
        <p:spPr bwMode="auto">
          <a:xfrm>
            <a:off x="828128" y="2049903"/>
            <a:ext cx="1729610" cy="270008"/>
          </a:xfrm>
          <a:prstGeom prst="roundRect">
            <a:avLst/>
          </a:prstGeom>
          <a:solidFill>
            <a:schemeClr val="bg1"/>
          </a:solidFill>
          <a:ln w="25400" cap="flat" cmpd="sng" algn="ctr">
            <a:solidFill>
              <a:srgbClr val="00A1D4"/>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1050" dirty="0" smtClean="0">
                <a:sym typeface="GillSans" charset="0"/>
              </a:rPr>
              <a:t>Saturday league players</a:t>
            </a:r>
            <a:endParaRPr lang="en-GB" sz="1050" dirty="0">
              <a:sym typeface="GillSans" charset="0"/>
            </a:endParaRPr>
          </a:p>
        </p:txBody>
      </p:sp>
      <p:sp>
        <p:nvSpPr>
          <p:cNvPr id="9" name="Rounded Rectangle 8"/>
          <p:cNvSpPr/>
          <p:nvPr/>
        </p:nvSpPr>
        <p:spPr bwMode="auto">
          <a:xfrm>
            <a:off x="828128" y="2432110"/>
            <a:ext cx="1729610" cy="270008"/>
          </a:xfrm>
          <a:prstGeom prst="roundRect">
            <a:avLst/>
          </a:prstGeom>
          <a:solidFill>
            <a:schemeClr val="bg1"/>
          </a:solidFill>
          <a:ln w="25400" cap="flat" cmpd="sng" algn="ctr">
            <a:solidFill>
              <a:srgbClr val="78C024"/>
            </a:solidFill>
            <a:prstDash val="sysDash"/>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1000" dirty="0" err="1">
                <a:sym typeface="GillSans" charset="0"/>
              </a:rPr>
              <a:t>Occasionals</a:t>
            </a:r>
            <a:r>
              <a:rPr lang="en-US" sz="1000" dirty="0">
                <a:sym typeface="GillSans" charset="0"/>
              </a:rPr>
              <a:t> and </a:t>
            </a:r>
            <a:r>
              <a:rPr lang="en-US" sz="1000" dirty="0" smtClean="0">
                <a:sym typeface="GillSans" charset="0"/>
              </a:rPr>
              <a:t>Cameos</a:t>
            </a:r>
            <a:endParaRPr lang="en-GB" sz="1000" dirty="0">
              <a:sym typeface="GillSans" charset="0"/>
            </a:endParaRPr>
          </a:p>
        </p:txBody>
      </p:sp>
      <p:sp>
        <p:nvSpPr>
          <p:cNvPr id="10" name="TextBox 9"/>
          <p:cNvSpPr txBox="1"/>
          <p:nvPr/>
        </p:nvSpPr>
        <p:spPr>
          <a:xfrm>
            <a:off x="447125" y="4412841"/>
            <a:ext cx="7500220" cy="577081"/>
          </a:xfrm>
          <a:prstGeom prst="rect">
            <a:avLst/>
          </a:prstGeom>
          <a:noFill/>
        </p:spPr>
        <p:txBody>
          <a:bodyPr wrap="square" rtlCol="0">
            <a:spAutoFit/>
          </a:bodyPr>
          <a:lstStyle/>
          <a:p>
            <a:r>
              <a:rPr lang="en-GB" sz="1050" dirty="0" smtClean="0">
                <a:solidFill>
                  <a:srgbClr val="7F7F7F"/>
                </a:solidFill>
                <a:latin typeface="Arial" panose="020B0604020202020204" pitchFamily="34" charset="0"/>
                <a:cs typeface="Arial" panose="020B0604020202020204" pitchFamily="34" charset="0"/>
              </a:rPr>
              <a:t>Source: NCPS 2015 Data</a:t>
            </a:r>
          </a:p>
          <a:p>
            <a:r>
              <a:rPr lang="en-GB" sz="1050" dirty="0" smtClean="0">
                <a:solidFill>
                  <a:srgbClr val="7F7F7F"/>
                </a:solidFill>
                <a:latin typeface="Arial" panose="020B0604020202020204" pitchFamily="34" charset="0"/>
                <a:cs typeface="Arial" panose="020B0604020202020204" pitchFamily="34" charset="0"/>
              </a:rPr>
              <a:t>Question: </a:t>
            </a:r>
            <a:r>
              <a:rPr lang="en-US" sz="1050" i="1" dirty="0" smtClean="0">
                <a:solidFill>
                  <a:srgbClr val="7F7F7F"/>
                </a:solidFill>
                <a:latin typeface="Arial" panose="020B0604020202020204" pitchFamily="34" charset="0"/>
                <a:cs typeface="Arial" panose="020B0604020202020204" pitchFamily="34" charset="0"/>
              </a:rPr>
              <a:t>Please </a:t>
            </a:r>
            <a:r>
              <a:rPr lang="en-US" sz="1050" i="1" dirty="0">
                <a:solidFill>
                  <a:srgbClr val="7F7F7F"/>
                </a:solidFill>
                <a:latin typeface="Arial" panose="020B0604020202020204" pitchFamily="34" charset="0"/>
                <a:cs typeface="Arial" panose="020B0604020202020204" pitchFamily="34" charset="0"/>
              </a:rPr>
              <a:t>tell us the fewest and most overs per innings you would be happy with:</a:t>
            </a:r>
            <a:r>
              <a:rPr lang="en-US" sz="1050" i="1" dirty="0" smtClean="0">
                <a:solidFill>
                  <a:srgbClr val="7F7F7F"/>
                </a:solidFill>
                <a:latin typeface="Arial" panose="020B0604020202020204" pitchFamily="34" charset="0"/>
                <a:cs typeface="Arial" panose="020B0604020202020204" pitchFamily="34" charset="0"/>
              </a:rPr>
              <a:t>… </a:t>
            </a:r>
            <a:r>
              <a:rPr lang="en-US" sz="1050" i="1" dirty="0">
                <a:solidFill>
                  <a:srgbClr val="7F7F7F"/>
                </a:solidFill>
                <a:latin typeface="Arial" panose="020B0604020202020204" pitchFamily="34" charset="0"/>
                <a:cs typeface="Arial" panose="020B0604020202020204" pitchFamily="34" charset="0"/>
              </a:rPr>
              <a:t>Saturday league n=10,330; </a:t>
            </a:r>
            <a:r>
              <a:rPr lang="en-US" sz="1050" i="1" dirty="0" err="1">
                <a:solidFill>
                  <a:srgbClr val="7F7F7F"/>
                </a:solidFill>
                <a:latin typeface="Arial" panose="020B0604020202020204" pitchFamily="34" charset="0"/>
                <a:cs typeface="Arial" panose="020B0604020202020204" pitchFamily="34" charset="0"/>
              </a:rPr>
              <a:t>Occasionals</a:t>
            </a:r>
            <a:r>
              <a:rPr lang="en-US" sz="1050" i="1" dirty="0">
                <a:solidFill>
                  <a:srgbClr val="7F7F7F"/>
                </a:solidFill>
                <a:latin typeface="Arial" panose="020B0604020202020204" pitchFamily="34" charset="0"/>
                <a:cs typeface="Arial" panose="020B0604020202020204" pitchFamily="34" charset="0"/>
              </a:rPr>
              <a:t> and cameos league </a:t>
            </a:r>
            <a:r>
              <a:rPr lang="en-US" sz="1050" i="1" dirty="0" smtClean="0">
                <a:solidFill>
                  <a:srgbClr val="7F7F7F"/>
                </a:solidFill>
                <a:latin typeface="Arial" panose="020B0604020202020204" pitchFamily="34" charset="0"/>
                <a:cs typeface="Arial" panose="020B0604020202020204" pitchFamily="34" charset="0"/>
              </a:rPr>
              <a:t>n=1,886</a:t>
            </a:r>
            <a:endParaRPr lang="en-US" sz="1050" i="1" dirty="0">
              <a:solidFill>
                <a:srgbClr val="7F7F7F"/>
              </a:solidFill>
              <a:latin typeface="Arial" panose="020B0604020202020204" pitchFamily="34" charset="0"/>
              <a:cs typeface="Arial" panose="020B0604020202020204" pitchFamily="34" charset="0"/>
            </a:endParaRPr>
          </a:p>
        </p:txBody>
      </p:sp>
      <p:sp>
        <p:nvSpPr>
          <p:cNvPr id="11" name="TextBox 10"/>
          <p:cNvSpPr txBox="1"/>
          <p:nvPr/>
        </p:nvSpPr>
        <p:spPr>
          <a:xfrm>
            <a:off x="2008165" y="782822"/>
            <a:ext cx="1973154" cy="1107996"/>
          </a:xfrm>
          <a:prstGeom prst="rect">
            <a:avLst/>
          </a:prstGeom>
          <a:noFill/>
        </p:spPr>
        <p:txBody>
          <a:bodyPr wrap="square" rtlCol="0">
            <a:spAutoFit/>
          </a:bodyPr>
          <a:lstStyle/>
          <a:p>
            <a:pPr algn="ctr"/>
            <a:r>
              <a:rPr lang="en-GB" sz="6600" dirty="0" smtClean="0">
                <a:solidFill>
                  <a:srgbClr val="00A1F2"/>
                </a:solidFill>
                <a:latin typeface="Arial" panose="020B0604020202020204" pitchFamily="34" charset="0"/>
                <a:cs typeface="Arial" panose="020B0604020202020204" pitchFamily="34" charset="0"/>
              </a:rPr>
              <a:t>75%</a:t>
            </a:r>
          </a:p>
        </p:txBody>
      </p:sp>
      <p:sp>
        <p:nvSpPr>
          <p:cNvPr id="12" name="TextBox 11"/>
          <p:cNvSpPr txBox="1"/>
          <p:nvPr/>
        </p:nvSpPr>
        <p:spPr>
          <a:xfrm>
            <a:off x="2015065" y="1559125"/>
            <a:ext cx="1776704" cy="584775"/>
          </a:xfrm>
          <a:prstGeom prst="rect">
            <a:avLst/>
          </a:prstGeom>
          <a:noFill/>
        </p:spPr>
        <p:txBody>
          <a:bodyPr wrap="square" rtlCol="0">
            <a:spAutoFit/>
          </a:bodyPr>
          <a:lstStyle/>
          <a:p>
            <a:pPr algn="ctr"/>
            <a:r>
              <a:rPr lang="en-GB" sz="1600" dirty="0">
                <a:latin typeface="Arial" panose="020B0604020202020204" pitchFamily="34" charset="0"/>
                <a:cs typeface="Arial" panose="020B0604020202020204" pitchFamily="34" charset="0"/>
              </a:rPr>
              <a:t>h</a:t>
            </a:r>
            <a:r>
              <a:rPr lang="en-GB" sz="1600" dirty="0" smtClean="0">
                <a:latin typeface="Arial" panose="020B0604020202020204" pitchFamily="34" charset="0"/>
                <a:cs typeface="Arial" panose="020B0604020202020204" pitchFamily="34" charset="0"/>
              </a:rPr>
              <a:t>appy with 40 overs</a:t>
            </a:r>
          </a:p>
        </p:txBody>
      </p:sp>
      <p:cxnSp>
        <p:nvCxnSpPr>
          <p:cNvPr id="13" name="Straight Arrow Connector 12"/>
          <p:cNvCxnSpPr>
            <a:stCxn id="11" idx="3"/>
          </p:cNvCxnSpPr>
          <p:nvPr/>
        </p:nvCxnSpPr>
        <p:spPr bwMode="auto">
          <a:xfrm flipV="1">
            <a:off x="3981319" y="1213569"/>
            <a:ext cx="1454344" cy="123251"/>
          </a:xfrm>
          <a:prstGeom prst="straightConnector1">
            <a:avLst/>
          </a:prstGeom>
          <a:blipFill dpi="0" rotWithShape="0">
            <a:blip r:embed="rId3"/>
            <a:srcRect/>
            <a:tile tx="0" ty="0" sx="100000" sy="100000" flip="none" algn="tl"/>
          </a:blipFill>
          <a:ln w="9525" cap="flat" cmpd="sng" algn="ctr">
            <a:solidFill>
              <a:schemeClr val="accent6">
                <a:lumMod val="50000"/>
              </a:schemeClr>
            </a:solidFill>
            <a:prstDash val="dash"/>
            <a:round/>
            <a:headEnd type="none" w="med" len="med"/>
            <a:tailEnd type="oval"/>
          </a:ln>
          <a:effectLst/>
        </p:spPr>
      </p:cxnSp>
      <p:sp>
        <p:nvSpPr>
          <p:cNvPr id="14" name="TextBox 13"/>
          <p:cNvSpPr txBox="1"/>
          <p:nvPr/>
        </p:nvSpPr>
        <p:spPr>
          <a:xfrm>
            <a:off x="5279025" y="2379029"/>
            <a:ext cx="1973154" cy="1107996"/>
          </a:xfrm>
          <a:prstGeom prst="rect">
            <a:avLst/>
          </a:prstGeom>
          <a:noFill/>
        </p:spPr>
        <p:txBody>
          <a:bodyPr wrap="square" rtlCol="0">
            <a:spAutoFit/>
          </a:bodyPr>
          <a:lstStyle/>
          <a:p>
            <a:pPr algn="ctr"/>
            <a:r>
              <a:rPr lang="en-GB" sz="6600" dirty="0" smtClean="0">
                <a:solidFill>
                  <a:srgbClr val="00B050"/>
                </a:solidFill>
                <a:latin typeface="Arial" panose="020B0604020202020204" pitchFamily="34" charset="0"/>
                <a:cs typeface="Arial" panose="020B0604020202020204" pitchFamily="34" charset="0"/>
              </a:rPr>
              <a:t>57%</a:t>
            </a:r>
          </a:p>
        </p:txBody>
      </p:sp>
      <p:sp>
        <p:nvSpPr>
          <p:cNvPr id="16" name="TextBox 15"/>
          <p:cNvSpPr txBox="1"/>
          <p:nvPr/>
        </p:nvSpPr>
        <p:spPr>
          <a:xfrm>
            <a:off x="5267571" y="3127048"/>
            <a:ext cx="1776704" cy="584775"/>
          </a:xfrm>
          <a:prstGeom prst="rect">
            <a:avLst/>
          </a:prstGeom>
          <a:noFill/>
        </p:spPr>
        <p:txBody>
          <a:bodyPr wrap="square" rtlCol="0">
            <a:spAutoFit/>
          </a:bodyPr>
          <a:lstStyle/>
          <a:p>
            <a:pPr algn="ctr"/>
            <a:r>
              <a:rPr lang="en-GB" sz="1600" dirty="0" smtClean="0">
                <a:latin typeface="Arial" panose="020B0604020202020204" pitchFamily="34" charset="0"/>
                <a:cs typeface="Arial" panose="020B0604020202020204" pitchFamily="34" charset="0"/>
              </a:rPr>
              <a:t>would play 45 overs</a:t>
            </a:r>
          </a:p>
        </p:txBody>
      </p:sp>
      <p:cxnSp>
        <p:nvCxnSpPr>
          <p:cNvPr id="15" name="Straight Arrow Connector 14"/>
          <p:cNvCxnSpPr/>
          <p:nvPr/>
        </p:nvCxnSpPr>
        <p:spPr bwMode="auto">
          <a:xfrm flipV="1">
            <a:off x="6046741" y="1748610"/>
            <a:ext cx="0" cy="756898"/>
          </a:xfrm>
          <a:prstGeom prst="straightConnector1">
            <a:avLst/>
          </a:prstGeom>
          <a:blipFill dpi="0" rotWithShape="0">
            <a:blip r:embed="rId3"/>
            <a:srcRect/>
            <a:tile tx="0" ty="0" sx="100000" sy="100000" flip="none" algn="tl"/>
          </a:blipFill>
          <a:ln w="12700" cap="flat" cmpd="sng" algn="ctr">
            <a:solidFill>
              <a:schemeClr val="accent6">
                <a:lumMod val="50000"/>
              </a:schemeClr>
            </a:solidFill>
            <a:prstDash val="dash"/>
            <a:round/>
            <a:headEnd type="none" w="med" len="med"/>
            <a:tailEnd type="oval"/>
          </a:ln>
          <a:effectLst/>
        </p:spPr>
      </p:cxnSp>
      <p:sp>
        <p:nvSpPr>
          <p:cNvPr id="17" name="TextBox 16"/>
          <p:cNvSpPr txBox="1"/>
          <p:nvPr/>
        </p:nvSpPr>
        <p:spPr>
          <a:xfrm>
            <a:off x="3467300" y="4186690"/>
            <a:ext cx="1792478" cy="338554"/>
          </a:xfrm>
          <a:prstGeom prst="rect">
            <a:avLst/>
          </a:prstGeom>
          <a:noFill/>
        </p:spPr>
        <p:txBody>
          <a:bodyPr wrap="none" rtlCol="0">
            <a:spAutoFit/>
          </a:bodyPr>
          <a:lstStyle/>
          <a:p>
            <a:r>
              <a:rPr lang="en-GB" sz="1600" dirty="0" smtClean="0">
                <a:latin typeface="Arial" panose="020B0604020202020204" pitchFamily="34" charset="0"/>
                <a:cs typeface="Arial" panose="020B0604020202020204" pitchFamily="34" charset="0"/>
              </a:rPr>
              <a:t>Overs per innings</a:t>
            </a:r>
            <a:endParaRPr lang="en-US" sz="16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824338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bwMode="auto">
          <a:xfrm>
            <a:off x="462116" y="564571"/>
            <a:ext cx="8403589" cy="263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defPPr>
              <a:defRPr lang="en-US"/>
            </a:defPPr>
            <a:lvl1pPr defTabSz="914400" eaLnBrk="0" fontAlgn="base" hangingPunct="0">
              <a:lnSpc>
                <a:spcPct val="96000"/>
              </a:lnSpc>
              <a:spcBef>
                <a:spcPct val="0"/>
              </a:spcBef>
              <a:spcAft>
                <a:spcPct val="0"/>
              </a:spcAft>
              <a:defRPr sz="1600" b="0" i="1" kern="0">
                <a:solidFill>
                  <a:srgbClr val="000000"/>
                </a:solidFill>
                <a:latin typeface="Arial" panose="020B0604020202020204" pitchFamily="34" charset="0"/>
                <a:ea typeface="+mj-ea"/>
                <a:cs typeface="Arial" panose="020B0604020202020204" pitchFamily="34" charset="0"/>
              </a:defRPr>
            </a:lvl1pPr>
            <a:lvl2pPr eaLnBrk="0" fontAlgn="base" hangingPunct="0">
              <a:lnSpc>
                <a:spcPct val="96000"/>
              </a:lnSpc>
              <a:spcBef>
                <a:spcPct val="0"/>
              </a:spcBef>
              <a:spcAft>
                <a:spcPct val="0"/>
              </a:spcAft>
              <a:defRPr sz="2000" b="1">
                <a:solidFill>
                  <a:srgbClr val="000080"/>
                </a:solidFill>
                <a:latin typeface="RussellSquare" charset="0"/>
              </a:defRPr>
            </a:lvl2pPr>
            <a:lvl3pPr eaLnBrk="0" fontAlgn="base" hangingPunct="0">
              <a:lnSpc>
                <a:spcPct val="96000"/>
              </a:lnSpc>
              <a:spcBef>
                <a:spcPct val="0"/>
              </a:spcBef>
              <a:spcAft>
                <a:spcPct val="0"/>
              </a:spcAft>
              <a:defRPr sz="2000" b="1">
                <a:solidFill>
                  <a:srgbClr val="000080"/>
                </a:solidFill>
                <a:latin typeface="RussellSquare" charset="0"/>
              </a:defRPr>
            </a:lvl3pPr>
            <a:lvl4pPr eaLnBrk="0" fontAlgn="base" hangingPunct="0">
              <a:lnSpc>
                <a:spcPct val="96000"/>
              </a:lnSpc>
              <a:spcBef>
                <a:spcPct val="0"/>
              </a:spcBef>
              <a:spcAft>
                <a:spcPct val="0"/>
              </a:spcAft>
              <a:defRPr sz="2000" b="1">
                <a:solidFill>
                  <a:srgbClr val="000080"/>
                </a:solidFill>
                <a:latin typeface="RussellSquare" charset="0"/>
              </a:defRPr>
            </a:lvl4pPr>
            <a:lvl5pPr eaLnBrk="0" fontAlgn="base" hangingPunct="0">
              <a:lnSpc>
                <a:spcPct val="96000"/>
              </a:lnSpc>
              <a:spcBef>
                <a:spcPct val="0"/>
              </a:spcBef>
              <a:spcAft>
                <a:spcPct val="0"/>
              </a:spcAft>
              <a:defRPr sz="2000" b="1">
                <a:solidFill>
                  <a:srgbClr val="000080"/>
                </a:solidFill>
                <a:latin typeface="RussellSquare" charset="0"/>
              </a:defRPr>
            </a:lvl5pPr>
            <a:lvl6pPr marL="457200" eaLnBrk="0" fontAlgn="base" hangingPunct="0">
              <a:lnSpc>
                <a:spcPct val="96000"/>
              </a:lnSpc>
              <a:spcBef>
                <a:spcPct val="0"/>
              </a:spcBef>
              <a:spcAft>
                <a:spcPct val="0"/>
              </a:spcAft>
              <a:defRPr sz="2000" b="1">
                <a:solidFill>
                  <a:srgbClr val="000080"/>
                </a:solidFill>
                <a:latin typeface="RussellSquare" charset="0"/>
              </a:defRPr>
            </a:lvl6pPr>
            <a:lvl7pPr marL="914400" eaLnBrk="0" fontAlgn="base" hangingPunct="0">
              <a:lnSpc>
                <a:spcPct val="96000"/>
              </a:lnSpc>
              <a:spcBef>
                <a:spcPct val="0"/>
              </a:spcBef>
              <a:spcAft>
                <a:spcPct val="0"/>
              </a:spcAft>
              <a:defRPr sz="2000" b="1">
                <a:solidFill>
                  <a:srgbClr val="000080"/>
                </a:solidFill>
                <a:latin typeface="RussellSquare" charset="0"/>
              </a:defRPr>
            </a:lvl7pPr>
            <a:lvl8pPr marL="1371600" eaLnBrk="0" fontAlgn="base" hangingPunct="0">
              <a:lnSpc>
                <a:spcPct val="96000"/>
              </a:lnSpc>
              <a:spcBef>
                <a:spcPct val="0"/>
              </a:spcBef>
              <a:spcAft>
                <a:spcPct val="0"/>
              </a:spcAft>
              <a:defRPr sz="2000" b="1">
                <a:solidFill>
                  <a:srgbClr val="000080"/>
                </a:solidFill>
                <a:latin typeface="RussellSquare" charset="0"/>
              </a:defRPr>
            </a:lvl8pPr>
            <a:lvl9pPr marL="1828800" eaLnBrk="0" fontAlgn="base" hangingPunct="0">
              <a:lnSpc>
                <a:spcPct val="96000"/>
              </a:lnSpc>
              <a:spcBef>
                <a:spcPct val="0"/>
              </a:spcBef>
              <a:spcAft>
                <a:spcPct val="0"/>
              </a:spcAft>
              <a:defRPr sz="2000" b="1">
                <a:solidFill>
                  <a:srgbClr val="000080"/>
                </a:solidFill>
                <a:latin typeface="RussellSquare" charset="0"/>
              </a:defRPr>
            </a:lvl9pPr>
          </a:lstStyle>
          <a:p>
            <a:r>
              <a:rPr lang="en-US" dirty="0" smtClean="0"/>
              <a:t>The preference for 40 overs is even clearer for players asked for their ideal number </a:t>
            </a:r>
            <a:endParaRPr lang="en-GB" dirty="0"/>
          </a:p>
        </p:txBody>
      </p:sp>
      <p:sp>
        <p:nvSpPr>
          <p:cNvPr id="11" name="Rectangle 10"/>
          <p:cNvSpPr/>
          <p:nvPr/>
        </p:nvSpPr>
        <p:spPr>
          <a:xfrm>
            <a:off x="180001" y="209666"/>
            <a:ext cx="6840187" cy="415498"/>
          </a:xfrm>
          <a:prstGeom prst="rect">
            <a:avLst/>
          </a:prstGeom>
        </p:spPr>
        <p:txBody>
          <a:bodyPr wrap="square">
            <a:spAutoFit/>
          </a:bodyPr>
          <a:lstStyle/>
          <a:p>
            <a:pPr>
              <a:lnSpc>
                <a:spcPct val="150000"/>
              </a:lnSpc>
            </a:pPr>
            <a:r>
              <a:rPr lang="en-GB" b="1" dirty="0" smtClean="0">
                <a:solidFill>
                  <a:prstClr val="black"/>
                </a:solidFill>
                <a:latin typeface="Arial" panose="020B0604020202020204" pitchFamily="34" charset="0"/>
                <a:cs typeface="Arial" panose="020B0604020202020204" pitchFamily="34" charset="0"/>
              </a:rPr>
              <a:t>Overs preferences: ideal length of innings</a:t>
            </a:r>
            <a:endParaRPr lang="en-GB" b="1" dirty="0">
              <a:solidFill>
                <a:prstClr val="black"/>
              </a:solidFill>
              <a:latin typeface="Arial" panose="020B0604020202020204" pitchFamily="34" charset="0"/>
              <a:cs typeface="Arial" panose="020B0604020202020204" pitchFamily="34" charset="0"/>
            </a:endParaRPr>
          </a:p>
        </p:txBody>
      </p:sp>
      <p:graphicFrame>
        <p:nvGraphicFramePr>
          <p:cNvPr id="12" name="Chart 11"/>
          <p:cNvGraphicFramePr/>
          <p:nvPr>
            <p:extLst>
              <p:ext uri="{D42A27DB-BD31-4B8C-83A1-F6EECF244321}">
                <p14:modId xmlns:p14="http://schemas.microsoft.com/office/powerpoint/2010/main" val="1104920823"/>
              </p:ext>
            </p:extLst>
          </p:nvPr>
        </p:nvGraphicFramePr>
        <p:xfrm>
          <a:off x="1094317" y="825539"/>
          <a:ext cx="6657612" cy="3361151"/>
        </p:xfrm>
        <a:graphic>
          <a:graphicData uri="http://schemas.openxmlformats.org/drawingml/2006/chart">
            <c:chart xmlns:c="http://schemas.openxmlformats.org/drawingml/2006/chart" xmlns:r="http://schemas.openxmlformats.org/officeDocument/2006/relationships" r:id="rId2"/>
          </a:graphicData>
        </a:graphic>
      </p:graphicFrame>
      <p:sp>
        <p:nvSpPr>
          <p:cNvPr id="13" name="TextBox 12"/>
          <p:cNvSpPr txBox="1"/>
          <p:nvPr/>
        </p:nvSpPr>
        <p:spPr>
          <a:xfrm>
            <a:off x="464337" y="4556142"/>
            <a:ext cx="7500220" cy="577081"/>
          </a:xfrm>
          <a:prstGeom prst="rect">
            <a:avLst/>
          </a:prstGeom>
          <a:noFill/>
        </p:spPr>
        <p:txBody>
          <a:bodyPr wrap="square" rtlCol="0">
            <a:spAutoFit/>
          </a:bodyPr>
          <a:lstStyle/>
          <a:p>
            <a:r>
              <a:rPr lang="en-GB" sz="1050" dirty="0" smtClean="0">
                <a:solidFill>
                  <a:srgbClr val="7F7F7F"/>
                </a:solidFill>
                <a:latin typeface="Arial" panose="020B0604020202020204" pitchFamily="34" charset="0"/>
                <a:cs typeface="Arial" panose="020B0604020202020204" pitchFamily="34" charset="0"/>
              </a:rPr>
              <a:t>Source: NCPS 2015 Data</a:t>
            </a:r>
          </a:p>
          <a:p>
            <a:r>
              <a:rPr lang="en-GB" sz="1050" dirty="0" smtClean="0">
                <a:solidFill>
                  <a:srgbClr val="7F7F7F"/>
                </a:solidFill>
                <a:latin typeface="Arial" panose="020B0604020202020204" pitchFamily="34" charset="0"/>
                <a:cs typeface="Arial" panose="020B0604020202020204" pitchFamily="34" charset="0"/>
              </a:rPr>
              <a:t>Question</a:t>
            </a:r>
            <a:r>
              <a:rPr lang="en-GB" sz="1050" i="1" dirty="0" smtClean="0">
                <a:solidFill>
                  <a:srgbClr val="7F7F7F"/>
                </a:solidFill>
                <a:latin typeface="Arial" panose="020B0604020202020204" pitchFamily="34" charset="0"/>
                <a:cs typeface="Arial" panose="020B0604020202020204" pitchFamily="34" charset="0"/>
              </a:rPr>
              <a:t>: </a:t>
            </a:r>
            <a:r>
              <a:rPr lang="en-US" sz="1050" i="1" dirty="0">
                <a:solidFill>
                  <a:srgbClr val="7F7F7F"/>
                </a:solidFill>
                <a:latin typeface="Arial" panose="020B0604020202020204" pitchFamily="34" charset="0"/>
                <a:cs typeface="Arial" panose="020B0604020202020204" pitchFamily="34" charset="0"/>
              </a:rPr>
              <a:t>If we were to consider reducing overs, what would be your ideal number of overs? (n=1508)</a:t>
            </a:r>
          </a:p>
          <a:p>
            <a:endParaRPr lang="en-GB" sz="1050" i="1" dirty="0" smtClean="0">
              <a:solidFill>
                <a:srgbClr val="7F7F7F"/>
              </a:solidFill>
              <a:latin typeface="Arial" panose="020B0604020202020204" pitchFamily="34" charset="0"/>
              <a:cs typeface="Arial" panose="020B0604020202020204" pitchFamily="34" charset="0"/>
            </a:endParaRPr>
          </a:p>
        </p:txBody>
      </p:sp>
      <p:sp>
        <p:nvSpPr>
          <p:cNvPr id="6" name="TextBox 5"/>
          <p:cNvSpPr txBox="1"/>
          <p:nvPr/>
        </p:nvSpPr>
        <p:spPr>
          <a:xfrm>
            <a:off x="3581474" y="4138620"/>
            <a:ext cx="1792478" cy="338554"/>
          </a:xfrm>
          <a:prstGeom prst="rect">
            <a:avLst/>
          </a:prstGeom>
          <a:noFill/>
        </p:spPr>
        <p:txBody>
          <a:bodyPr wrap="none" rtlCol="0">
            <a:spAutoFit/>
          </a:bodyPr>
          <a:lstStyle/>
          <a:p>
            <a:r>
              <a:rPr lang="en-GB" sz="1600" dirty="0" smtClean="0">
                <a:latin typeface="Arial" panose="020B0604020202020204" pitchFamily="34" charset="0"/>
                <a:cs typeface="Arial" panose="020B0604020202020204" pitchFamily="34" charset="0"/>
              </a:rPr>
              <a:t>Overs per innings</a:t>
            </a:r>
            <a:endParaRPr lang="en-US" sz="16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4106535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3259154159"/>
              </p:ext>
            </p:extLst>
          </p:nvPr>
        </p:nvGraphicFramePr>
        <p:xfrm>
          <a:off x="-198778" y="624284"/>
          <a:ext cx="9064482" cy="3430641"/>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1"/>
          <p:cNvSpPr txBox="1">
            <a:spLocks/>
          </p:cNvSpPr>
          <p:nvPr/>
        </p:nvSpPr>
        <p:spPr bwMode="auto">
          <a:xfrm>
            <a:off x="462116" y="564571"/>
            <a:ext cx="8403589" cy="263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defPPr>
              <a:defRPr lang="en-US"/>
            </a:defPPr>
            <a:lvl1pPr defTabSz="914400" eaLnBrk="0" fontAlgn="base" hangingPunct="0">
              <a:lnSpc>
                <a:spcPct val="96000"/>
              </a:lnSpc>
              <a:spcBef>
                <a:spcPct val="0"/>
              </a:spcBef>
              <a:spcAft>
                <a:spcPct val="0"/>
              </a:spcAft>
              <a:defRPr sz="1600" b="0" i="1" kern="0">
                <a:solidFill>
                  <a:srgbClr val="000000"/>
                </a:solidFill>
                <a:latin typeface="Arial" panose="020B0604020202020204" pitchFamily="34" charset="0"/>
                <a:ea typeface="+mj-ea"/>
                <a:cs typeface="Arial" panose="020B0604020202020204" pitchFamily="34" charset="0"/>
              </a:defRPr>
            </a:lvl1pPr>
            <a:lvl2pPr eaLnBrk="0" fontAlgn="base" hangingPunct="0">
              <a:lnSpc>
                <a:spcPct val="96000"/>
              </a:lnSpc>
              <a:spcBef>
                <a:spcPct val="0"/>
              </a:spcBef>
              <a:spcAft>
                <a:spcPct val="0"/>
              </a:spcAft>
              <a:defRPr sz="2000" b="1">
                <a:solidFill>
                  <a:srgbClr val="000080"/>
                </a:solidFill>
                <a:latin typeface="RussellSquare" charset="0"/>
              </a:defRPr>
            </a:lvl2pPr>
            <a:lvl3pPr eaLnBrk="0" fontAlgn="base" hangingPunct="0">
              <a:lnSpc>
                <a:spcPct val="96000"/>
              </a:lnSpc>
              <a:spcBef>
                <a:spcPct val="0"/>
              </a:spcBef>
              <a:spcAft>
                <a:spcPct val="0"/>
              </a:spcAft>
              <a:defRPr sz="2000" b="1">
                <a:solidFill>
                  <a:srgbClr val="000080"/>
                </a:solidFill>
                <a:latin typeface="RussellSquare" charset="0"/>
              </a:defRPr>
            </a:lvl3pPr>
            <a:lvl4pPr eaLnBrk="0" fontAlgn="base" hangingPunct="0">
              <a:lnSpc>
                <a:spcPct val="96000"/>
              </a:lnSpc>
              <a:spcBef>
                <a:spcPct val="0"/>
              </a:spcBef>
              <a:spcAft>
                <a:spcPct val="0"/>
              </a:spcAft>
              <a:defRPr sz="2000" b="1">
                <a:solidFill>
                  <a:srgbClr val="000080"/>
                </a:solidFill>
                <a:latin typeface="RussellSquare" charset="0"/>
              </a:defRPr>
            </a:lvl4pPr>
            <a:lvl5pPr eaLnBrk="0" fontAlgn="base" hangingPunct="0">
              <a:lnSpc>
                <a:spcPct val="96000"/>
              </a:lnSpc>
              <a:spcBef>
                <a:spcPct val="0"/>
              </a:spcBef>
              <a:spcAft>
                <a:spcPct val="0"/>
              </a:spcAft>
              <a:defRPr sz="2000" b="1">
                <a:solidFill>
                  <a:srgbClr val="000080"/>
                </a:solidFill>
                <a:latin typeface="RussellSquare" charset="0"/>
              </a:defRPr>
            </a:lvl5pPr>
            <a:lvl6pPr marL="457200" eaLnBrk="0" fontAlgn="base" hangingPunct="0">
              <a:lnSpc>
                <a:spcPct val="96000"/>
              </a:lnSpc>
              <a:spcBef>
                <a:spcPct val="0"/>
              </a:spcBef>
              <a:spcAft>
                <a:spcPct val="0"/>
              </a:spcAft>
              <a:defRPr sz="2000" b="1">
                <a:solidFill>
                  <a:srgbClr val="000080"/>
                </a:solidFill>
                <a:latin typeface="RussellSquare" charset="0"/>
              </a:defRPr>
            </a:lvl6pPr>
            <a:lvl7pPr marL="914400" eaLnBrk="0" fontAlgn="base" hangingPunct="0">
              <a:lnSpc>
                <a:spcPct val="96000"/>
              </a:lnSpc>
              <a:spcBef>
                <a:spcPct val="0"/>
              </a:spcBef>
              <a:spcAft>
                <a:spcPct val="0"/>
              </a:spcAft>
              <a:defRPr sz="2000" b="1">
                <a:solidFill>
                  <a:srgbClr val="000080"/>
                </a:solidFill>
                <a:latin typeface="RussellSquare" charset="0"/>
              </a:defRPr>
            </a:lvl7pPr>
            <a:lvl8pPr marL="1371600" eaLnBrk="0" fontAlgn="base" hangingPunct="0">
              <a:lnSpc>
                <a:spcPct val="96000"/>
              </a:lnSpc>
              <a:spcBef>
                <a:spcPct val="0"/>
              </a:spcBef>
              <a:spcAft>
                <a:spcPct val="0"/>
              </a:spcAft>
              <a:defRPr sz="2000" b="1">
                <a:solidFill>
                  <a:srgbClr val="000080"/>
                </a:solidFill>
                <a:latin typeface="RussellSquare" charset="0"/>
              </a:defRPr>
            </a:lvl8pPr>
            <a:lvl9pPr marL="1828800" eaLnBrk="0" fontAlgn="base" hangingPunct="0">
              <a:lnSpc>
                <a:spcPct val="96000"/>
              </a:lnSpc>
              <a:spcBef>
                <a:spcPct val="0"/>
              </a:spcBef>
              <a:spcAft>
                <a:spcPct val="0"/>
              </a:spcAft>
              <a:defRPr sz="2000" b="1">
                <a:solidFill>
                  <a:srgbClr val="000080"/>
                </a:solidFill>
                <a:latin typeface="RussellSquare" charset="0"/>
              </a:defRPr>
            </a:lvl9pPr>
          </a:lstStyle>
          <a:p>
            <a:r>
              <a:rPr lang="en-US" dirty="0" smtClean="0"/>
              <a:t>Away matches more than 45 minutes away are a turn-off for all groups</a:t>
            </a:r>
            <a:endParaRPr lang="en-GB" dirty="0"/>
          </a:p>
        </p:txBody>
      </p:sp>
      <p:sp>
        <p:nvSpPr>
          <p:cNvPr id="7" name="Rectangle 6"/>
          <p:cNvSpPr/>
          <p:nvPr/>
        </p:nvSpPr>
        <p:spPr>
          <a:xfrm>
            <a:off x="180001" y="209666"/>
            <a:ext cx="6840187" cy="415498"/>
          </a:xfrm>
          <a:prstGeom prst="rect">
            <a:avLst/>
          </a:prstGeom>
        </p:spPr>
        <p:txBody>
          <a:bodyPr wrap="square">
            <a:spAutoFit/>
          </a:bodyPr>
          <a:lstStyle/>
          <a:p>
            <a:pPr>
              <a:lnSpc>
                <a:spcPct val="150000"/>
              </a:lnSpc>
            </a:pPr>
            <a:r>
              <a:rPr lang="en-GB" b="1" dirty="0" smtClean="0">
                <a:solidFill>
                  <a:prstClr val="black"/>
                </a:solidFill>
                <a:latin typeface="Arial" panose="020B0604020202020204" pitchFamily="34" charset="0"/>
                <a:cs typeface="Arial" panose="020B0604020202020204" pitchFamily="34" charset="0"/>
              </a:rPr>
              <a:t>Travel time: preferences</a:t>
            </a:r>
            <a:endParaRPr lang="en-GB" b="1" dirty="0">
              <a:solidFill>
                <a:prstClr val="black"/>
              </a:solidFill>
              <a:latin typeface="Arial" panose="020B0604020202020204" pitchFamily="34" charset="0"/>
              <a:cs typeface="Arial" panose="020B0604020202020204" pitchFamily="34" charset="0"/>
            </a:endParaRPr>
          </a:p>
        </p:txBody>
      </p:sp>
      <p:sp>
        <p:nvSpPr>
          <p:cNvPr id="8" name="TextBox 7"/>
          <p:cNvSpPr txBox="1"/>
          <p:nvPr/>
        </p:nvSpPr>
        <p:spPr>
          <a:xfrm>
            <a:off x="3396202" y="2308229"/>
            <a:ext cx="2296441" cy="600164"/>
          </a:xfrm>
          <a:prstGeom prst="rect">
            <a:avLst/>
          </a:prstGeom>
          <a:noFill/>
        </p:spPr>
        <p:txBody>
          <a:bodyPr wrap="square" rtlCol="0">
            <a:spAutoFit/>
          </a:bodyPr>
          <a:lstStyle/>
          <a:p>
            <a:pPr algn="ctr"/>
            <a:r>
              <a:rPr lang="en-GB" sz="3300" dirty="0" smtClean="0">
                <a:solidFill>
                  <a:srgbClr val="3FB7E1"/>
                </a:solidFill>
                <a:latin typeface="Arial" panose="020B0604020202020204" pitchFamily="34" charset="0"/>
                <a:cs typeface="Arial" panose="020B0604020202020204" pitchFamily="34" charset="0"/>
              </a:rPr>
              <a:t>33%</a:t>
            </a:r>
          </a:p>
        </p:txBody>
      </p:sp>
      <p:sp>
        <p:nvSpPr>
          <p:cNvPr id="11" name="TextBox 10"/>
          <p:cNvSpPr txBox="1"/>
          <p:nvPr/>
        </p:nvSpPr>
        <p:spPr>
          <a:xfrm>
            <a:off x="447125" y="4412841"/>
            <a:ext cx="7500220" cy="577081"/>
          </a:xfrm>
          <a:prstGeom prst="rect">
            <a:avLst/>
          </a:prstGeom>
          <a:noFill/>
        </p:spPr>
        <p:txBody>
          <a:bodyPr wrap="square" rtlCol="0">
            <a:spAutoFit/>
          </a:bodyPr>
          <a:lstStyle/>
          <a:p>
            <a:r>
              <a:rPr lang="en-GB" sz="1050" dirty="0" smtClean="0">
                <a:solidFill>
                  <a:srgbClr val="7F7F7F"/>
                </a:solidFill>
                <a:latin typeface="Arial" panose="020B0604020202020204" pitchFamily="34" charset="0"/>
                <a:cs typeface="Arial" panose="020B0604020202020204" pitchFamily="34" charset="0"/>
              </a:rPr>
              <a:t>Source: NCPS 2015 Data</a:t>
            </a:r>
          </a:p>
          <a:p>
            <a:r>
              <a:rPr lang="en-GB" sz="1050" dirty="0" smtClean="0">
                <a:solidFill>
                  <a:srgbClr val="7F7F7F"/>
                </a:solidFill>
                <a:latin typeface="Arial" panose="020B0604020202020204" pitchFamily="34" charset="0"/>
                <a:cs typeface="Arial" panose="020B0604020202020204" pitchFamily="34" charset="0"/>
              </a:rPr>
              <a:t>Question: </a:t>
            </a:r>
            <a:r>
              <a:rPr lang="en-US" sz="1050" i="1" dirty="0" smtClean="0">
                <a:solidFill>
                  <a:srgbClr val="7F7F7F"/>
                </a:solidFill>
                <a:latin typeface="Arial" panose="020B0604020202020204" pitchFamily="34" charset="0"/>
                <a:cs typeface="Arial" panose="020B0604020202020204" pitchFamily="34" charset="0"/>
              </a:rPr>
              <a:t>Please </a:t>
            </a:r>
            <a:r>
              <a:rPr lang="en-US" sz="1050" i="1" dirty="0">
                <a:solidFill>
                  <a:srgbClr val="7F7F7F"/>
                </a:solidFill>
                <a:latin typeface="Arial" panose="020B0604020202020204" pitchFamily="34" charset="0"/>
                <a:cs typeface="Arial" panose="020B0604020202020204" pitchFamily="34" charset="0"/>
              </a:rPr>
              <a:t>tell us </a:t>
            </a:r>
            <a:r>
              <a:rPr lang="en-US" sz="1050" i="1" dirty="0" smtClean="0">
                <a:solidFill>
                  <a:srgbClr val="7F7F7F"/>
                </a:solidFill>
                <a:latin typeface="Arial" panose="020B0604020202020204" pitchFamily="34" charset="0"/>
                <a:cs typeface="Arial" panose="020B0604020202020204" pitchFamily="34" charset="0"/>
              </a:rPr>
              <a:t>the maximum average travel distance you </a:t>
            </a:r>
            <a:r>
              <a:rPr lang="en-US" sz="1050" i="1" dirty="0">
                <a:solidFill>
                  <a:srgbClr val="7F7F7F"/>
                </a:solidFill>
                <a:latin typeface="Arial" panose="020B0604020202020204" pitchFamily="34" charset="0"/>
                <a:cs typeface="Arial" panose="020B0604020202020204" pitchFamily="34" charset="0"/>
              </a:rPr>
              <a:t>would be happy with:</a:t>
            </a:r>
            <a:r>
              <a:rPr lang="en-US" sz="1050" i="1" dirty="0" smtClean="0">
                <a:solidFill>
                  <a:srgbClr val="7F7F7F"/>
                </a:solidFill>
                <a:latin typeface="Arial" panose="020B0604020202020204" pitchFamily="34" charset="0"/>
                <a:cs typeface="Arial" panose="020B0604020202020204" pitchFamily="34" charset="0"/>
              </a:rPr>
              <a:t>… </a:t>
            </a:r>
            <a:r>
              <a:rPr lang="en-US" sz="1050" i="1" dirty="0">
                <a:solidFill>
                  <a:srgbClr val="7F7F7F"/>
                </a:solidFill>
                <a:latin typeface="Arial" panose="020B0604020202020204" pitchFamily="34" charset="0"/>
                <a:cs typeface="Arial" panose="020B0604020202020204" pitchFamily="34" charset="0"/>
              </a:rPr>
              <a:t>Saturday league n=10,330; </a:t>
            </a:r>
            <a:r>
              <a:rPr lang="en-US" sz="1050" i="1" dirty="0" err="1">
                <a:solidFill>
                  <a:srgbClr val="7F7F7F"/>
                </a:solidFill>
                <a:latin typeface="Arial" panose="020B0604020202020204" pitchFamily="34" charset="0"/>
                <a:cs typeface="Arial" panose="020B0604020202020204" pitchFamily="34" charset="0"/>
              </a:rPr>
              <a:t>Occasionals</a:t>
            </a:r>
            <a:r>
              <a:rPr lang="en-US" sz="1050" i="1" dirty="0">
                <a:solidFill>
                  <a:srgbClr val="7F7F7F"/>
                </a:solidFill>
                <a:latin typeface="Arial" panose="020B0604020202020204" pitchFamily="34" charset="0"/>
                <a:cs typeface="Arial" panose="020B0604020202020204" pitchFamily="34" charset="0"/>
              </a:rPr>
              <a:t> and cameos league </a:t>
            </a:r>
            <a:r>
              <a:rPr lang="en-US" sz="1050" i="1" dirty="0" smtClean="0">
                <a:solidFill>
                  <a:srgbClr val="7F7F7F"/>
                </a:solidFill>
                <a:latin typeface="Arial" panose="020B0604020202020204" pitchFamily="34" charset="0"/>
                <a:cs typeface="Arial" panose="020B0604020202020204" pitchFamily="34" charset="0"/>
              </a:rPr>
              <a:t>n=1,886</a:t>
            </a:r>
            <a:endParaRPr lang="en-US" sz="1050" i="1" dirty="0">
              <a:solidFill>
                <a:srgbClr val="7F7F7F"/>
              </a:solidFill>
              <a:latin typeface="Arial" panose="020B0604020202020204" pitchFamily="34" charset="0"/>
              <a:cs typeface="Arial" panose="020B0604020202020204" pitchFamily="34" charset="0"/>
            </a:endParaRPr>
          </a:p>
        </p:txBody>
      </p:sp>
      <p:sp>
        <p:nvSpPr>
          <p:cNvPr id="21" name="TextBox 20"/>
          <p:cNvSpPr txBox="1"/>
          <p:nvPr/>
        </p:nvSpPr>
        <p:spPr>
          <a:xfrm>
            <a:off x="3467300" y="4068215"/>
            <a:ext cx="2157963" cy="338554"/>
          </a:xfrm>
          <a:prstGeom prst="rect">
            <a:avLst/>
          </a:prstGeom>
          <a:noFill/>
        </p:spPr>
        <p:txBody>
          <a:bodyPr wrap="none" rtlCol="0">
            <a:spAutoFit/>
          </a:bodyPr>
          <a:lstStyle/>
          <a:p>
            <a:r>
              <a:rPr lang="en-GB" sz="1600" dirty="0" smtClean="0">
                <a:latin typeface="Arial" panose="020B0604020202020204" pitchFamily="34" charset="0"/>
                <a:cs typeface="Arial" panose="020B0604020202020204" pitchFamily="34" charset="0"/>
              </a:rPr>
              <a:t>Away travel (minutes)</a:t>
            </a:r>
            <a:endParaRPr lang="en-US" sz="1600" dirty="0" smtClean="0">
              <a:latin typeface="Arial" panose="020B0604020202020204" pitchFamily="34" charset="0"/>
              <a:cs typeface="Arial" panose="020B0604020202020204" pitchFamily="34" charset="0"/>
            </a:endParaRPr>
          </a:p>
        </p:txBody>
      </p:sp>
      <p:cxnSp>
        <p:nvCxnSpPr>
          <p:cNvPr id="6" name="Straight Connector 5"/>
          <p:cNvCxnSpPr/>
          <p:nvPr/>
        </p:nvCxnSpPr>
        <p:spPr>
          <a:xfrm flipV="1">
            <a:off x="3039081" y="2087039"/>
            <a:ext cx="0" cy="1608645"/>
          </a:xfrm>
          <a:prstGeom prst="line">
            <a:avLst/>
          </a:prstGeom>
          <a:ln w="12700">
            <a:solidFill>
              <a:schemeClr val="accent6">
                <a:lumMod val="50000"/>
              </a:schemeClr>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V="1">
            <a:off x="4419015" y="2891362"/>
            <a:ext cx="0" cy="804323"/>
          </a:xfrm>
          <a:prstGeom prst="line">
            <a:avLst/>
          </a:prstGeom>
          <a:ln w="12700">
            <a:solidFill>
              <a:schemeClr val="accent6">
                <a:lumMod val="50000"/>
              </a:schemeClr>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V="1">
            <a:off x="5848202" y="3485146"/>
            <a:ext cx="0" cy="214358"/>
          </a:xfrm>
          <a:prstGeom prst="line">
            <a:avLst/>
          </a:prstGeom>
          <a:ln w="12700">
            <a:solidFill>
              <a:schemeClr val="accent6">
                <a:lumMod val="50000"/>
              </a:schemeClr>
            </a:solidFill>
            <a:prstDash val="sysDash"/>
          </a:ln>
          <a:effectLst/>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2242861" y="745102"/>
            <a:ext cx="2296441" cy="830997"/>
          </a:xfrm>
          <a:prstGeom prst="rect">
            <a:avLst/>
          </a:prstGeom>
          <a:noFill/>
        </p:spPr>
        <p:txBody>
          <a:bodyPr wrap="square" rtlCol="0">
            <a:spAutoFit/>
          </a:bodyPr>
          <a:lstStyle/>
          <a:p>
            <a:pPr algn="ctr"/>
            <a:r>
              <a:rPr lang="en-GB" sz="4800" dirty="0" smtClean="0">
                <a:solidFill>
                  <a:srgbClr val="3FB7E1"/>
                </a:solidFill>
                <a:latin typeface="Arial" panose="020B0604020202020204" pitchFamily="34" charset="0"/>
                <a:cs typeface="Arial" panose="020B0604020202020204" pitchFamily="34" charset="0"/>
              </a:rPr>
              <a:t>67%</a:t>
            </a:r>
          </a:p>
        </p:txBody>
      </p:sp>
      <p:sp>
        <p:nvSpPr>
          <p:cNvPr id="26" name="TextBox 25"/>
          <p:cNvSpPr txBox="1"/>
          <p:nvPr/>
        </p:nvSpPr>
        <p:spPr>
          <a:xfrm>
            <a:off x="4744466" y="3036090"/>
            <a:ext cx="2296441" cy="400110"/>
          </a:xfrm>
          <a:prstGeom prst="rect">
            <a:avLst/>
          </a:prstGeom>
          <a:noFill/>
        </p:spPr>
        <p:txBody>
          <a:bodyPr wrap="square" rtlCol="0">
            <a:spAutoFit/>
          </a:bodyPr>
          <a:lstStyle/>
          <a:p>
            <a:pPr algn="ctr"/>
            <a:r>
              <a:rPr lang="en-GB" sz="2000" dirty="0" smtClean="0">
                <a:solidFill>
                  <a:srgbClr val="3FB7E1"/>
                </a:solidFill>
                <a:latin typeface="Arial" panose="020B0604020202020204" pitchFamily="34" charset="0"/>
                <a:cs typeface="Arial" panose="020B0604020202020204" pitchFamily="34" charset="0"/>
              </a:rPr>
              <a:t>10%</a:t>
            </a:r>
          </a:p>
        </p:txBody>
      </p:sp>
      <p:sp>
        <p:nvSpPr>
          <p:cNvPr id="27" name="TextBox 26"/>
          <p:cNvSpPr txBox="1"/>
          <p:nvPr/>
        </p:nvSpPr>
        <p:spPr>
          <a:xfrm>
            <a:off x="2182487" y="1347614"/>
            <a:ext cx="2503816" cy="584775"/>
          </a:xfrm>
          <a:prstGeom prst="rect">
            <a:avLst/>
          </a:prstGeom>
          <a:noFill/>
        </p:spPr>
        <p:txBody>
          <a:bodyPr wrap="square" rtlCol="0">
            <a:spAutoFit/>
          </a:bodyPr>
          <a:lstStyle/>
          <a:p>
            <a:pPr algn="ctr"/>
            <a:r>
              <a:rPr lang="en-US" sz="1600" dirty="0">
                <a:latin typeface="Arial" panose="020B0604020202020204" pitchFamily="34" charset="0"/>
                <a:cs typeface="Arial" panose="020B0604020202020204" pitchFamily="34" charset="0"/>
              </a:rPr>
              <a:t>h</a:t>
            </a:r>
            <a:r>
              <a:rPr lang="en-US" sz="1600" dirty="0" smtClean="0">
                <a:latin typeface="Arial" panose="020B0604020202020204" pitchFamily="34" charset="0"/>
                <a:cs typeface="Arial" panose="020B0604020202020204" pitchFamily="34" charset="0"/>
              </a:rPr>
              <a:t>appy with </a:t>
            </a:r>
          </a:p>
          <a:p>
            <a:pPr algn="ctr"/>
            <a:r>
              <a:rPr lang="en-US" sz="1600" dirty="0" smtClean="0">
                <a:latin typeface="Arial" panose="020B0604020202020204" pitchFamily="34" charset="0"/>
                <a:cs typeface="Arial" panose="020B0604020202020204" pitchFamily="34" charset="0"/>
              </a:rPr>
              <a:t>30-minute journeys</a:t>
            </a:r>
            <a:endParaRPr lang="en-GB" sz="1600" dirty="0" smtClean="0">
              <a:latin typeface="Arial" panose="020B0604020202020204" pitchFamily="34" charset="0"/>
              <a:cs typeface="Arial" panose="020B0604020202020204" pitchFamily="34" charset="0"/>
            </a:endParaRPr>
          </a:p>
        </p:txBody>
      </p:sp>
      <p:sp>
        <p:nvSpPr>
          <p:cNvPr id="29" name="TextBox 28"/>
          <p:cNvSpPr txBox="1"/>
          <p:nvPr/>
        </p:nvSpPr>
        <p:spPr>
          <a:xfrm>
            <a:off x="1617340" y="2217520"/>
            <a:ext cx="2296441" cy="400110"/>
          </a:xfrm>
          <a:prstGeom prst="rect">
            <a:avLst/>
          </a:prstGeom>
          <a:noFill/>
        </p:spPr>
        <p:txBody>
          <a:bodyPr wrap="square" rtlCol="0">
            <a:spAutoFit/>
          </a:bodyPr>
          <a:lstStyle/>
          <a:p>
            <a:pPr algn="ctr"/>
            <a:r>
              <a:rPr lang="en-GB" sz="2000" dirty="0" smtClean="0">
                <a:solidFill>
                  <a:srgbClr val="00B050"/>
                </a:solidFill>
                <a:latin typeface="Arial" panose="020B0604020202020204" pitchFamily="34" charset="0"/>
                <a:cs typeface="Arial" panose="020B0604020202020204" pitchFamily="34" charset="0"/>
              </a:rPr>
              <a:t>59%</a:t>
            </a:r>
          </a:p>
        </p:txBody>
      </p:sp>
      <p:sp>
        <p:nvSpPr>
          <p:cNvPr id="30" name="TextBox 29"/>
          <p:cNvSpPr txBox="1"/>
          <p:nvPr/>
        </p:nvSpPr>
        <p:spPr>
          <a:xfrm>
            <a:off x="3049015" y="3099421"/>
            <a:ext cx="2296441" cy="400110"/>
          </a:xfrm>
          <a:prstGeom prst="rect">
            <a:avLst/>
          </a:prstGeom>
          <a:noFill/>
        </p:spPr>
        <p:txBody>
          <a:bodyPr wrap="square" rtlCol="0">
            <a:spAutoFit/>
          </a:bodyPr>
          <a:lstStyle/>
          <a:p>
            <a:pPr algn="ctr"/>
            <a:r>
              <a:rPr lang="en-GB" sz="2000" dirty="0" smtClean="0">
                <a:solidFill>
                  <a:srgbClr val="00B050"/>
                </a:solidFill>
                <a:latin typeface="Arial" panose="020B0604020202020204" pitchFamily="34" charset="0"/>
                <a:cs typeface="Arial" panose="020B0604020202020204" pitchFamily="34" charset="0"/>
              </a:rPr>
              <a:t>22%</a:t>
            </a:r>
          </a:p>
        </p:txBody>
      </p:sp>
      <p:sp>
        <p:nvSpPr>
          <p:cNvPr id="31" name="TextBox 30"/>
          <p:cNvSpPr txBox="1"/>
          <p:nvPr/>
        </p:nvSpPr>
        <p:spPr>
          <a:xfrm>
            <a:off x="4065352" y="2427639"/>
            <a:ext cx="3654668" cy="338554"/>
          </a:xfrm>
          <a:prstGeom prst="rect">
            <a:avLst/>
          </a:prstGeom>
          <a:noFill/>
        </p:spPr>
        <p:txBody>
          <a:bodyPr wrap="square" rtlCol="0">
            <a:spAutoFit/>
          </a:bodyPr>
          <a:lstStyle/>
          <a:p>
            <a:pPr algn="ctr"/>
            <a:r>
              <a:rPr lang="en-US" sz="1600" dirty="0">
                <a:latin typeface="Arial" panose="020B0604020202020204" pitchFamily="34" charset="0"/>
                <a:cs typeface="Arial" panose="020B0604020202020204" pitchFamily="34" charset="0"/>
              </a:rPr>
              <a:t>f</a:t>
            </a:r>
            <a:r>
              <a:rPr lang="en-US" sz="1600" dirty="0" smtClean="0">
                <a:latin typeface="Arial" panose="020B0604020202020204" pitchFamily="34" charset="0"/>
                <a:cs typeface="Arial" panose="020B0604020202020204" pitchFamily="34" charset="0"/>
              </a:rPr>
              <a:t>ine with 45 </a:t>
            </a:r>
            <a:r>
              <a:rPr lang="en-US" sz="1600" dirty="0" err="1" smtClean="0">
                <a:latin typeface="Arial" panose="020B0604020202020204" pitchFamily="34" charset="0"/>
                <a:cs typeface="Arial" panose="020B0604020202020204" pitchFamily="34" charset="0"/>
              </a:rPr>
              <a:t>mins</a:t>
            </a:r>
            <a:r>
              <a:rPr lang="en-US" sz="1600" dirty="0" smtClean="0">
                <a:latin typeface="Arial" panose="020B0604020202020204" pitchFamily="34" charset="0"/>
                <a:cs typeface="Arial" panose="020B0604020202020204" pitchFamily="34" charset="0"/>
              </a:rPr>
              <a:t>.</a:t>
            </a:r>
            <a:endParaRPr lang="en-GB" sz="1600" dirty="0" smtClean="0">
              <a:latin typeface="Arial" panose="020B0604020202020204" pitchFamily="34" charset="0"/>
              <a:cs typeface="Arial" panose="020B0604020202020204" pitchFamily="34" charset="0"/>
            </a:endParaRPr>
          </a:p>
        </p:txBody>
      </p:sp>
      <p:sp>
        <p:nvSpPr>
          <p:cNvPr id="32" name="TextBox 31"/>
          <p:cNvSpPr txBox="1"/>
          <p:nvPr/>
        </p:nvSpPr>
        <p:spPr>
          <a:xfrm>
            <a:off x="5077003" y="3099421"/>
            <a:ext cx="3654668" cy="307777"/>
          </a:xfrm>
          <a:prstGeom prst="rect">
            <a:avLst/>
          </a:prstGeom>
          <a:noFill/>
        </p:spPr>
        <p:txBody>
          <a:bodyPr wrap="square" rtlCol="0">
            <a:spAutoFit/>
          </a:bodyPr>
          <a:lstStyle/>
          <a:p>
            <a:pPr algn="ctr"/>
            <a:r>
              <a:rPr lang="en-US" sz="1400" dirty="0">
                <a:latin typeface="Arial" panose="020B0604020202020204" pitchFamily="34" charset="0"/>
                <a:cs typeface="Arial" panose="020B0604020202020204" pitchFamily="34" charset="0"/>
              </a:rPr>
              <a:t>w</a:t>
            </a:r>
            <a:r>
              <a:rPr lang="en-US" sz="1400" dirty="0" smtClean="0">
                <a:latin typeface="Arial" panose="020B0604020202020204" pitchFamily="34" charset="0"/>
                <a:cs typeface="Arial" panose="020B0604020202020204" pitchFamily="34" charset="0"/>
              </a:rPr>
              <a:t>ill travel an hour</a:t>
            </a:r>
            <a:endParaRPr lang="en-GB" sz="1400" dirty="0" smtClean="0">
              <a:latin typeface="Arial" panose="020B0604020202020204" pitchFamily="34" charset="0"/>
              <a:cs typeface="Arial" panose="020B0604020202020204" pitchFamily="34" charset="0"/>
            </a:endParaRPr>
          </a:p>
        </p:txBody>
      </p:sp>
      <p:sp>
        <p:nvSpPr>
          <p:cNvPr id="33" name="TextBox 32"/>
          <p:cNvSpPr txBox="1"/>
          <p:nvPr/>
        </p:nvSpPr>
        <p:spPr>
          <a:xfrm>
            <a:off x="5292950" y="3439134"/>
            <a:ext cx="579016" cy="400110"/>
          </a:xfrm>
          <a:prstGeom prst="rect">
            <a:avLst/>
          </a:prstGeom>
          <a:noFill/>
        </p:spPr>
        <p:txBody>
          <a:bodyPr wrap="square" rtlCol="0">
            <a:spAutoFit/>
          </a:bodyPr>
          <a:lstStyle/>
          <a:p>
            <a:pPr algn="ctr"/>
            <a:r>
              <a:rPr lang="en-GB" sz="2000" dirty="0" smtClean="0">
                <a:solidFill>
                  <a:srgbClr val="00B050"/>
                </a:solidFill>
                <a:latin typeface="Arial" panose="020B0604020202020204" pitchFamily="34" charset="0"/>
                <a:cs typeface="Arial" panose="020B0604020202020204" pitchFamily="34" charset="0"/>
              </a:rPr>
              <a:t>4%</a:t>
            </a:r>
          </a:p>
        </p:txBody>
      </p:sp>
    </p:spTree>
    <p:extLst>
      <p:ext uri="{BB962C8B-B14F-4D97-AF65-F5344CB8AC3E}">
        <p14:creationId xmlns:p14="http://schemas.microsoft.com/office/powerpoint/2010/main" val="52039680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bwMode="auto">
          <a:xfrm>
            <a:off x="194619" y="330164"/>
            <a:ext cx="4321175" cy="562356"/>
          </a:xfrm>
          <a:prstGeom prst="roundRect">
            <a:avLst/>
          </a:prstGeom>
          <a:solidFill>
            <a:srgbClr val="002060"/>
          </a:solidFill>
          <a:ln w="9525" cap="flat" cmpd="sng" algn="ctr">
            <a:solidFill>
              <a:schemeClr val="tx1"/>
            </a:solidFill>
            <a:prstDash val="solid"/>
            <a:round/>
            <a:headEnd type="none" w="med" len="med"/>
            <a:tailEnd type="none" w="med" len="med"/>
          </a:ln>
          <a:effectLst>
            <a:outerShdw blurRad="63500" sx="102000" sy="102000" algn="ctr"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algn="ctr" defTabSz="914400" eaLnBrk="0" fontAlgn="base" hangingPunct="0">
              <a:spcBef>
                <a:spcPct val="0"/>
              </a:spcBef>
              <a:spcAft>
                <a:spcPct val="0"/>
              </a:spcAft>
            </a:pPr>
            <a:r>
              <a:rPr lang="en-US" sz="1600" dirty="0">
                <a:solidFill>
                  <a:srgbClr val="FFFFFF"/>
                </a:solidFill>
                <a:effectLst>
                  <a:outerShdw blurRad="38100" dist="38100" dir="2700000" algn="tl">
                    <a:srgbClr val="000000">
                      <a:alpha val="43137"/>
                    </a:srgbClr>
                  </a:outerShdw>
                </a:effectLst>
                <a:latin typeface="Arial" pitchFamily="34" charset="0"/>
                <a:cs typeface="Arial" pitchFamily="34" charset="0"/>
              </a:rPr>
              <a:t>The cricket market is, at best, static</a:t>
            </a:r>
            <a:endParaRPr lang="en-GB" sz="1600" dirty="0">
              <a:solidFill>
                <a:srgbClr val="FFFFFF"/>
              </a:solidFill>
              <a:effectLst>
                <a:outerShdw blurRad="38100" dist="38100" dir="2700000" algn="tl">
                  <a:srgbClr val="000000">
                    <a:alpha val="43137"/>
                  </a:srgbClr>
                </a:outerShdw>
              </a:effectLst>
              <a:latin typeface="Arial" pitchFamily="34" charset="0"/>
              <a:cs typeface="Arial" pitchFamily="34" charset="0"/>
            </a:endParaRPr>
          </a:p>
        </p:txBody>
      </p:sp>
      <p:sp>
        <p:nvSpPr>
          <p:cNvPr id="27" name="Rounded Rectangle 26"/>
          <p:cNvSpPr/>
          <p:nvPr/>
        </p:nvSpPr>
        <p:spPr bwMode="auto">
          <a:xfrm>
            <a:off x="194618" y="954807"/>
            <a:ext cx="4321175" cy="562356"/>
          </a:xfrm>
          <a:prstGeom prst="roundRect">
            <a:avLst/>
          </a:prstGeom>
          <a:solidFill>
            <a:srgbClr val="002060"/>
          </a:solidFill>
          <a:ln w="9525" cap="flat" cmpd="sng" algn="ctr">
            <a:solidFill>
              <a:schemeClr val="tx1"/>
            </a:solidFill>
            <a:prstDash val="solid"/>
            <a:round/>
            <a:headEnd type="none" w="med" len="med"/>
            <a:tailEnd type="none" w="med" len="med"/>
          </a:ln>
          <a:effectLst>
            <a:outerShdw blurRad="63500" sx="102000" sy="102000" algn="ctr"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algn="ctr"/>
            <a:r>
              <a:rPr lang="en-US" sz="1600" dirty="0">
                <a:solidFill>
                  <a:schemeClr val="bg1"/>
                </a:solidFill>
                <a:latin typeface="Arial" panose="020B0604020202020204" pitchFamily="34" charset="0"/>
                <a:cs typeface="Arial" panose="020B0604020202020204" pitchFamily="34" charset="0"/>
              </a:rPr>
              <a:t>Satisfaction is declining quicker than cricket is responding</a:t>
            </a:r>
            <a:endParaRPr lang="en-GB" sz="1600" dirty="0">
              <a:solidFill>
                <a:schemeClr val="bg1"/>
              </a:solidFill>
              <a:latin typeface="Arial" panose="020B0604020202020204" pitchFamily="34" charset="0"/>
              <a:cs typeface="Arial" panose="020B0604020202020204" pitchFamily="34" charset="0"/>
            </a:endParaRPr>
          </a:p>
        </p:txBody>
      </p:sp>
      <p:sp>
        <p:nvSpPr>
          <p:cNvPr id="28" name="Rounded Rectangle 27"/>
          <p:cNvSpPr/>
          <p:nvPr/>
        </p:nvSpPr>
        <p:spPr bwMode="auto">
          <a:xfrm>
            <a:off x="194617" y="1579450"/>
            <a:ext cx="4321175" cy="562356"/>
          </a:xfrm>
          <a:prstGeom prst="roundRect">
            <a:avLst/>
          </a:prstGeom>
          <a:solidFill>
            <a:srgbClr val="002060"/>
          </a:solidFill>
          <a:ln w="9525" cap="flat" cmpd="sng" algn="ctr">
            <a:solidFill>
              <a:schemeClr val="tx1"/>
            </a:solidFill>
            <a:prstDash val="solid"/>
            <a:round/>
            <a:headEnd type="none" w="med" len="med"/>
            <a:tailEnd type="none" w="med" len="med"/>
          </a:ln>
          <a:effectLst>
            <a:outerShdw blurRad="63500" sx="102000" sy="102000" algn="ctr"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algn="ctr" defTabSz="914400" eaLnBrk="0" fontAlgn="base" hangingPunct="0">
              <a:spcBef>
                <a:spcPct val="0"/>
              </a:spcBef>
              <a:spcAft>
                <a:spcPct val="0"/>
              </a:spcAft>
            </a:pPr>
            <a:r>
              <a:rPr lang="en-US" sz="1600" dirty="0" smtClean="0">
                <a:solidFill>
                  <a:srgbClr val="FFFFFF"/>
                </a:solidFill>
                <a:effectLst>
                  <a:outerShdw blurRad="38100" dist="38100" dir="2700000" algn="tl">
                    <a:srgbClr val="000000">
                      <a:alpha val="43137"/>
                    </a:srgbClr>
                  </a:outerShdw>
                </a:effectLst>
                <a:latin typeface="Arial" pitchFamily="34" charset="0"/>
                <a:cs typeface="Arial" pitchFamily="34" charset="0"/>
              </a:rPr>
              <a:t>Advocacy, your </a:t>
            </a:r>
            <a:r>
              <a:rPr lang="en-US" sz="1600" dirty="0">
                <a:solidFill>
                  <a:srgbClr val="FFFFFF"/>
                </a:solidFill>
                <a:effectLst>
                  <a:outerShdw blurRad="38100" dist="38100" dir="2700000" algn="tl">
                    <a:srgbClr val="000000">
                      <a:alpha val="43137"/>
                    </a:srgbClr>
                  </a:outerShdw>
                </a:effectLst>
                <a:latin typeface="Arial" pitchFamily="34" charset="0"/>
                <a:cs typeface="Arial" pitchFamily="34" charset="0"/>
              </a:rPr>
              <a:t>number one </a:t>
            </a:r>
            <a:r>
              <a:rPr lang="en-US" sz="1600" dirty="0" smtClean="0">
                <a:solidFill>
                  <a:srgbClr val="FFFFFF"/>
                </a:solidFill>
                <a:effectLst>
                  <a:outerShdw blurRad="38100" dist="38100" dir="2700000" algn="tl">
                    <a:srgbClr val="000000">
                      <a:alpha val="43137"/>
                    </a:srgbClr>
                  </a:outerShdw>
                </a:effectLst>
                <a:latin typeface="Arial" pitchFamily="34" charset="0"/>
                <a:cs typeface="Arial" pitchFamily="34" charset="0"/>
              </a:rPr>
              <a:t>recruitment mechanic, is declining </a:t>
            </a:r>
            <a:r>
              <a:rPr lang="en-US" sz="1600" dirty="0">
                <a:solidFill>
                  <a:srgbClr val="FFFFFF"/>
                </a:solidFill>
                <a:latin typeface="Arial" pitchFamily="34" charset="0"/>
                <a:cs typeface="Arial" pitchFamily="34" charset="0"/>
              </a:rPr>
              <a:t>steadily </a:t>
            </a:r>
          </a:p>
        </p:txBody>
      </p:sp>
      <p:sp>
        <p:nvSpPr>
          <p:cNvPr id="29" name="Rounded Rectangle 28"/>
          <p:cNvSpPr/>
          <p:nvPr/>
        </p:nvSpPr>
        <p:spPr bwMode="auto">
          <a:xfrm>
            <a:off x="194621" y="2204093"/>
            <a:ext cx="4321175" cy="562356"/>
          </a:xfrm>
          <a:prstGeom prst="roundRect">
            <a:avLst/>
          </a:prstGeom>
          <a:solidFill>
            <a:srgbClr val="002060"/>
          </a:solidFill>
          <a:ln w="9525" cap="flat" cmpd="sng" algn="ctr">
            <a:solidFill>
              <a:schemeClr val="tx1"/>
            </a:solidFill>
            <a:prstDash val="solid"/>
            <a:round/>
            <a:headEnd type="none" w="med" len="med"/>
            <a:tailEnd type="none" w="med" len="med"/>
          </a:ln>
          <a:effectLst>
            <a:outerShdw blurRad="63500" sx="102000" sy="102000" algn="ctr"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algn="ctr" defTabSz="914400" eaLnBrk="0" fontAlgn="base" hangingPunct="0">
              <a:spcBef>
                <a:spcPct val="0"/>
              </a:spcBef>
              <a:spcAft>
                <a:spcPct val="0"/>
              </a:spcAft>
            </a:pPr>
            <a:r>
              <a:rPr lang="en-US" sz="1600" dirty="0" smtClean="0">
                <a:solidFill>
                  <a:srgbClr val="FFFFFF"/>
                </a:solidFill>
                <a:effectLst>
                  <a:outerShdw blurRad="38100" dist="38100" dir="2700000" algn="tl">
                    <a:srgbClr val="000000">
                      <a:alpha val="43137"/>
                    </a:srgbClr>
                  </a:outerShdw>
                </a:effectLst>
                <a:latin typeface="Arial" pitchFamily="34" charset="0"/>
                <a:cs typeface="Arial" pitchFamily="34" charset="0"/>
              </a:rPr>
              <a:t>Reform is working: go harder, go deeper, </a:t>
            </a:r>
          </a:p>
          <a:p>
            <a:pPr algn="ctr" defTabSz="914400" eaLnBrk="0" fontAlgn="base" hangingPunct="0">
              <a:spcBef>
                <a:spcPct val="0"/>
              </a:spcBef>
              <a:spcAft>
                <a:spcPct val="0"/>
              </a:spcAft>
            </a:pPr>
            <a:r>
              <a:rPr lang="en-US" sz="1600" dirty="0" smtClean="0">
                <a:solidFill>
                  <a:srgbClr val="FFFFFF"/>
                </a:solidFill>
                <a:effectLst>
                  <a:outerShdw blurRad="38100" dist="38100" dir="2700000" algn="tl">
                    <a:srgbClr val="000000">
                      <a:alpha val="43137"/>
                    </a:srgbClr>
                  </a:outerShdw>
                </a:effectLst>
                <a:latin typeface="Arial" pitchFamily="34" charset="0"/>
                <a:cs typeface="Arial" pitchFamily="34" charset="0"/>
              </a:rPr>
              <a:t>go louder</a:t>
            </a:r>
            <a:endParaRPr lang="en-US" sz="1600" dirty="0">
              <a:solidFill>
                <a:srgbClr val="FFFFFF"/>
              </a:solidFill>
              <a:effectLst>
                <a:outerShdw blurRad="38100" dist="38100" dir="2700000" algn="tl">
                  <a:srgbClr val="000000">
                    <a:alpha val="43137"/>
                  </a:srgbClr>
                </a:outerShdw>
              </a:effectLst>
              <a:latin typeface="Arial" pitchFamily="34" charset="0"/>
              <a:cs typeface="Arial" pitchFamily="34" charset="0"/>
            </a:endParaRPr>
          </a:p>
        </p:txBody>
      </p:sp>
      <p:sp>
        <p:nvSpPr>
          <p:cNvPr id="30" name="Rounded Rectangle 29"/>
          <p:cNvSpPr/>
          <p:nvPr/>
        </p:nvSpPr>
        <p:spPr bwMode="auto">
          <a:xfrm>
            <a:off x="194612" y="2828735"/>
            <a:ext cx="4321175" cy="562356"/>
          </a:xfrm>
          <a:prstGeom prst="roundRect">
            <a:avLst/>
          </a:prstGeom>
          <a:solidFill>
            <a:srgbClr val="002060"/>
          </a:solidFill>
          <a:ln w="9525" cap="flat" cmpd="sng" algn="ctr">
            <a:solidFill>
              <a:schemeClr val="tx1"/>
            </a:solidFill>
            <a:prstDash val="solid"/>
            <a:round/>
            <a:headEnd type="none" w="med" len="med"/>
            <a:tailEnd type="none" w="med" len="med"/>
          </a:ln>
          <a:effectLst>
            <a:outerShdw blurRad="63500" sx="102000" sy="102000" algn="ctr"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algn="ctr" defTabSz="914400" eaLnBrk="0" fontAlgn="base" hangingPunct="0">
              <a:spcBef>
                <a:spcPct val="0"/>
              </a:spcBef>
              <a:spcAft>
                <a:spcPct val="0"/>
              </a:spcAft>
            </a:pPr>
            <a:r>
              <a:rPr lang="en-US" sz="1600" dirty="0" err="1" smtClean="0">
                <a:solidFill>
                  <a:srgbClr val="FFFFFF"/>
                </a:solidFill>
                <a:effectLst>
                  <a:outerShdw blurRad="38100" dist="38100" dir="2700000" algn="tl">
                    <a:srgbClr val="000000">
                      <a:alpha val="43137"/>
                    </a:srgbClr>
                  </a:outerShdw>
                </a:effectLst>
                <a:latin typeface="Arial" pitchFamily="34" charset="0"/>
                <a:cs typeface="Arial" pitchFamily="34" charset="0"/>
              </a:rPr>
              <a:t>Matchday</a:t>
            </a:r>
            <a:r>
              <a:rPr lang="en-US" sz="1600" dirty="0" smtClean="0">
                <a:solidFill>
                  <a:srgbClr val="FFFFFF"/>
                </a:solidFill>
                <a:effectLst>
                  <a:outerShdw blurRad="38100" dist="38100" dir="2700000" algn="tl">
                    <a:srgbClr val="000000">
                      <a:alpha val="43137"/>
                    </a:srgbClr>
                  </a:outerShdw>
                </a:effectLst>
                <a:latin typeface="Arial" pitchFamily="34" charset="0"/>
                <a:cs typeface="Arial" pitchFamily="34" charset="0"/>
              </a:rPr>
              <a:t> blueprint: 140WL30</a:t>
            </a:r>
            <a:endParaRPr lang="en-US" sz="1600" dirty="0">
              <a:solidFill>
                <a:srgbClr val="FFFFFF"/>
              </a:solidFill>
              <a:effectLst>
                <a:outerShdw blurRad="38100" dist="38100" dir="2700000" algn="tl">
                  <a:srgbClr val="000000">
                    <a:alpha val="43137"/>
                  </a:srgbClr>
                </a:outerShdw>
              </a:effectLst>
              <a:latin typeface="Arial" pitchFamily="34" charset="0"/>
              <a:cs typeface="Arial" pitchFamily="34" charset="0"/>
            </a:endParaRPr>
          </a:p>
        </p:txBody>
      </p:sp>
      <p:sp>
        <p:nvSpPr>
          <p:cNvPr id="24" name="Rounded Rectangle 23"/>
          <p:cNvSpPr/>
          <p:nvPr/>
        </p:nvSpPr>
        <p:spPr bwMode="auto">
          <a:xfrm>
            <a:off x="4632147" y="253389"/>
            <a:ext cx="4321175" cy="4390670"/>
          </a:xfrm>
          <a:prstGeom prst="roundRect">
            <a:avLst/>
          </a:prstGeom>
          <a:solidFill>
            <a:srgbClr val="002C5B"/>
          </a:solidFill>
          <a:ln w="9525" cap="flat" cmpd="sng" algn="ctr">
            <a:solidFill>
              <a:srgbClr val="002C5B"/>
            </a:solidFill>
            <a:prstDash val="solid"/>
            <a:round/>
            <a:headEnd type="none" w="med" len="med"/>
            <a:tailEnd type="none" w="med" len="med"/>
          </a:ln>
          <a:effectLst>
            <a:outerShdw blurRad="63500" sx="102000" sy="102000" algn="ctr"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algn="ctr">
              <a:lnSpc>
                <a:spcPts val="3500"/>
              </a:lnSpc>
            </a:pPr>
            <a:r>
              <a:rPr lang="en-US" sz="4400" b="1" dirty="0" smtClean="0">
                <a:solidFill>
                  <a:schemeClr val="bg1"/>
                </a:solidFill>
                <a:latin typeface="Arial" panose="020B0604020202020204" pitchFamily="34" charset="0"/>
                <a:cs typeface="Arial" panose="020B0604020202020204" pitchFamily="34" charset="0"/>
              </a:rPr>
              <a:t>Lapsers:</a:t>
            </a:r>
          </a:p>
          <a:p>
            <a:pPr algn="ctr">
              <a:lnSpc>
                <a:spcPts val="3500"/>
              </a:lnSpc>
            </a:pPr>
            <a:endParaRPr lang="en-US" sz="4400" b="1" dirty="0" smtClean="0">
              <a:solidFill>
                <a:schemeClr val="bg1"/>
              </a:solidFill>
              <a:latin typeface="Arial" panose="020B0604020202020204" pitchFamily="34" charset="0"/>
              <a:cs typeface="Arial" panose="020B0604020202020204" pitchFamily="34" charset="0"/>
            </a:endParaRPr>
          </a:p>
          <a:p>
            <a:pPr algn="ctr">
              <a:lnSpc>
                <a:spcPts val="3500"/>
              </a:lnSpc>
            </a:pPr>
            <a:r>
              <a:rPr lang="en-US" sz="4400" b="1" dirty="0" smtClean="0">
                <a:solidFill>
                  <a:schemeClr val="bg1"/>
                </a:solidFill>
                <a:latin typeface="Arial" panose="020B0604020202020204" pitchFamily="34" charset="0"/>
                <a:cs typeface="Arial" panose="020B0604020202020204" pitchFamily="34" charset="0"/>
              </a:rPr>
              <a:t>Catch them while you can</a:t>
            </a:r>
          </a:p>
          <a:p>
            <a:pPr algn="ctr">
              <a:lnSpc>
                <a:spcPts val="3500"/>
              </a:lnSpc>
            </a:pPr>
            <a:endParaRPr lang="en-US" sz="4400" b="1" dirty="0">
              <a:solidFill>
                <a:schemeClr val="bg1"/>
              </a:solidFill>
              <a:latin typeface="Arial" panose="020B0604020202020204" pitchFamily="34" charset="0"/>
              <a:cs typeface="Arial" panose="020B0604020202020204" pitchFamily="34" charset="0"/>
            </a:endParaRPr>
          </a:p>
        </p:txBody>
      </p:sp>
      <p:grpSp>
        <p:nvGrpSpPr>
          <p:cNvPr id="8" name="Group 7"/>
          <p:cNvGrpSpPr/>
          <p:nvPr/>
        </p:nvGrpSpPr>
        <p:grpSpPr>
          <a:xfrm>
            <a:off x="6161498" y="3293510"/>
            <a:ext cx="1356334" cy="1183002"/>
            <a:chOff x="904591" y="4614143"/>
            <a:chExt cx="1356334" cy="1577336"/>
          </a:xfrm>
        </p:grpSpPr>
        <p:sp>
          <p:nvSpPr>
            <p:cNvPr id="14" name="Flowchart: Delay 13"/>
            <p:cNvSpPr/>
            <p:nvPr/>
          </p:nvSpPr>
          <p:spPr>
            <a:xfrm rot="8554844">
              <a:off x="904591" y="4811281"/>
              <a:ext cx="920289" cy="753514"/>
            </a:xfrm>
            <a:prstGeom prst="flowChartDelay">
              <a:avLst/>
            </a:prstGeom>
            <a:solidFill>
              <a:schemeClr val="bg1"/>
            </a:solidFill>
            <a:ln w="12700">
              <a:solidFill>
                <a:srgbClr val="00AFA8"/>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a:solidFill>
                  <a:prstClr val="white"/>
                </a:solidFill>
              </a:endParaRPr>
            </a:p>
          </p:txBody>
        </p:sp>
        <p:sp>
          <p:nvSpPr>
            <p:cNvPr id="15" name="Rounded Rectangle 14"/>
            <p:cNvSpPr/>
            <p:nvPr/>
          </p:nvSpPr>
          <p:spPr>
            <a:xfrm rot="13718585">
              <a:off x="1624085" y="5554639"/>
              <a:ext cx="1160058" cy="113622"/>
            </a:xfrm>
            <a:prstGeom prst="roundRect">
              <a:avLst/>
            </a:prstGeom>
            <a:solidFill>
              <a:schemeClr val="tx1"/>
            </a:solidFill>
            <a:ln>
              <a:solidFill>
                <a:srgbClr val="00AFA8"/>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a:solidFill>
                  <a:prstClr val="white"/>
                </a:solidFill>
              </a:endParaRPr>
            </a:p>
          </p:txBody>
        </p:sp>
        <p:sp>
          <p:nvSpPr>
            <p:cNvPr id="16" name="Oval 15"/>
            <p:cNvSpPr/>
            <p:nvPr/>
          </p:nvSpPr>
          <p:spPr>
            <a:xfrm rot="19408146">
              <a:off x="1350421" y="4614143"/>
              <a:ext cx="552469" cy="758775"/>
            </a:xfrm>
            <a:prstGeom prst="ellipse">
              <a:avLst/>
            </a:prstGeom>
            <a:solidFill>
              <a:schemeClr val="bg1"/>
            </a:solidFill>
            <a:ln w="57150">
              <a:solidFill>
                <a:srgbClr val="00AFA8"/>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a:solidFill>
                  <a:prstClr val="white"/>
                </a:solidFill>
              </a:endParaRPr>
            </a:p>
          </p:txBody>
        </p:sp>
        <p:cxnSp>
          <p:nvCxnSpPr>
            <p:cNvPr id="17" name="Straight Connector 16"/>
            <p:cNvCxnSpPr>
              <a:stCxn id="16" idx="7"/>
            </p:cNvCxnSpPr>
            <p:nvPr/>
          </p:nvCxnSpPr>
          <p:spPr>
            <a:xfrm flipH="1">
              <a:off x="1178858" y="4661698"/>
              <a:ext cx="445062" cy="920236"/>
            </a:xfrm>
            <a:prstGeom prst="line">
              <a:avLst/>
            </a:prstGeom>
            <a:ln>
              <a:solidFill>
                <a:srgbClr val="00AFA8"/>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flipH="1">
              <a:off x="1459055" y="4744639"/>
              <a:ext cx="352800" cy="827770"/>
            </a:xfrm>
            <a:prstGeom prst="line">
              <a:avLst/>
            </a:prstGeom>
            <a:ln>
              <a:solidFill>
                <a:srgbClr val="00AFA8"/>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a:endCxn id="14" idx="3"/>
            </p:cNvCxnSpPr>
            <p:nvPr/>
          </p:nvCxnSpPr>
          <p:spPr>
            <a:xfrm flipH="1">
              <a:off x="999284" y="4754164"/>
              <a:ext cx="314364" cy="713478"/>
            </a:xfrm>
            <a:prstGeom prst="line">
              <a:avLst/>
            </a:prstGeom>
            <a:ln>
              <a:solidFill>
                <a:srgbClr val="00AFA8"/>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932609" y="5092822"/>
              <a:ext cx="1008000" cy="180000"/>
            </a:xfrm>
            <a:prstGeom prst="line">
              <a:avLst/>
            </a:prstGeom>
            <a:ln>
              <a:solidFill>
                <a:srgbClr val="00AFA8"/>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977205" y="4873130"/>
              <a:ext cx="900000" cy="180000"/>
            </a:xfrm>
            <a:prstGeom prst="line">
              <a:avLst/>
            </a:prstGeom>
            <a:ln>
              <a:solidFill>
                <a:srgbClr val="00AFA8"/>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a:stCxn id="16" idx="4"/>
            </p:cNvCxnSpPr>
            <p:nvPr/>
          </p:nvCxnSpPr>
          <p:spPr>
            <a:xfrm flipH="1">
              <a:off x="986609" y="5298382"/>
              <a:ext cx="865880" cy="173018"/>
            </a:xfrm>
            <a:prstGeom prst="line">
              <a:avLst/>
            </a:prstGeom>
            <a:ln>
              <a:solidFill>
                <a:srgbClr val="00AFA8"/>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1251602" y="4718885"/>
              <a:ext cx="470096" cy="82798"/>
            </a:xfrm>
            <a:prstGeom prst="line">
              <a:avLst/>
            </a:prstGeom>
            <a:ln>
              <a:solidFill>
                <a:srgbClr val="00AFA8"/>
              </a:solidFill>
            </a:ln>
          </p:spPr>
          <p:style>
            <a:lnRef idx="2">
              <a:schemeClr val="accent1"/>
            </a:lnRef>
            <a:fillRef idx="0">
              <a:schemeClr val="accent1"/>
            </a:fillRef>
            <a:effectRef idx="1">
              <a:schemeClr val="accent1"/>
            </a:effectRef>
            <a:fontRef idx="minor">
              <a:schemeClr val="tx1"/>
            </a:fontRef>
          </p:style>
        </p:cxnSp>
        <p:sp>
          <p:nvSpPr>
            <p:cNvPr id="25" name="Rounded Rectangle 24"/>
            <p:cNvSpPr/>
            <p:nvPr/>
          </p:nvSpPr>
          <p:spPr>
            <a:xfrm rot="13718585">
              <a:off x="1892784" y="5296769"/>
              <a:ext cx="180000" cy="113622"/>
            </a:xfrm>
            <a:prstGeom prst="roundRect">
              <a:avLst/>
            </a:prstGeom>
            <a:solidFill>
              <a:schemeClr val="bg1"/>
            </a:solidFill>
            <a:ln>
              <a:solidFill>
                <a:srgbClr val="00AFA8"/>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a:solidFill>
                  <a:prstClr val="white"/>
                </a:solidFill>
              </a:endParaRPr>
            </a:p>
          </p:txBody>
        </p:sp>
      </p:grpSp>
    </p:spTree>
    <p:extLst>
      <p:ext uri="{BB962C8B-B14F-4D97-AF65-F5344CB8AC3E}">
        <p14:creationId xmlns:p14="http://schemas.microsoft.com/office/powerpoint/2010/main" val="83851389"/>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32098"/>
            <a:ext cx="9144000" cy="5152346"/>
          </a:xfrm>
          <a:prstGeom prst="rect">
            <a:avLst/>
          </a:prstGeom>
          <a:solidFill>
            <a:srgbClr val="002C5B"/>
          </a:solidFill>
          <a:ln>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endParaRPr lang="en-US" dirty="0">
              <a:solidFill>
                <a:prstClr val="white"/>
              </a:solidFill>
            </a:endParaRPr>
          </a:p>
        </p:txBody>
      </p:sp>
      <p:sp>
        <p:nvSpPr>
          <p:cNvPr id="5" name="TextBox 4"/>
          <p:cNvSpPr txBox="1"/>
          <p:nvPr/>
        </p:nvSpPr>
        <p:spPr>
          <a:xfrm>
            <a:off x="735096" y="505003"/>
            <a:ext cx="8090852" cy="2340556"/>
          </a:xfrm>
          <a:prstGeom prst="rect">
            <a:avLst/>
          </a:prstGeom>
          <a:noFill/>
        </p:spPr>
        <p:txBody>
          <a:bodyPr wrap="none" rtlCol="0" anchor="t">
            <a:noAutofit/>
          </a:bodyPr>
          <a:lstStyle/>
          <a:p>
            <a:pPr>
              <a:lnSpc>
                <a:spcPct val="150000"/>
              </a:lnSpc>
            </a:pPr>
            <a:r>
              <a:rPr lang="en-US" sz="2800" cap="all" dirty="0">
                <a:solidFill>
                  <a:srgbClr val="FFFFFF"/>
                </a:solidFill>
                <a:latin typeface="Arial" panose="020B0604020202020204" pitchFamily="34" charset="0"/>
                <a:cs typeface="Arial" panose="020B0604020202020204" pitchFamily="34" charset="0"/>
              </a:rPr>
              <a:t>EUREKA! </a:t>
            </a:r>
            <a:r>
              <a:rPr lang="en-US" sz="2800" cap="all" dirty="0" smtClean="0">
                <a:solidFill>
                  <a:srgbClr val="FFFFFF"/>
                </a:solidFill>
                <a:latin typeface="Arial" panose="020B0604020202020204" pitchFamily="34" charset="0"/>
                <a:cs typeface="Arial" panose="020B0604020202020204" pitchFamily="34" charset="0"/>
              </a:rPr>
              <a:t>2015</a:t>
            </a:r>
          </a:p>
          <a:p>
            <a:pPr>
              <a:lnSpc>
                <a:spcPct val="150000"/>
              </a:lnSpc>
            </a:pPr>
            <a:r>
              <a:rPr lang="en-US" sz="2800" cap="all" dirty="0" smtClean="0">
                <a:solidFill>
                  <a:srgbClr val="FFFFFF"/>
                </a:solidFill>
                <a:latin typeface="Arial" panose="020B0604020202020204" pitchFamily="34" charset="0"/>
                <a:cs typeface="Arial" panose="020B0604020202020204" pitchFamily="34" charset="0"/>
              </a:rPr>
              <a:t>ACHIEVING MORE CRICKET </a:t>
            </a:r>
          </a:p>
          <a:p>
            <a:pPr>
              <a:lnSpc>
                <a:spcPct val="150000"/>
              </a:lnSpc>
            </a:pPr>
            <a:r>
              <a:rPr lang="en-US" sz="2800" cap="all" dirty="0" smtClean="0">
                <a:solidFill>
                  <a:srgbClr val="FFFFFF"/>
                </a:solidFill>
                <a:latin typeface="Arial" panose="020B0604020202020204" pitchFamily="34" charset="0"/>
                <a:cs typeface="Arial" panose="020B0604020202020204" pitchFamily="34" charset="0"/>
              </a:rPr>
              <a:t>PLAYED IN TEAMS IN 2016</a:t>
            </a:r>
          </a:p>
          <a:p>
            <a:pPr>
              <a:lnSpc>
                <a:spcPct val="150000"/>
              </a:lnSpc>
            </a:pPr>
            <a:r>
              <a:rPr lang="en-US" sz="6000" cap="all" dirty="0" smtClean="0">
                <a:solidFill>
                  <a:srgbClr val="FFFFFF"/>
                </a:solidFill>
                <a:latin typeface="Arial" panose="020B0604020202020204" pitchFamily="34" charset="0"/>
                <a:cs typeface="Arial" panose="020B0604020202020204" pitchFamily="34" charset="0"/>
              </a:rPr>
              <a:t>NATIONAL PICTURE</a:t>
            </a:r>
          </a:p>
        </p:txBody>
      </p:sp>
      <p:cxnSp>
        <p:nvCxnSpPr>
          <p:cNvPr id="6" name="Straight Connector 5"/>
          <p:cNvCxnSpPr/>
          <p:nvPr/>
        </p:nvCxnSpPr>
        <p:spPr>
          <a:xfrm rot="10800000">
            <a:off x="161930" y="4842868"/>
            <a:ext cx="7820021" cy="1192"/>
          </a:xfrm>
          <a:prstGeom prst="line">
            <a:avLst/>
          </a:prstGeom>
          <a:ln w="508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rot="10800000" flipV="1">
            <a:off x="8632973" y="4844060"/>
            <a:ext cx="314179" cy="1"/>
          </a:xfrm>
          <a:prstGeom prst="line">
            <a:avLst/>
          </a:prstGeom>
          <a:ln w="508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9" name="Picture 8" descr="woof.PNG"/>
          <p:cNvPicPr>
            <a:picLocks noChangeAspect="1"/>
          </p:cNvPicPr>
          <p:nvPr/>
        </p:nvPicPr>
        <p:blipFill>
          <a:blip r:embed="rId3"/>
          <a:stretch>
            <a:fillRect/>
          </a:stretch>
        </p:blipFill>
        <p:spPr>
          <a:xfrm>
            <a:off x="8117814" y="4263877"/>
            <a:ext cx="407326" cy="692105"/>
          </a:xfrm>
          <a:prstGeom prst="rect">
            <a:avLst/>
          </a:prstGeom>
        </p:spPr>
      </p:pic>
    </p:spTree>
    <p:extLst>
      <p:ext uri="{BB962C8B-B14F-4D97-AF65-F5344CB8AC3E}">
        <p14:creationId xmlns:p14="http://schemas.microsoft.com/office/powerpoint/2010/main" val="378942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 calcmode="lin" valueType="num">
                                      <p:cBhvr>
                                        <p:cTn id="7" dur="1000" fill="hold"/>
                                        <p:tgtEl>
                                          <p:spTgt spid="5">
                                            <p:txEl>
                                              <p:pRg st="3" end="3"/>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3" end="3"/>
                                            </p:txEl>
                                          </p:spTgt>
                                        </p:tgtEl>
                                        <p:attrNameLst>
                                          <p:attrName>ppt_h</p:attrName>
                                        </p:attrNameLst>
                                      </p:cBhvr>
                                      <p:tavLst>
                                        <p:tav tm="0">
                                          <p:val>
                                            <p:fltVal val="0"/>
                                          </p:val>
                                        </p:tav>
                                        <p:tav tm="100000">
                                          <p:val>
                                            <p:strVal val="#ppt_h"/>
                                          </p:val>
                                        </p:tav>
                                      </p:tavLst>
                                    </p:anim>
                                    <p:anim calcmode="lin" valueType="num">
                                      <p:cBhvr>
                                        <p:cTn id="9" dur="1000" fill="hold"/>
                                        <p:tgtEl>
                                          <p:spTgt spid="5">
                                            <p:txEl>
                                              <p:pRg st="3" end="3"/>
                                            </p:txEl>
                                          </p:spTgt>
                                        </p:tgtEl>
                                        <p:attrNameLst>
                                          <p:attrName>style.rotation</p:attrName>
                                        </p:attrNameLst>
                                      </p:cBhvr>
                                      <p:tavLst>
                                        <p:tav tm="0">
                                          <p:val>
                                            <p:fltVal val="90"/>
                                          </p:val>
                                        </p:tav>
                                        <p:tav tm="100000">
                                          <p:val>
                                            <p:fltVal val="0"/>
                                          </p:val>
                                        </p:tav>
                                      </p:tavLst>
                                    </p:anim>
                                    <p:animEffect transition="in" filter="fade">
                                      <p:cBhvr>
                                        <p:cTn id="10"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a:off x="467018" y="4564950"/>
            <a:ext cx="5410277" cy="369332"/>
          </a:xfrm>
          <a:prstGeom prst="rect">
            <a:avLst/>
          </a:prstGeom>
          <a:noFill/>
        </p:spPr>
        <p:txBody>
          <a:bodyPr wrap="square" rtlCol="0">
            <a:spAutoFit/>
          </a:bodyPr>
          <a:lstStyle/>
          <a:p>
            <a:pPr defTabSz="685783"/>
            <a:r>
              <a:rPr lang="en-GB" sz="900" dirty="0">
                <a:solidFill>
                  <a:prstClr val="black">
                    <a:lumMod val="50000"/>
                    <a:lumOff val="50000"/>
                  </a:prstClr>
                </a:solidFill>
                <a:latin typeface="Arial" panose="020B0604020202020204" pitchFamily="34" charset="0"/>
                <a:cs typeface="Arial" panose="020B0604020202020204" pitchFamily="34" charset="0"/>
              </a:rPr>
              <a:t>Source: NCPS 2015 Data.</a:t>
            </a:r>
          </a:p>
          <a:p>
            <a:pPr defTabSz="685783"/>
            <a:r>
              <a:rPr lang="en-GB" sz="900" i="1" dirty="0">
                <a:solidFill>
                  <a:prstClr val="black">
                    <a:lumMod val="50000"/>
                    <a:lumOff val="50000"/>
                  </a:prstClr>
                </a:solidFill>
                <a:latin typeface="Arial" panose="020B0604020202020204" pitchFamily="34" charset="0"/>
                <a:cs typeface="Arial" panose="020B0604020202020204" pitchFamily="34" charset="0"/>
              </a:rPr>
              <a:t>Question: Would you consider returning to cricket? (n=2193)</a:t>
            </a:r>
          </a:p>
        </p:txBody>
      </p:sp>
      <p:graphicFrame>
        <p:nvGraphicFramePr>
          <p:cNvPr id="9" name="Chart 8"/>
          <p:cNvGraphicFramePr/>
          <p:nvPr>
            <p:extLst>
              <p:ext uri="{D42A27DB-BD31-4B8C-83A1-F6EECF244321}">
                <p14:modId xmlns:p14="http://schemas.microsoft.com/office/powerpoint/2010/main" val="2731041695"/>
              </p:ext>
            </p:extLst>
          </p:nvPr>
        </p:nvGraphicFramePr>
        <p:xfrm>
          <a:off x="467017" y="942831"/>
          <a:ext cx="7929349" cy="3622119"/>
        </p:xfrm>
        <a:graphic>
          <a:graphicData uri="http://schemas.openxmlformats.org/drawingml/2006/chart">
            <c:chart xmlns:c="http://schemas.openxmlformats.org/drawingml/2006/chart" xmlns:r="http://schemas.openxmlformats.org/officeDocument/2006/relationships" r:id="rId2"/>
          </a:graphicData>
        </a:graphic>
      </p:graphicFrame>
      <p:sp>
        <p:nvSpPr>
          <p:cNvPr id="8" name="Title 1"/>
          <p:cNvSpPr txBox="1">
            <a:spLocks/>
          </p:cNvSpPr>
          <p:nvPr/>
        </p:nvSpPr>
        <p:spPr bwMode="auto">
          <a:xfrm>
            <a:off x="266701" y="653330"/>
            <a:ext cx="8403589" cy="263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defPPr>
              <a:defRPr lang="en-US"/>
            </a:defPPr>
            <a:lvl1pPr defTabSz="914400" eaLnBrk="0" fontAlgn="base" hangingPunct="0">
              <a:lnSpc>
                <a:spcPct val="96000"/>
              </a:lnSpc>
              <a:spcBef>
                <a:spcPct val="0"/>
              </a:spcBef>
              <a:spcAft>
                <a:spcPct val="0"/>
              </a:spcAft>
              <a:defRPr sz="1600" b="0" i="1" kern="0">
                <a:solidFill>
                  <a:srgbClr val="000000"/>
                </a:solidFill>
                <a:latin typeface="Arial" panose="020B0604020202020204" pitchFamily="34" charset="0"/>
                <a:ea typeface="+mj-ea"/>
                <a:cs typeface="Arial" panose="020B0604020202020204" pitchFamily="34" charset="0"/>
              </a:defRPr>
            </a:lvl1pPr>
            <a:lvl2pPr eaLnBrk="0" fontAlgn="base" hangingPunct="0">
              <a:lnSpc>
                <a:spcPct val="96000"/>
              </a:lnSpc>
              <a:spcBef>
                <a:spcPct val="0"/>
              </a:spcBef>
              <a:spcAft>
                <a:spcPct val="0"/>
              </a:spcAft>
              <a:defRPr sz="2000" b="1">
                <a:solidFill>
                  <a:srgbClr val="000080"/>
                </a:solidFill>
                <a:latin typeface="RussellSquare" charset="0"/>
              </a:defRPr>
            </a:lvl2pPr>
            <a:lvl3pPr eaLnBrk="0" fontAlgn="base" hangingPunct="0">
              <a:lnSpc>
                <a:spcPct val="96000"/>
              </a:lnSpc>
              <a:spcBef>
                <a:spcPct val="0"/>
              </a:spcBef>
              <a:spcAft>
                <a:spcPct val="0"/>
              </a:spcAft>
              <a:defRPr sz="2000" b="1">
                <a:solidFill>
                  <a:srgbClr val="000080"/>
                </a:solidFill>
                <a:latin typeface="RussellSquare" charset="0"/>
              </a:defRPr>
            </a:lvl3pPr>
            <a:lvl4pPr eaLnBrk="0" fontAlgn="base" hangingPunct="0">
              <a:lnSpc>
                <a:spcPct val="96000"/>
              </a:lnSpc>
              <a:spcBef>
                <a:spcPct val="0"/>
              </a:spcBef>
              <a:spcAft>
                <a:spcPct val="0"/>
              </a:spcAft>
              <a:defRPr sz="2000" b="1">
                <a:solidFill>
                  <a:srgbClr val="000080"/>
                </a:solidFill>
                <a:latin typeface="RussellSquare" charset="0"/>
              </a:defRPr>
            </a:lvl4pPr>
            <a:lvl5pPr eaLnBrk="0" fontAlgn="base" hangingPunct="0">
              <a:lnSpc>
                <a:spcPct val="96000"/>
              </a:lnSpc>
              <a:spcBef>
                <a:spcPct val="0"/>
              </a:spcBef>
              <a:spcAft>
                <a:spcPct val="0"/>
              </a:spcAft>
              <a:defRPr sz="2000" b="1">
                <a:solidFill>
                  <a:srgbClr val="000080"/>
                </a:solidFill>
                <a:latin typeface="RussellSquare" charset="0"/>
              </a:defRPr>
            </a:lvl5pPr>
            <a:lvl6pPr marL="457200" eaLnBrk="0" fontAlgn="base" hangingPunct="0">
              <a:lnSpc>
                <a:spcPct val="96000"/>
              </a:lnSpc>
              <a:spcBef>
                <a:spcPct val="0"/>
              </a:spcBef>
              <a:spcAft>
                <a:spcPct val="0"/>
              </a:spcAft>
              <a:defRPr sz="2000" b="1">
                <a:solidFill>
                  <a:srgbClr val="000080"/>
                </a:solidFill>
                <a:latin typeface="RussellSquare" charset="0"/>
              </a:defRPr>
            </a:lvl6pPr>
            <a:lvl7pPr marL="914400" eaLnBrk="0" fontAlgn="base" hangingPunct="0">
              <a:lnSpc>
                <a:spcPct val="96000"/>
              </a:lnSpc>
              <a:spcBef>
                <a:spcPct val="0"/>
              </a:spcBef>
              <a:spcAft>
                <a:spcPct val="0"/>
              </a:spcAft>
              <a:defRPr sz="2000" b="1">
                <a:solidFill>
                  <a:srgbClr val="000080"/>
                </a:solidFill>
                <a:latin typeface="RussellSquare" charset="0"/>
              </a:defRPr>
            </a:lvl7pPr>
            <a:lvl8pPr marL="1371600" eaLnBrk="0" fontAlgn="base" hangingPunct="0">
              <a:lnSpc>
                <a:spcPct val="96000"/>
              </a:lnSpc>
              <a:spcBef>
                <a:spcPct val="0"/>
              </a:spcBef>
              <a:spcAft>
                <a:spcPct val="0"/>
              </a:spcAft>
              <a:defRPr sz="2000" b="1">
                <a:solidFill>
                  <a:srgbClr val="000080"/>
                </a:solidFill>
                <a:latin typeface="RussellSquare" charset="0"/>
              </a:defRPr>
            </a:lvl8pPr>
            <a:lvl9pPr marL="1828800" eaLnBrk="0" fontAlgn="base" hangingPunct="0">
              <a:lnSpc>
                <a:spcPct val="96000"/>
              </a:lnSpc>
              <a:spcBef>
                <a:spcPct val="0"/>
              </a:spcBef>
              <a:spcAft>
                <a:spcPct val="0"/>
              </a:spcAft>
              <a:defRPr sz="2000" b="1">
                <a:solidFill>
                  <a:srgbClr val="000080"/>
                </a:solidFill>
                <a:latin typeface="RussellSquare" charset="0"/>
              </a:defRPr>
            </a:lvl9pPr>
          </a:lstStyle>
          <a:p>
            <a:r>
              <a:rPr lang="en-US" dirty="0" smtClean="0"/>
              <a:t>Lapsed players are much more likely to return in the first two years after lapsing…</a:t>
            </a:r>
            <a:endParaRPr lang="en-GB" dirty="0"/>
          </a:p>
        </p:txBody>
      </p:sp>
      <p:sp>
        <p:nvSpPr>
          <p:cNvPr id="11" name="Rectangle 10"/>
          <p:cNvSpPr/>
          <p:nvPr/>
        </p:nvSpPr>
        <p:spPr>
          <a:xfrm>
            <a:off x="180001" y="209666"/>
            <a:ext cx="6840187" cy="415498"/>
          </a:xfrm>
          <a:prstGeom prst="rect">
            <a:avLst/>
          </a:prstGeom>
        </p:spPr>
        <p:txBody>
          <a:bodyPr wrap="square">
            <a:spAutoFit/>
          </a:bodyPr>
          <a:lstStyle/>
          <a:p>
            <a:pPr>
              <a:lnSpc>
                <a:spcPct val="150000"/>
              </a:lnSpc>
            </a:pPr>
            <a:r>
              <a:rPr lang="en-GB" b="1" dirty="0" smtClean="0">
                <a:solidFill>
                  <a:prstClr val="black"/>
                </a:solidFill>
                <a:latin typeface="Arial" panose="020B0604020202020204" pitchFamily="34" charset="0"/>
                <a:cs typeface="Arial" panose="020B0604020202020204" pitchFamily="34" charset="0"/>
              </a:rPr>
              <a:t>Lapsed players: propensity to return by year of lapsing</a:t>
            </a:r>
            <a:endParaRPr lang="en-GB" b="1"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436710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ounded Rectangle 17"/>
          <p:cNvSpPr/>
          <p:nvPr/>
        </p:nvSpPr>
        <p:spPr bwMode="auto">
          <a:xfrm>
            <a:off x="4632147" y="253389"/>
            <a:ext cx="4321175" cy="4390670"/>
          </a:xfrm>
          <a:prstGeom prst="roundRect">
            <a:avLst/>
          </a:prstGeom>
          <a:solidFill>
            <a:srgbClr val="002C5B"/>
          </a:solidFill>
          <a:ln w="9525" cap="flat" cmpd="sng" algn="ctr">
            <a:solidFill>
              <a:srgbClr val="002C5B"/>
            </a:solidFill>
            <a:prstDash val="solid"/>
            <a:round/>
            <a:headEnd type="none" w="med" len="med"/>
            <a:tailEnd type="none" w="med" len="med"/>
          </a:ln>
          <a:effectLst>
            <a:outerShdw blurRad="63500" sx="102000" sy="102000" algn="ctr"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algn="ctr">
              <a:lnSpc>
                <a:spcPts val="3500"/>
              </a:lnSpc>
            </a:pPr>
            <a:r>
              <a:rPr lang="en-US" sz="4400" b="1" dirty="0" smtClean="0">
                <a:solidFill>
                  <a:schemeClr val="bg1"/>
                </a:solidFill>
                <a:latin typeface="Arial" panose="020B0604020202020204" pitchFamily="34" charset="0"/>
                <a:cs typeface="Arial" panose="020B0604020202020204" pitchFamily="34" charset="0"/>
              </a:rPr>
              <a:t>Recreational Cricket in 2015</a:t>
            </a:r>
          </a:p>
          <a:p>
            <a:pPr algn="ctr">
              <a:lnSpc>
                <a:spcPts val="3500"/>
              </a:lnSpc>
            </a:pPr>
            <a:endParaRPr lang="en-US" sz="4400" b="1" dirty="0">
              <a:solidFill>
                <a:schemeClr val="bg1"/>
              </a:solidFill>
              <a:latin typeface="Arial" panose="020B0604020202020204" pitchFamily="34" charset="0"/>
              <a:cs typeface="Arial" panose="020B0604020202020204" pitchFamily="34" charset="0"/>
            </a:endParaRPr>
          </a:p>
          <a:p>
            <a:pPr algn="ctr">
              <a:lnSpc>
                <a:spcPts val="3500"/>
              </a:lnSpc>
            </a:pPr>
            <a:endParaRPr lang="en-US" sz="4400" b="1" dirty="0">
              <a:solidFill>
                <a:schemeClr val="bg1"/>
              </a:solidFill>
              <a:latin typeface="Arial" panose="020B0604020202020204" pitchFamily="34" charset="0"/>
              <a:cs typeface="Arial" panose="020B0604020202020204" pitchFamily="34" charset="0"/>
            </a:endParaRPr>
          </a:p>
        </p:txBody>
      </p:sp>
      <p:sp>
        <p:nvSpPr>
          <p:cNvPr id="11" name="Rounded Rectangle 10"/>
          <p:cNvSpPr/>
          <p:nvPr/>
        </p:nvSpPr>
        <p:spPr bwMode="auto">
          <a:xfrm>
            <a:off x="194604" y="348018"/>
            <a:ext cx="4321175" cy="620589"/>
          </a:xfrm>
          <a:prstGeom prst="roundRect">
            <a:avLst/>
          </a:prstGeom>
          <a:solidFill>
            <a:srgbClr val="002060"/>
          </a:solidFill>
          <a:ln w="9525" cap="flat" cmpd="sng" algn="ctr">
            <a:solidFill>
              <a:schemeClr val="tx1"/>
            </a:solidFill>
            <a:prstDash val="solid"/>
            <a:round/>
            <a:headEnd type="none" w="med" len="med"/>
            <a:tailEnd type="none" w="med" len="med"/>
          </a:ln>
          <a:effectLst>
            <a:outerShdw blurRad="63500" sx="102000" sy="102000" algn="ctr"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algn="ctr" defTabSz="914400" eaLnBrk="0" fontAlgn="base" hangingPunct="0">
              <a:spcBef>
                <a:spcPct val="0"/>
              </a:spcBef>
              <a:spcAft>
                <a:spcPct val="0"/>
              </a:spcAft>
            </a:pPr>
            <a:r>
              <a:rPr lang="en-US" sz="1600" dirty="0">
                <a:solidFill>
                  <a:srgbClr val="FFFFFF"/>
                </a:solidFill>
                <a:effectLst>
                  <a:outerShdw blurRad="38100" dist="38100" dir="2700000" algn="tl">
                    <a:srgbClr val="000000">
                      <a:alpha val="43137"/>
                    </a:srgbClr>
                  </a:outerShdw>
                </a:effectLst>
                <a:latin typeface="Arial" pitchFamily="34" charset="0"/>
                <a:cs typeface="Arial" pitchFamily="34" charset="0"/>
              </a:rPr>
              <a:t>The cricket market is, at best, static</a:t>
            </a:r>
            <a:endParaRPr lang="en-GB" sz="1600" dirty="0">
              <a:solidFill>
                <a:srgbClr val="FFFFFF"/>
              </a:solidFill>
              <a:effectLst>
                <a:outerShdw blurRad="38100" dist="38100" dir="2700000" algn="tl">
                  <a:srgbClr val="000000">
                    <a:alpha val="43137"/>
                  </a:srgbClr>
                </a:outerShdw>
              </a:effectLst>
              <a:latin typeface="Arial" pitchFamily="34" charset="0"/>
              <a:cs typeface="Arial" pitchFamily="34" charset="0"/>
            </a:endParaRPr>
          </a:p>
        </p:txBody>
      </p:sp>
      <p:sp>
        <p:nvSpPr>
          <p:cNvPr id="12" name="Rounded Rectangle 11"/>
          <p:cNvSpPr/>
          <p:nvPr/>
        </p:nvSpPr>
        <p:spPr bwMode="auto">
          <a:xfrm>
            <a:off x="194610" y="1083108"/>
            <a:ext cx="4321175" cy="620589"/>
          </a:xfrm>
          <a:prstGeom prst="roundRect">
            <a:avLst/>
          </a:prstGeom>
          <a:solidFill>
            <a:srgbClr val="002060"/>
          </a:solidFill>
          <a:ln w="9525" cap="flat" cmpd="sng" algn="ctr">
            <a:solidFill>
              <a:schemeClr val="tx1"/>
            </a:solidFill>
            <a:prstDash val="solid"/>
            <a:round/>
            <a:headEnd type="none" w="med" len="med"/>
            <a:tailEnd type="none" w="med" len="med"/>
          </a:ln>
          <a:effectLst>
            <a:outerShdw blurRad="63500" sx="102000" sy="102000" algn="ctr"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algn="ctr"/>
            <a:r>
              <a:rPr lang="en-US" sz="1600" dirty="0">
                <a:solidFill>
                  <a:schemeClr val="bg1"/>
                </a:solidFill>
                <a:latin typeface="Arial" panose="020B0604020202020204" pitchFamily="34" charset="0"/>
                <a:cs typeface="Arial" panose="020B0604020202020204" pitchFamily="34" charset="0"/>
              </a:rPr>
              <a:t>Satisfaction is declining quicker than cricket is responding</a:t>
            </a:r>
            <a:endParaRPr lang="en-GB" sz="1600" dirty="0">
              <a:solidFill>
                <a:schemeClr val="bg1"/>
              </a:solidFill>
              <a:latin typeface="Arial" panose="020B0604020202020204" pitchFamily="34" charset="0"/>
              <a:cs typeface="Arial" panose="020B0604020202020204" pitchFamily="34" charset="0"/>
            </a:endParaRPr>
          </a:p>
        </p:txBody>
      </p:sp>
      <p:sp>
        <p:nvSpPr>
          <p:cNvPr id="14" name="Rounded Rectangle 13"/>
          <p:cNvSpPr/>
          <p:nvPr/>
        </p:nvSpPr>
        <p:spPr bwMode="auto">
          <a:xfrm>
            <a:off x="194610" y="1818198"/>
            <a:ext cx="4321175" cy="620589"/>
          </a:xfrm>
          <a:prstGeom prst="roundRect">
            <a:avLst/>
          </a:prstGeom>
          <a:solidFill>
            <a:srgbClr val="002060"/>
          </a:solidFill>
          <a:ln w="9525" cap="flat" cmpd="sng" algn="ctr">
            <a:solidFill>
              <a:schemeClr val="tx1"/>
            </a:solidFill>
            <a:prstDash val="solid"/>
            <a:round/>
            <a:headEnd type="none" w="med" len="med"/>
            <a:tailEnd type="none" w="med" len="med"/>
          </a:ln>
          <a:effectLst>
            <a:outerShdw blurRad="63500" sx="102000" sy="102000" algn="ctr"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algn="ctr" defTabSz="914400" eaLnBrk="0" fontAlgn="base" hangingPunct="0">
              <a:spcBef>
                <a:spcPct val="0"/>
              </a:spcBef>
              <a:spcAft>
                <a:spcPct val="0"/>
              </a:spcAft>
            </a:pPr>
            <a:r>
              <a:rPr lang="en-US" sz="1600" dirty="0" smtClean="0">
                <a:solidFill>
                  <a:srgbClr val="FFFFFF"/>
                </a:solidFill>
                <a:effectLst>
                  <a:outerShdw blurRad="38100" dist="38100" dir="2700000" algn="tl">
                    <a:srgbClr val="000000">
                      <a:alpha val="43137"/>
                    </a:srgbClr>
                  </a:outerShdw>
                </a:effectLst>
                <a:latin typeface="Arial" pitchFamily="34" charset="0"/>
                <a:cs typeface="Arial" pitchFamily="34" charset="0"/>
              </a:rPr>
              <a:t>Advocacy, your </a:t>
            </a:r>
            <a:r>
              <a:rPr lang="en-US" sz="1600" dirty="0">
                <a:solidFill>
                  <a:srgbClr val="FFFFFF"/>
                </a:solidFill>
                <a:effectLst>
                  <a:outerShdw blurRad="38100" dist="38100" dir="2700000" algn="tl">
                    <a:srgbClr val="000000">
                      <a:alpha val="43137"/>
                    </a:srgbClr>
                  </a:outerShdw>
                </a:effectLst>
                <a:latin typeface="Arial" pitchFamily="34" charset="0"/>
                <a:cs typeface="Arial" pitchFamily="34" charset="0"/>
              </a:rPr>
              <a:t>number one </a:t>
            </a:r>
            <a:r>
              <a:rPr lang="en-US" sz="1600" dirty="0" smtClean="0">
                <a:solidFill>
                  <a:srgbClr val="FFFFFF"/>
                </a:solidFill>
                <a:effectLst>
                  <a:outerShdw blurRad="38100" dist="38100" dir="2700000" algn="tl">
                    <a:srgbClr val="000000">
                      <a:alpha val="43137"/>
                    </a:srgbClr>
                  </a:outerShdw>
                </a:effectLst>
                <a:latin typeface="Arial" pitchFamily="34" charset="0"/>
                <a:cs typeface="Arial" pitchFamily="34" charset="0"/>
              </a:rPr>
              <a:t>recruitment mechanic, is declining </a:t>
            </a:r>
            <a:r>
              <a:rPr lang="en-US" sz="1600" dirty="0">
                <a:solidFill>
                  <a:srgbClr val="FFFFFF"/>
                </a:solidFill>
                <a:latin typeface="Arial" pitchFamily="34" charset="0"/>
                <a:cs typeface="Arial" pitchFamily="34" charset="0"/>
              </a:rPr>
              <a:t>steadily </a:t>
            </a:r>
          </a:p>
        </p:txBody>
      </p:sp>
      <p:sp>
        <p:nvSpPr>
          <p:cNvPr id="15" name="Rounded Rectangle 14"/>
          <p:cNvSpPr/>
          <p:nvPr/>
        </p:nvSpPr>
        <p:spPr bwMode="auto">
          <a:xfrm>
            <a:off x="194612" y="2553288"/>
            <a:ext cx="4321175" cy="620589"/>
          </a:xfrm>
          <a:prstGeom prst="roundRect">
            <a:avLst/>
          </a:prstGeom>
          <a:solidFill>
            <a:srgbClr val="002060"/>
          </a:solidFill>
          <a:ln w="9525" cap="flat" cmpd="sng" algn="ctr">
            <a:solidFill>
              <a:schemeClr val="tx1"/>
            </a:solidFill>
            <a:prstDash val="solid"/>
            <a:round/>
            <a:headEnd type="none" w="med" len="med"/>
            <a:tailEnd type="none" w="med" len="med"/>
          </a:ln>
          <a:effectLst>
            <a:outerShdw blurRad="63500" sx="102000" sy="102000" algn="ctr"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algn="ctr" defTabSz="914400" eaLnBrk="0" fontAlgn="base" hangingPunct="0">
              <a:spcBef>
                <a:spcPct val="0"/>
              </a:spcBef>
              <a:spcAft>
                <a:spcPct val="0"/>
              </a:spcAft>
            </a:pPr>
            <a:r>
              <a:rPr lang="en-US" sz="1600" dirty="0" smtClean="0">
                <a:solidFill>
                  <a:srgbClr val="FFFFFF"/>
                </a:solidFill>
                <a:effectLst>
                  <a:outerShdw blurRad="38100" dist="38100" dir="2700000" algn="tl">
                    <a:srgbClr val="000000">
                      <a:alpha val="43137"/>
                    </a:srgbClr>
                  </a:outerShdw>
                </a:effectLst>
                <a:latin typeface="Arial" pitchFamily="34" charset="0"/>
                <a:cs typeface="Arial" pitchFamily="34" charset="0"/>
              </a:rPr>
              <a:t>Reform is working: go harder, go deeper, </a:t>
            </a:r>
          </a:p>
          <a:p>
            <a:pPr algn="ctr" defTabSz="914400" eaLnBrk="0" fontAlgn="base" hangingPunct="0">
              <a:spcBef>
                <a:spcPct val="0"/>
              </a:spcBef>
              <a:spcAft>
                <a:spcPct val="0"/>
              </a:spcAft>
            </a:pPr>
            <a:r>
              <a:rPr lang="en-US" sz="1600" dirty="0" smtClean="0">
                <a:solidFill>
                  <a:srgbClr val="FFFFFF"/>
                </a:solidFill>
                <a:effectLst>
                  <a:outerShdw blurRad="38100" dist="38100" dir="2700000" algn="tl">
                    <a:srgbClr val="000000">
                      <a:alpha val="43137"/>
                    </a:srgbClr>
                  </a:outerShdw>
                </a:effectLst>
                <a:latin typeface="Arial" pitchFamily="34" charset="0"/>
                <a:cs typeface="Arial" pitchFamily="34" charset="0"/>
              </a:rPr>
              <a:t>go louder</a:t>
            </a:r>
            <a:endParaRPr lang="en-US" sz="1600" dirty="0">
              <a:solidFill>
                <a:srgbClr val="FFFFFF"/>
              </a:solidFill>
              <a:effectLst>
                <a:outerShdw blurRad="38100" dist="38100" dir="2700000" algn="tl">
                  <a:srgbClr val="000000">
                    <a:alpha val="43137"/>
                  </a:srgbClr>
                </a:outerShdw>
              </a:effectLst>
              <a:latin typeface="Arial" pitchFamily="34" charset="0"/>
              <a:cs typeface="Arial" pitchFamily="34" charset="0"/>
            </a:endParaRPr>
          </a:p>
        </p:txBody>
      </p:sp>
      <p:sp>
        <p:nvSpPr>
          <p:cNvPr id="16" name="Rounded Rectangle 15"/>
          <p:cNvSpPr/>
          <p:nvPr/>
        </p:nvSpPr>
        <p:spPr bwMode="auto">
          <a:xfrm>
            <a:off x="194604" y="3288378"/>
            <a:ext cx="4321175" cy="620589"/>
          </a:xfrm>
          <a:prstGeom prst="roundRect">
            <a:avLst/>
          </a:prstGeom>
          <a:solidFill>
            <a:srgbClr val="002060"/>
          </a:solidFill>
          <a:ln w="9525" cap="flat" cmpd="sng" algn="ctr">
            <a:solidFill>
              <a:schemeClr val="tx1"/>
            </a:solidFill>
            <a:prstDash val="solid"/>
            <a:round/>
            <a:headEnd type="none" w="med" len="med"/>
            <a:tailEnd type="none" w="med" len="med"/>
          </a:ln>
          <a:effectLst>
            <a:outerShdw blurRad="63500" sx="102000" sy="102000" algn="ctr"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algn="ctr" defTabSz="914400" eaLnBrk="0" fontAlgn="base" hangingPunct="0">
              <a:spcBef>
                <a:spcPct val="0"/>
              </a:spcBef>
              <a:spcAft>
                <a:spcPct val="0"/>
              </a:spcAft>
            </a:pPr>
            <a:r>
              <a:rPr lang="en-US" sz="1600" dirty="0" err="1" smtClean="0">
                <a:solidFill>
                  <a:srgbClr val="FFFFFF"/>
                </a:solidFill>
                <a:effectLst>
                  <a:outerShdw blurRad="38100" dist="38100" dir="2700000" algn="tl">
                    <a:srgbClr val="000000">
                      <a:alpha val="43137"/>
                    </a:srgbClr>
                  </a:outerShdw>
                </a:effectLst>
                <a:latin typeface="Arial" pitchFamily="34" charset="0"/>
                <a:cs typeface="Arial" pitchFamily="34" charset="0"/>
              </a:rPr>
              <a:t>Matchday</a:t>
            </a:r>
            <a:r>
              <a:rPr lang="en-US" sz="1600" dirty="0" smtClean="0">
                <a:solidFill>
                  <a:srgbClr val="FFFFFF"/>
                </a:solidFill>
                <a:effectLst>
                  <a:outerShdw blurRad="38100" dist="38100" dir="2700000" algn="tl">
                    <a:srgbClr val="000000">
                      <a:alpha val="43137"/>
                    </a:srgbClr>
                  </a:outerShdw>
                </a:effectLst>
                <a:latin typeface="Arial" pitchFamily="34" charset="0"/>
                <a:cs typeface="Arial" pitchFamily="34" charset="0"/>
              </a:rPr>
              <a:t> blueprint: 140WL30</a:t>
            </a:r>
            <a:endParaRPr lang="en-US" sz="1600" dirty="0">
              <a:solidFill>
                <a:srgbClr val="FFFFFF"/>
              </a:solidFill>
              <a:effectLst>
                <a:outerShdw blurRad="38100" dist="38100" dir="2700000" algn="tl">
                  <a:srgbClr val="000000">
                    <a:alpha val="43137"/>
                  </a:srgbClr>
                </a:outerShdw>
              </a:effectLst>
              <a:latin typeface="Arial" pitchFamily="34" charset="0"/>
              <a:cs typeface="Arial" pitchFamily="34" charset="0"/>
            </a:endParaRPr>
          </a:p>
        </p:txBody>
      </p:sp>
      <p:sp>
        <p:nvSpPr>
          <p:cNvPr id="13" name="Rounded Rectangle 12"/>
          <p:cNvSpPr/>
          <p:nvPr/>
        </p:nvSpPr>
        <p:spPr bwMode="auto">
          <a:xfrm>
            <a:off x="194612" y="4023469"/>
            <a:ext cx="4321175" cy="620589"/>
          </a:xfrm>
          <a:prstGeom prst="roundRect">
            <a:avLst/>
          </a:prstGeom>
          <a:solidFill>
            <a:srgbClr val="002060"/>
          </a:solidFill>
          <a:ln w="9525" cap="flat" cmpd="sng" algn="ctr">
            <a:solidFill>
              <a:schemeClr val="tx1"/>
            </a:solidFill>
            <a:prstDash val="solid"/>
            <a:round/>
            <a:headEnd type="none" w="med" len="med"/>
            <a:tailEnd type="none" w="med" len="med"/>
          </a:ln>
          <a:effectLst>
            <a:outerShdw blurRad="63500" sx="102000" sy="102000" algn="ctr"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algn="ctr" defTabSz="914400" eaLnBrk="0" fontAlgn="base" hangingPunct="0">
              <a:spcBef>
                <a:spcPct val="0"/>
              </a:spcBef>
              <a:spcAft>
                <a:spcPct val="0"/>
              </a:spcAft>
            </a:pPr>
            <a:r>
              <a:rPr lang="en-US" sz="1600" dirty="0" smtClean="0">
                <a:solidFill>
                  <a:srgbClr val="FFFFFF"/>
                </a:solidFill>
                <a:effectLst>
                  <a:outerShdw blurRad="38100" dist="38100" dir="2700000" algn="tl">
                    <a:srgbClr val="000000">
                      <a:alpha val="43137"/>
                    </a:srgbClr>
                  </a:outerShdw>
                </a:effectLst>
                <a:latin typeface="Arial" pitchFamily="34" charset="0"/>
                <a:cs typeface="Arial" pitchFamily="34" charset="0"/>
              </a:rPr>
              <a:t>Lapsers: Catch them while you can </a:t>
            </a:r>
            <a:endParaRPr lang="en-US" sz="1600" dirty="0">
              <a:solidFill>
                <a:srgbClr val="FFFFFF"/>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2387291247"/>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Shape 161"/>
          <p:cNvSpPr txBox="1">
            <a:spLocks noGrp="1"/>
          </p:cNvSpPr>
          <p:nvPr>
            <p:ph type="title"/>
          </p:nvPr>
        </p:nvSpPr>
        <p:spPr>
          <a:xfrm>
            <a:off x="311700" y="315925"/>
            <a:ext cx="8520599" cy="831299"/>
          </a:xfrm>
          <a:prstGeom prst="rect">
            <a:avLst/>
          </a:prstGeom>
        </p:spPr>
        <p:txBody>
          <a:bodyPr lIns="91425" tIns="91425" rIns="91425" bIns="91425" anchor="b" anchorCtr="0">
            <a:noAutofit/>
          </a:bodyPr>
          <a:lstStyle/>
          <a:p>
            <a:pPr lvl="0" rtl="0">
              <a:spcBef>
                <a:spcPts val="0"/>
              </a:spcBef>
              <a:buNone/>
            </a:pPr>
            <a:r>
              <a:rPr lang="en-GB"/>
              <a:t>Current Picture of Cricket </a:t>
            </a:r>
          </a:p>
        </p:txBody>
      </p:sp>
      <p:sp>
        <p:nvSpPr>
          <p:cNvPr id="162" name="Shape 162"/>
          <p:cNvSpPr txBox="1">
            <a:spLocks noGrp="1"/>
          </p:cNvSpPr>
          <p:nvPr>
            <p:ph type="body" idx="1"/>
          </p:nvPr>
        </p:nvSpPr>
        <p:spPr>
          <a:xfrm>
            <a:off x="399000" y="1187825"/>
            <a:ext cx="8520599" cy="3354000"/>
          </a:xfrm>
          <a:prstGeom prst="rect">
            <a:avLst/>
          </a:prstGeom>
        </p:spPr>
        <p:txBody>
          <a:bodyPr lIns="91425" tIns="91425" rIns="91425" bIns="91425" anchor="t" anchorCtr="0">
            <a:noAutofit/>
          </a:bodyPr>
          <a:lstStyle/>
          <a:p>
            <a:pPr lvl="0" rtl="0">
              <a:spcBef>
                <a:spcPts val="0"/>
              </a:spcBef>
              <a:buNone/>
            </a:pPr>
            <a:r>
              <a:rPr lang="en-GB"/>
              <a:t>Concessions and abandoned games - national trends </a:t>
            </a:r>
          </a:p>
        </p:txBody>
      </p:sp>
      <p:pic>
        <p:nvPicPr>
          <p:cNvPr id="164" name="Shape 164"/>
          <p:cNvPicPr preferRelativeResize="0"/>
          <p:nvPr/>
        </p:nvPicPr>
        <p:blipFill>
          <a:blip r:embed="rId3">
            <a:alphaModFix/>
          </a:blip>
          <a:stretch>
            <a:fillRect/>
          </a:stretch>
        </p:blipFill>
        <p:spPr>
          <a:xfrm>
            <a:off x="8673024" y="4226050"/>
            <a:ext cx="294375" cy="710123"/>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295360" y="788800"/>
            <a:ext cx="3721697" cy="1965359"/>
          </a:xfrm>
          <a:prstGeom prst="rect">
            <a:avLst/>
          </a:prstGeom>
          <a:noFill/>
          <a:ln w="25400">
            <a:solidFill>
              <a:schemeClr val="bg1">
                <a:lumMod val="50000"/>
              </a:schemeClr>
            </a:solidFill>
          </a:ln>
          <a:effectLst>
            <a:outerShdw blurRad="50800" dist="38100" dir="8100000" algn="tr" rotWithShape="0">
              <a:prstClr val="black">
                <a:alpha val="40000"/>
              </a:prstClr>
            </a:outerShdw>
          </a:effectLst>
        </p:spPr>
        <p:txBody>
          <a:bodyPr wrap="square" rtlCol="0">
            <a:noAutofit/>
          </a:bodyPr>
          <a:lstStyle/>
          <a:p>
            <a:endParaRPr lang="en-GB" dirty="0">
              <a:solidFill>
                <a:prstClr val="black">
                  <a:lumMod val="85000"/>
                  <a:lumOff val="15000"/>
                </a:prstClr>
              </a:solidFill>
              <a:cs typeface="Arial" panose="020B0604020202020204" pitchFamily="34" charset="0"/>
            </a:endParaRPr>
          </a:p>
        </p:txBody>
      </p:sp>
      <p:graphicFrame>
        <p:nvGraphicFramePr>
          <p:cNvPr id="33" name="Chart 32"/>
          <p:cNvGraphicFramePr>
            <a:graphicFrameLocks/>
          </p:cNvGraphicFramePr>
          <p:nvPr>
            <p:extLst>
              <p:ext uri="{D42A27DB-BD31-4B8C-83A1-F6EECF244321}">
                <p14:modId xmlns:p14="http://schemas.microsoft.com/office/powerpoint/2010/main" val="3111871715"/>
              </p:ext>
            </p:extLst>
          </p:nvPr>
        </p:nvGraphicFramePr>
        <p:xfrm>
          <a:off x="4295361" y="1184498"/>
          <a:ext cx="3721693" cy="156966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2" name="Chart 31"/>
          <p:cNvGraphicFramePr>
            <a:graphicFrameLocks/>
          </p:cNvGraphicFramePr>
          <p:nvPr>
            <p:extLst>
              <p:ext uri="{D42A27DB-BD31-4B8C-83A1-F6EECF244321}">
                <p14:modId xmlns:p14="http://schemas.microsoft.com/office/powerpoint/2010/main" val="2111118768"/>
              </p:ext>
            </p:extLst>
          </p:nvPr>
        </p:nvGraphicFramePr>
        <p:xfrm>
          <a:off x="526277" y="1144719"/>
          <a:ext cx="3659373" cy="1611799"/>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p:cNvSpPr txBox="1"/>
          <p:nvPr/>
        </p:nvSpPr>
        <p:spPr>
          <a:xfrm>
            <a:off x="4295359" y="786443"/>
            <a:ext cx="3721696" cy="394773"/>
          </a:xfrm>
          <a:prstGeom prst="rect">
            <a:avLst/>
          </a:prstGeom>
          <a:noFill/>
          <a:ln w="25400">
            <a:solidFill>
              <a:schemeClr val="bg1">
                <a:lumMod val="50000"/>
              </a:schemeClr>
            </a:solidFill>
          </a:ln>
        </p:spPr>
        <p:txBody>
          <a:bodyPr wrap="square" rtlCol="0">
            <a:noAutofit/>
          </a:bodyPr>
          <a:lstStyle/>
          <a:p>
            <a:pPr algn="ctr"/>
            <a:r>
              <a:rPr lang="en-GB" sz="1400" b="1" dirty="0">
                <a:solidFill>
                  <a:prstClr val="black">
                    <a:lumMod val="85000"/>
                    <a:lumOff val="15000"/>
                  </a:prstClr>
                </a:solidFill>
              </a:rPr>
              <a:t>Conceded fixtures </a:t>
            </a:r>
            <a:r>
              <a:rPr lang="en-GB" sz="1400" dirty="0">
                <a:solidFill>
                  <a:prstClr val="black">
                    <a:lumMod val="85000"/>
                    <a:lumOff val="15000"/>
                  </a:prstClr>
                </a:solidFill>
              </a:rPr>
              <a:t>have plateaued </a:t>
            </a:r>
          </a:p>
        </p:txBody>
      </p:sp>
      <p:sp>
        <p:nvSpPr>
          <p:cNvPr id="22" name="TextBox 21"/>
          <p:cNvSpPr txBox="1"/>
          <p:nvPr/>
        </p:nvSpPr>
        <p:spPr>
          <a:xfrm>
            <a:off x="526277" y="788800"/>
            <a:ext cx="3721693" cy="1967717"/>
          </a:xfrm>
          <a:prstGeom prst="rect">
            <a:avLst/>
          </a:prstGeom>
          <a:noFill/>
          <a:ln w="25400">
            <a:solidFill>
              <a:schemeClr val="bg1">
                <a:lumMod val="50000"/>
              </a:schemeClr>
            </a:solidFill>
          </a:ln>
          <a:effectLst>
            <a:outerShdw blurRad="50800" dist="38100" dir="8100000" algn="tr" rotWithShape="0">
              <a:prstClr val="black">
                <a:alpha val="40000"/>
              </a:prstClr>
            </a:outerShdw>
          </a:effectLst>
        </p:spPr>
        <p:txBody>
          <a:bodyPr wrap="square" rtlCol="0">
            <a:noAutofit/>
          </a:bodyPr>
          <a:lstStyle/>
          <a:p>
            <a:endParaRPr lang="en-GB" dirty="0">
              <a:solidFill>
                <a:prstClr val="black">
                  <a:lumMod val="85000"/>
                  <a:lumOff val="15000"/>
                </a:prstClr>
              </a:solidFill>
              <a:cs typeface="Arial" panose="020B0604020202020204" pitchFamily="34" charset="0"/>
            </a:endParaRPr>
          </a:p>
        </p:txBody>
      </p:sp>
      <p:sp>
        <p:nvSpPr>
          <p:cNvPr id="19" name="TextBox 18"/>
          <p:cNvSpPr txBox="1"/>
          <p:nvPr/>
        </p:nvSpPr>
        <p:spPr>
          <a:xfrm>
            <a:off x="526277" y="2814653"/>
            <a:ext cx="3721695" cy="1967717"/>
          </a:xfrm>
          <a:prstGeom prst="rect">
            <a:avLst/>
          </a:prstGeom>
          <a:noFill/>
          <a:ln w="25400">
            <a:solidFill>
              <a:schemeClr val="bg1">
                <a:lumMod val="50000"/>
              </a:schemeClr>
            </a:solidFill>
          </a:ln>
          <a:effectLst>
            <a:outerShdw blurRad="50800" dist="38100" dir="8100000" algn="tr" rotWithShape="0">
              <a:prstClr val="black">
                <a:alpha val="40000"/>
              </a:prstClr>
            </a:outerShdw>
          </a:effectLst>
        </p:spPr>
        <p:txBody>
          <a:bodyPr wrap="square" rtlCol="0">
            <a:noAutofit/>
          </a:bodyPr>
          <a:lstStyle/>
          <a:p>
            <a:endParaRPr lang="en-GB" dirty="0">
              <a:solidFill>
                <a:prstClr val="black">
                  <a:lumMod val="85000"/>
                  <a:lumOff val="15000"/>
                </a:prstClr>
              </a:solidFill>
              <a:cs typeface="Arial" panose="020B0604020202020204" pitchFamily="34" charset="0"/>
            </a:endParaRPr>
          </a:p>
        </p:txBody>
      </p:sp>
      <p:sp>
        <p:nvSpPr>
          <p:cNvPr id="21" name="TextBox 20"/>
          <p:cNvSpPr txBox="1"/>
          <p:nvPr/>
        </p:nvSpPr>
        <p:spPr>
          <a:xfrm>
            <a:off x="526277" y="2812294"/>
            <a:ext cx="3721694" cy="381314"/>
          </a:xfrm>
          <a:prstGeom prst="rect">
            <a:avLst/>
          </a:prstGeom>
          <a:noFill/>
          <a:ln w="25400">
            <a:solidFill>
              <a:schemeClr val="bg1">
                <a:lumMod val="50000"/>
              </a:schemeClr>
            </a:solidFill>
          </a:ln>
        </p:spPr>
        <p:txBody>
          <a:bodyPr wrap="square" rtlCol="0">
            <a:noAutofit/>
          </a:bodyPr>
          <a:lstStyle/>
          <a:p>
            <a:pPr algn="ctr"/>
            <a:r>
              <a:rPr lang="en-GB" sz="1400" b="1" dirty="0">
                <a:solidFill>
                  <a:prstClr val="black">
                    <a:lumMod val="85000"/>
                    <a:lumOff val="15000"/>
                  </a:prstClr>
                </a:solidFill>
              </a:rPr>
              <a:t>3.5% </a:t>
            </a:r>
            <a:r>
              <a:rPr lang="en-GB" sz="1400" dirty="0">
                <a:solidFill>
                  <a:prstClr val="black">
                    <a:lumMod val="85000"/>
                    <a:lumOff val="15000"/>
                  </a:prstClr>
                </a:solidFill>
              </a:rPr>
              <a:t>of fixtures have been </a:t>
            </a:r>
            <a:r>
              <a:rPr lang="en-GB" sz="1400" b="1" dirty="0">
                <a:solidFill>
                  <a:prstClr val="black">
                    <a:lumMod val="85000"/>
                    <a:lumOff val="15000"/>
                  </a:prstClr>
                </a:solidFill>
              </a:rPr>
              <a:t>Abandoned</a:t>
            </a:r>
            <a:r>
              <a:rPr lang="en-GB" sz="1400" dirty="0">
                <a:solidFill>
                  <a:prstClr val="black">
                    <a:lumMod val="85000"/>
                    <a:lumOff val="15000"/>
                  </a:prstClr>
                </a:solidFill>
              </a:rPr>
              <a:t> in comparison with 7.2% in</a:t>
            </a:r>
            <a:r>
              <a:rPr lang="en-GB" sz="1400" b="1" dirty="0">
                <a:solidFill>
                  <a:prstClr val="black">
                    <a:lumMod val="85000"/>
                    <a:lumOff val="15000"/>
                  </a:prstClr>
                </a:solidFill>
              </a:rPr>
              <a:t> </a:t>
            </a:r>
            <a:r>
              <a:rPr lang="en-GB" sz="1400" dirty="0">
                <a:solidFill>
                  <a:prstClr val="black">
                    <a:lumMod val="85000"/>
                    <a:lumOff val="15000"/>
                  </a:prstClr>
                </a:solidFill>
              </a:rPr>
              <a:t>2014</a:t>
            </a:r>
          </a:p>
        </p:txBody>
      </p:sp>
      <p:sp>
        <p:nvSpPr>
          <p:cNvPr id="24" name="TextBox 23"/>
          <p:cNvSpPr txBox="1"/>
          <p:nvPr/>
        </p:nvSpPr>
        <p:spPr>
          <a:xfrm>
            <a:off x="4305182" y="2812294"/>
            <a:ext cx="3721698" cy="1967717"/>
          </a:xfrm>
          <a:prstGeom prst="rect">
            <a:avLst/>
          </a:prstGeom>
          <a:noFill/>
          <a:ln w="25400">
            <a:solidFill>
              <a:schemeClr val="bg1">
                <a:lumMod val="50000"/>
              </a:schemeClr>
            </a:solidFill>
          </a:ln>
          <a:effectLst>
            <a:outerShdw blurRad="50800" dist="38100" dir="8100000" algn="tr" rotWithShape="0">
              <a:prstClr val="black">
                <a:alpha val="40000"/>
              </a:prstClr>
            </a:outerShdw>
          </a:effectLst>
        </p:spPr>
        <p:txBody>
          <a:bodyPr wrap="square" rtlCol="0">
            <a:noAutofit/>
          </a:bodyPr>
          <a:lstStyle/>
          <a:p>
            <a:endParaRPr lang="en-GB" dirty="0">
              <a:solidFill>
                <a:prstClr val="black">
                  <a:lumMod val="85000"/>
                  <a:lumOff val="15000"/>
                </a:prstClr>
              </a:solidFill>
              <a:cs typeface="Arial" panose="020B0604020202020204" pitchFamily="34" charset="0"/>
            </a:endParaRPr>
          </a:p>
        </p:txBody>
      </p:sp>
      <p:sp>
        <p:nvSpPr>
          <p:cNvPr id="26" name="TextBox 25"/>
          <p:cNvSpPr txBox="1"/>
          <p:nvPr/>
        </p:nvSpPr>
        <p:spPr>
          <a:xfrm>
            <a:off x="526274" y="791158"/>
            <a:ext cx="3721696" cy="523220"/>
          </a:xfrm>
          <a:prstGeom prst="rect">
            <a:avLst/>
          </a:prstGeom>
          <a:noFill/>
          <a:ln w="25400">
            <a:solidFill>
              <a:schemeClr val="bg1">
                <a:lumMod val="50000"/>
              </a:schemeClr>
            </a:solidFill>
          </a:ln>
        </p:spPr>
        <p:txBody>
          <a:bodyPr wrap="square" rtlCol="0">
            <a:spAutoFit/>
          </a:bodyPr>
          <a:lstStyle/>
          <a:p>
            <a:pPr algn="ctr"/>
            <a:r>
              <a:rPr lang="en-GB" sz="1400" b="1" dirty="0">
                <a:solidFill>
                  <a:prstClr val="black">
                    <a:lumMod val="85000"/>
                    <a:lumOff val="15000"/>
                  </a:prstClr>
                </a:solidFill>
              </a:rPr>
              <a:t>Played fixtures </a:t>
            </a:r>
            <a:r>
              <a:rPr lang="en-GB" sz="1400" dirty="0">
                <a:solidFill>
                  <a:prstClr val="black">
                    <a:lumMod val="85000"/>
                    <a:lumOff val="15000"/>
                  </a:prstClr>
                </a:solidFill>
              </a:rPr>
              <a:t>have increased by 6% from 2014 to 2015</a:t>
            </a:r>
          </a:p>
        </p:txBody>
      </p:sp>
      <p:sp>
        <p:nvSpPr>
          <p:cNvPr id="27" name="TextBox 26"/>
          <p:cNvSpPr txBox="1"/>
          <p:nvPr/>
        </p:nvSpPr>
        <p:spPr>
          <a:xfrm>
            <a:off x="4305184" y="2816552"/>
            <a:ext cx="3721696" cy="381314"/>
          </a:xfrm>
          <a:prstGeom prst="rect">
            <a:avLst/>
          </a:prstGeom>
          <a:noFill/>
          <a:ln w="25400">
            <a:solidFill>
              <a:schemeClr val="bg1">
                <a:lumMod val="50000"/>
              </a:schemeClr>
            </a:solidFill>
          </a:ln>
        </p:spPr>
        <p:txBody>
          <a:bodyPr wrap="square" rtlCol="0">
            <a:noAutofit/>
          </a:bodyPr>
          <a:lstStyle/>
          <a:p>
            <a:pPr algn="ctr"/>
            <a:r>
              <a:rPr lang="en-GB" sz="1400" b="1" dirty="0">
                <a:solidFill>
                  <a:prstClr val="black">
                    <a:lumMod val="85000"/>
                    <a:lumOff val="15000"/>
                  </a:prstClr>
                </a:solidFill>
              </a:rPr>
              <a:t>5%</a:t>
            </a:r>
            <a:r>
              <a:rPr lang="en-GB" sz="1400" dirty="0">
                <a:solidFill>
                  <a:prstClr val="black">
                    <a:lumMod val="85000"/>
                    <a:lumOff val="15000"/>
                  </a:prstClr>
                </a:solidFill>
              </a:rPr>
              <a:t> of all scheduled fixtures this year have been </a:t>
            </a:r>
            <a:r>
              <a:rPr lang="en-GB" sz="1400" b="1" dirty="0">
                <a:solidFill>
                  <a:prstClr val="black">
                    <a:lumMod val="85000"/>
                    <a:lumOff val="15000"/>
                  </a:prstClr>
                </a:solidFill>
              </a:rPr>
              <a:t>Cancelled</a:t>
            </a:r>
            <a:endParaRPr lang="en-GB" sz="1400" dirty="0">
              <a:solidFill>
                <a:prstClr val="black">
                  <a:lumMod val="85000"/>
                  <a:lumOff val="15000"/>
                </a:prstClr>
              </a:solidFill>
            </a:endParaRPr>
          </a:p>
        </p:txBody>
      </p:sp>
      <p:cxnSp>
        <p:nvCxnSpPr>
          <p:cNvPr id="16" name="Straight Connector 15"/>
          <p:cNvCxnSpPr/>
          <p:nvPr/>
        </p:nvCxnSpPr>
        <p:spPr>
          <a:xfrm>
            <a:off x="1567371" y="2271483"/>
            <a:ext cx="357809" cy="0"/>
          </a:xfrm>
          <a:prstGeom prst="line">
            <a:avLst/>
          </a:prstGeom>
          <a:ln>
            <a:solidFill>
              <a:srgbClr val="00B0F0"/>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1567372" y="2078033"/>
            <a:ext cx="357809" cy="0"/>
          </a:xfrm>
          <a:prstGeom prst="line">
            <a:avLst/>
          </a:prstGeom>
          <a:ln>
            <a:solidFill>
              <a:srgbClr val="00B0F0"/>
            </a:solidFill>
            <a:prstDash val="sysDash"/>
          </a:ln>
        </p:spPr>
        <p:style>
          <a:lnRef idx="2">
            <a:schemeClr val="dk1"/>
          </a:lnRef>
          <a:fillRef idx="0">
            <a:schemeClr val="dk1"/>
          </a:fillRef>
          <a:effectRef idx="1">
            <a:schemeClr val="dk1"/>
          </a:effectRef>
          <a:fontRef idx="minor">
            <a:schemeClr val="tx1"/>
          </a:fontRef>
        </p:style>
      </p:cxnSp>
      <p:sp>
        <p:nvSpPr>
          <p:cNvPr id="18" name="TextBox 17"/>
          <p:cNvSpPr txBox="1"/>
          <p:nvPr/>
        </p:nvSpPr>
        <p:spPr>
          <a:xfrm>
            <a:off x="679477" y="1977660"/>
            <a:ext cx="887895" cy="261610"/>
          </a:xfrm>
          <a:prstGeom prst="rect">
            <a:avLst/>
          </a:prstGeom>
          <a:noFill/>
        </p:spPr>
        <p:txBody>
          <a:bodyPr wrap="square" rtlCol="0">
            <a:spAutoFit/>
          </a:bodyPr>
          <a:lstStyle/>
          <a:p>
            <a:r>
              <a:rPr lang="en-GB" sz="1100" dirty="0">
                <a:solidFill>
                  <a:prstClr val="black">
                    <a:lumMod val="85000"/>
                    <a:lumOff val="15000"/>
                  </a:prstClr>
                </a:solidFill>
                <a:cs typeface="Arial" panose="020B0604020202020204" pitchFamily="34" charset="0"/>
              </a:rPr>
              <a:t>Scheduled</a:t>
            </a:r>
          </a:p>
        </p:txBody>
      </p:sp>
      <p:sp>
        <p:nvSpPr>
          <p:cNvPr id="29" name="TextBox 28"/>
          <p:cNvSpPr txBox="1"/>
          <p:nvPr/>
        </p:nvSpPr>
        <p:spPr>
          <a:xfrm>
            <a:off x="708081" y="2168051"/>
            <a:ext cx="887895" cy="261610"/>
          </a:xfrm>
          <a:prstGeom prst="rect">
            <a:avLst/>
          </a:prstGeom>
          <a:noFill/>
        </p:spPr>
        <p:txBody>
          <a:bodyPr wrap="square" rtlCol="0">
            <a:spAutoFit/>
          </a:bodyPr>
          <a:lstStyle/>
          <a:p>
            <a:r>
              <a:rPr lang="en-GB" sz="1100" dirty="0">
                <a:solidFill>
                  <a:prstClr val="black">
                    <a:lumMod val="85000"/>
                    <a:lumOff val="15000"/>
                  </a:prstClr>
                </a:solidFill>
                <a:cs typeface="Arial" panose="020B0604020202020204" pitchFamily="34" charset="0"/>
              </a:rPr>
              <a:t>Played</a:t>
            </a:r>
          </a:p>
        </p:txBody>
      </p:sp>
      <p:cxnSp>
        <p:nvCxnSpPr>
          <p:cNvPr id="14" name="Straight Arrow Connector 13"/>
          <p:cNvCxnSpPr/>
          <p:nvPr/>
        </p:nvCxnSpPr>
        <p:spPr>
          <a:xfrm>
            <a:off x="2387123" y="1435197"/>
            <a:ext cx="662989" cy="114799"/>
          </a:xfrm>
          <a:prstGeom prst="straightConnector1">
            <a:avLst/>
          </a:prstGeom>
          <a:ln w="53975">
            <a:solidFill>
              <a:srgbClr val="C00000"/>
            </a:solidFill>
            <a:tailEnd type="triangle"/>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2406502" y="1241519"/>
            <a:ext cx="789143" cy="307777"/>
          </a:xfrm>
          <a:prstGeom prst="rect">
            <a:avLst/>
          </a:prstGeom>
          <a:noFill/>
        </p:spPr>
        <p:txBody>
          <a:bodyPr wrap="square" rtlCol="0">
            <a:spAutoFit/>
          </a:bodyPr>
          <a:lstStyle/>
          <a:p>
            <a:r>
              <a:rPr lang="en-GB" sz="1400" b="1" dirty="0">
                <a:solidFill>
                  <a:prstClr val="black">
                    <a:lumMod val="85000"/>
                    <a:lumOff val="15000"/>
                  </a:prstClr>
                </a:solidFill>
                <a:cs typeface="Arial" panose="020B0604020202020204" pitchFamily="34" charset="0"/>
              </a:rPr>
              <a:t>-13%</a:t>
            </a:r>
          </a:p>
        </p:txBody>
      </p:sp>
      <p:sp>
        <p:nvSpPr>
          <p:cNvPr id="2" name="Rectangle 1"/>
          <p:cNvSpPr/>
          <p:nvPr/>
        </p:nvSpPr>
        <p:spPr>
          <a:xfrm>
            <a:off x="205408" y="451410"/>
            <a:ext cx="8672778" cy="338554"/>
          </a:xfrm>
          <a:prstGeom prst="rect">
            <a:avLst/>
          </a:prstGeom>
        </p:spPr>
        <p:txBody>
          <a:bodyPr wrap="square">
            <a:spAutoFit/>
          </a:bodyPr>
          <a:lstStyle/>
          <a:p>
            <a:r>
              <a:rPr lang="en-GB" sz="1600" i="1" dirty="0">
                <a:solidFill>
                  <a:prstClr val="black"/>
                </a:solidFill>
                <a:latin typeface="Arial" panose="020B0604020202020204" pitchFamily="34" charset="0"/>
                <a:cs typeface="Arial" panose="020B0604020202020204" pitchFamily="34" charset="0"/>
              </a:rPr>
              <a:t>Play metrics have all improved in </a:t>
            </a:r>
            <a:r>
              <a:rPr lang="en-GB" sz="1600" i="1" dirty="0" smtClean="0">
                <a:solidFill>
                  <a:prstClr val="black"/>
                </a:solidFill>
                <a:latin typeface="Arial" panose="020B0604020202020204" pitchFamily="34" charset="0"/>
                <a:cs typeface="Arial" panose="020B0604020202020204" pitchFamily="34" charset="0"/>
              </a:rPr>
              <a:t>2015…</a:t>
            </a:r>
            <a:endParaRPr lang="en-GB" sz="1600" i="1" dirty="0">
              <a:solidFill>
                <a:prstClr val="black"/>
              </a:solidFill>
              <a:latin typeface="Arial" panose="020B0604020202020204" pitchFamily="34" charset="0"/>
              <a:cs typeface="Arial" panose="020B0604020202020204" pitchFamily="34" charset="0"/>
            </a:endParaRPr>
          </a:p>
        </p:txBody>
      </p:sp>
      <p:sp>
        <p:nvSpPr>
          <p:cNvPr id="25" name="Rectangle 24"/>
          <p:cNvSpPr/>
          <p:nvPr/>
        </p:nvSpPr>
        <p:spPr>
          <a:xfrm>
            <a:off x="113741" y="142856"/>
            <a:ext cx="9030260" cy="415498"/>
          </a:xfrm>
          <a:prstGeom prst="rect">
            <a:avLst/>
          </a:prstGeom>
        </p:spPr>
        <p:txBody>
          <a:bodyPr wrap="square">
            <a:spAutoFit/>
          </a:bodyPr>
          <a:lstStyle/>
          <a:p>
            <a:pPr>
              <a:lnSpc>
                <a:spcPct val="150000"/>
              </a:lnSpc>
            </a:pPr>
            <a:r>
              <a:rPr lang="en-GB" b="1" dirty="0">
                <a:solidFill>
                  <a:prstClr val="black"/>
                </a:solidFill>
                <a:latin typeface="Arial" panose="020B0604020202020204" pitchFamily="34" charset="0"/>
                <a:cs typeface="Arial" panose="020B0604020202020204" pitchFamily="34" charset="0"/>
              </a:rPr>
              <a:t>Fixture analysis from Play-Cricket 2011 to 2015 – Cricket Market</a:t>
            </a:r>
          </a:p>
        </p:txBody>
      </p:sp>
      <p:sp>
        <p:nvSpPr>
          <p:cNvPr id="31" name="TextBox 30"/>
          <p:cNvSpPr txBox="1"/>
          <p:nvPr/>
        </p:nvSpPr>
        <p:spPr>
          <a:xfrm>
            <a:off x="464337" y="4863185"/>
            <a:ext cx="7500220" cy="253916"/>
          </a:xfrm>
          <a:prstGeom prst="rect">
            <a:avLst/>
          </a:prstGeom>
          <a:noFill/>
        </p:spPr>
        <p:txBody>
          <a:bodyPr wrap="square" rtlCol="0">
            <a:spAutoFit/>
          </a:bodyPr>
          <a:lstStyle/>
          <a:p>
            <a:r>
              <a:rPr lang="en-GB" sz="1050" dirty="0">
                <a:solidFill>
                  <a:prstClr val="white">
                    <a:lumMod val="50000"/>
                  </a:prstClr>
                </a:solidFill>
                <a:cs typeface="Arial" panose="020B0604020202020204" pitchFamily="34" charset="0"/>
              </a:rPr>
              <a:t>Source: Play-Cricket 2011-2015 14+ Only.  Up to end of week 17 of season. Control Group and National Data</a:t>
            </a:r>
            <a:endParaRPr lang="en-GB" sz="1050" i="1" dirty="0">
              <a:solidFill>
                <a:prstClr val="white">
                  <a:lumMod val="50000"/>
                </a:prstClr>
              </a:solidFill>
              <a:cs typeface="Arial" panose="020B0604020202020204" pitchFamily="34" charset="0"/>
            </a:endParaRPr>
          </a:p>
        </p:txBody>
      </p:sp>
      <p:graphicFrame>
        <p:nvGraphicFramePr>
          <p:cNvPr id="34" name="Chart 33"/>
          <p:cNvGraphicFramePr>
            <a:graphicFrameLocks/>
          </p:cNvGraphicFramePr>
          <p:nvPr>
            <p:extLst>
              <p:ext uri="{D42A27DB-BD31-4B8C-83A1-F6EECF244321}">
                <p14:modId xmlns:p14="http://schemas.microsoft.com/office/powerpoint/2010/main" val="3772335499"/>
              </p:ext>
            </p:extLst>
          </p:nvPr>
        </p:nvGraphicFramePr>
        <p:xfrm>
          <a:off x="526988" y="3213298"/>
          <a:ext cx="3720983" cy="156907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5" name="Chart 34"/>
          <p:cNvGraphicFramePr>
            <a:graphicFrameLocks/>
          </p:cNvGraphicFramePr>
          <p:nvPr>
            <p:extLst>
              <p:ext uri="{D42A27DB-BD31-4B8C-83A1-F6EECF244321}">
                <p14:modId xmlns:p14="http://schemas.microsoft.com/office/powerpoint/2010/main" val="2169811989"/>
              </p:ext>
            </p:extLst>
          </p:nvPr>
        </p:nvGraphicFramePr>
        <p:xfrm>
          <a:off x="4322569" y="3193609"/>
          <a:ext cx="3641989" cy="1586403"/>
        </p:xfrm>
        <a:graphic>
          <a:graphicData uri="http://schemas.openxmlformats.org/drawingml/2006/chart">
            <c:chart xmlns:c="http://schemas.openxmlformats.org/drawingml/2006/chart" xmlns:r="http://schemas.openxmlformats.org/officeDocument/2006/relationships" r:id="rId5"/>
          </a:graphicData>
        </a:graphic>
      </p:graphicFrame>
      <p:cxnSp>
        <p:nvCxnSpPr>
          <p:cNvPr id="30" name="Straight Arrow Connector 29"/>
          <p:cNvCxnSpPr/>
          <p:nvPr/>
        </p:nvCxnSpPr>
        <p:spPr>
          <a:xfrm flipV="1">
            <a:off x="3069490" y="1492596"/>
            <a:ext cx="660072" cy="57401"/>
          </a:xfrm>
          <a:prstGeom prst="straightConnector1">
            <a:avLst/>
          </a:prstGeom>
          <a:ln w="53975">
            <a:solidFill>
              <a:srgbClr val="00B050"/>
            </a:solidFill>
            <a:tailEnd type="triangle"/>
          </a:ln>
        </p:spPr>
        <p:style>
          <a:lnRef idx="2">
            <a:schemeClr val="accent1"/>
          </a:lnRef>
          <a:fillRef idx="0">
            <a:schemeClr val="accent1"/>
          </a:fillRef>
          <a:effectRef idx="1">
            <a:schemeClr val="accent1"/>
          </a:effectRef>
          <a:fontRef idx="minor">
            <a:schemeClr val="tx1"/>
          </a:fontRef>
        </p:style>
      </p:cxnSp>
      <p:sp>
        <p:nvSpPr>
          <p:cNvPr id="36" name="TextBox 35"/>
          <p:cNvSpPr txBox="1"/>
          <p:nvPr/>
        </p:nvSpPr>
        <p:spPr>
          <a:xfrm>
            <a:off x="3425305" y="1269405"/>
            <a:ext cx="789143" cy="307777"/>
          </a:xfrm>
          <a:prstGeom prst="rect">
            <a:avLst/>
          </a:prstGeom>
          <a:noFill/>
        </p:spPr>
        <p:txBody>
          <a:bodyPr wrap="square" rtlCol="0">
            <a:spAutoFit/>
          </a:bodyPr>
          <a:lstStyle/>
          <a:p>
            <a:r>
              <a:rPr lang="en-GB" sz="1400" b="1" dirty="0">
                <a:solidFill>
                  <a:prstClr val="black">
                    <a:lumMod val="85000"/>
                    <a:lumOff val="15000"/>
                  </a:prstClr>
                </a:solidFill>
                <a:cs typeface="Arial" panose="020B0604020202020204" pitchFamily="34" charset="0"/>
              </a:rPr>
              <a:t>+6%</a:t>
            </a:r>
          </a:p>
        </p:txBody>
      </p:sp>
      <p:sp>
        <p:nvSpPr>
          <p:cNvPr id="5" name="Rectangle 4"/>
          <p:cNvSpPr/>
          <p:nvPr/>
        </p:nvSpPr>
        <p:spPr>
          <a:xfrm>
            <a:off x="2718616" y="2078032"/>
            <a:ext cx="1376866" cy="362156"/>
          </a:xfrm>
          <a:prstGeom prst="rect">
            <a:avLst/>
          </a:prstGeom>
          <a:solidFill>
            <a:srgbClr val="00B050"/>
          </a:solidFill>
          <a:ln w="28575">
            <a:noFill/>
          </a:ln>
        </p:spPr>
        <p:style>
          <a:lnRef idx="1">
            <a:schemeClr val="accent1"/>
          </a:lnRef>
          <a:fillRef idx="3">
            <a:schemeClr val="accent1"/>
          </a:fillRef>
          <a:effectRef idx="2">
            <a:schemeClr val="accent1"/>
          </a:effectRef>
          <a:fontRef idx="minor">
            <a:schemeClr val="lt1"/>
          </a:fontRef>
        </p:style>
        <p:txBody>
          <a:bodyPr rtlCol="0" anchor="ctr" anchorCtr="0"/>
          <a:lstStyle/>
          <a:p>
            <a:pPr algn="ctr"/>
            <a:r>
              <a:rPr lang="en-GB" sz="1000" b="1" dirty="0">
                <a:solidFill>
                  <a:prstClr val="white"/>
                </a:solidFill>
                <a:latin typeface="Arial" panose="020B0604020202020204" pitchFamily="34" charset="0"/>
                <a:cs typeface="Arial" panose="020B0604020202020204" pitchFamily="34" charset="0"/>
              </a:rPr>
              <a:t>Played fixtures</a:t>
            </a:r>
          </a:p>
          <a:p>
            <a:pPr algn="ctr"/>
            <a:r>
              <a:rPr lang="en-GB" sz="1600" b="1" dirty="0">
                <a:solidFill>
                  <a:prstClr val="white"/>
                </a:solidFill>
                <a:latin typeface="Arial" panose="020B0604020202020204" pitchFamily="34" charset="0"/>
                <a:cs typeface="Arial" panose="020B0604020202020204" pitchFamily="34" charset="0"/>
              </a:rPr>
              <a:t>Increased</a:t>
            </a:r>
            <a:r>
              <a:rPr lang="en-GB" sz="1600" dirty="0">
                <a:solidFill>
                  <a:sysClr val="windowText" lastClr="000000"/>
                </a:solidFill>
              </a:rPr>
              <a:t> </a:t>
            </a:r>
          </a:p>
        </p:txBody>
      </p:sp>
      <p:sp>
        <p:nvSpPr>
          <p:cNvPr id="39" name="Rectangle 38"/>
          <p:cNvSpPr/>
          <p:nvPr/>
        </p:nvSpPr>
        <p:spPr>
          <a:xfrm>
            <a:off x="6440309" y="2085077"/>
            <a:ext cx="1376866" cy="362156"/>
          </a:xfrm>
          <a:prstGeom prst="rect">
            <a:avLst/>
          </a:prstGeom>
          <a:solidFill>
            <a:srgbClr val="00B050"/>
          </a:solidFill>
          <a:ln w="28575">
            <a:noFill/>
          </a:ln>
        </p:spPr>
        <p:style>
          <a:lnRef idx="1">
            <a:schemeClr val="accent1"/>
          </a:lnRef>
          <a:fillRef idx="3">
            <a:schemeClr val="accent1"/>
          </a:fillRef>
          <a:effectRef idx="2">
            <a:schemeClr val="accent1"/>
          </a:effectRef>
          <a:fontRef idx="minor">
            <a:schemeClr val="lt1"/>
          </a:fontRef>
        </p:style>
        <p:txBody>
          <a:bodyPr rtlCol="0" anchor="ctr" anchorCtr="0"/>
          <a:lstStyle/>
          <a:p>
            <a:pPr algn="ctr"/>
            <a:r>
              <a:rPr lang="en-GB" sz="1050" b="1" dirty="0">
                <a:solidFill>
                  <a:prstClr val="white"/>
                </a:solidFill>
                <a:latin typeface="Arial" panose="020B0604020202020204" pitchFamily="34" charset="0"/>
                <a:cs typeface="Arial" panose="020B0604020202020204" pitchFamily="34" charset="0"/>
              </a:rPr>
              <a:t>Conceded fixtures</a:t>
            </a:r>
          </a:p>
          <a:p>
            <a:pPr algn="ctr"/>
            <a:r>
              <a:rPr lang="en-GB" sz="1600" b="1" dirty="0">
                <a:solidFill>
                  <a:prstClr val="white"/>
                </a:solidFill>
                <a:latin typeface="Arial" panose="020B0604020202020204" pitchFamily="34" charset="0"/>
                <a:cs typeface="Arial" panose="020B0604020202020204" pitchFamily="34" charset="0"/>
              </a:rPr>
              <a:t>Stabilised</a:t>
            </a:r>
            <a:endParaRPr lang="en-GB" sz="1600" dirty="0">
              <a:solidFill>
                <a:sysClr val="windowText" lastClr="000000"/>
              </a:solidFill>
            </a:endParaRPr>
          </a:p>
        </p:txBody>
      </p:sp>
      <p:sp>
        <p:nvSpPr>
          <p:cNvPr id="40" name="Rectangle 39"/>
          <p:cNvSpPr/>
          <p:nvPr/>
        </p:nvSpPr>
        <p:spPr>
          <a:xfrm>
            <a:off x="2736871" y="3273172"/>
            <a:ext cx="1376866" cy="362156"/>
          </a:xfrm>
          <a:prstGeom prst="rect">
            <a:avLst/>
          </a:prstGeom>
          <a:solidFill>
            <a:srgbClr val="00B050"/>
          </a:solidFill>
          <a:ln w="28575">
            <a:noFill/>
          </a:ln>
        </p:spPr>
        <p:style>
          <a:lnRef idx="1">
            <a:schemeClr val="accent1"/>
          </a:lnRef>
          <a:fillRef idx="3">
            <a:schemeClr val="accent1"/>
          </a:fillRef>
          <a:effectRef idx="2">
            <a:schemeClr val="accent1"/>
          </a:effectRef>
          <a:fontRef idx="minor">
            <a:schemeClr val="lt1"/>
          </a:fontRef>
        </p:style>
        <p:txBody>
          <a:bodyPr rtlCol="0" anchor="ctr" anchorCtr="0"/>
          <a:lstStyle/>
          <a:p>
            <a:pPr algn="ctr"/>
            <a:r>
              <a:rPr lang="en-GB" sz="1000" b="1" dirty="0">
                <a:solidFill>
                  <a:prstClr val="white"/>
                </a:solidFill>
                <a:latin typeface="Arial" panose="020B0604020202020204" pitchFamily="34" charset="0"/>
                <a:cs typeface="Arial" panose="020B0604020202020204" pitchFamily="34" charset="0"/>
              </a:rPr>
              <a:t>Abandoned fixtures</a:t>
            </a:r>
          </a:p>
          <a:p>
            <a:pPr algn="ctr"/>
            <a:r>
              <a:rPr lang="en-GB" sz="1600" b="1" dirty="0">
                <a:solidFill>
                  <a:prstClr val="white"/>
                </a:solidFill>
                <a:latin typeface="Arial" panose="020B0604020202020204" pitchFamily="34" charset="0"/>
                <a:cs typeface="Arial" panose="020B0604020202020204" pitchFamily="34" charset="0"/>
              </a:rPr>
              <a:t>Decreased</a:t>
            </a:r>
            <a:endParaRPr lang="en-GB" sz="1600" dirty="0">
              <a:solidFill>
                <a:sysClr val="windowText" lastClr="000000"/>
              </a:solidFill>
            </a:endParaRPr>
          </a:p>
        </p:txBody>
      </p:sp>
      <p:sp>
        <p:nvSpPr>
          <p:cNvPr id="41" name="Rectangle 40"/>
          <p:cNvSpPr/>
          <p:nvPr/>
        </p:nvSpPr>
        <p:spPr>
          <a:xfrm>
            <a:off x="6440309" y="3263207"/>
            <a:ext cx="1376866" cy="362156"/>
          </a:xfrm>
          <a:prstGeom prst="rect">
            <a:avLst/>
          </a:prstGeom>
          <a:solidFill>
            <a:srgbClr val="00B050"/>
          </a:solidFill>
          <a:ln w="28575">
            <a:noFill/>
          </a:ln>
        </p:spPr>
        <p:style>
          <a:lnRef idx="1">
            <a:schemeClr val="accent1"/>
          </a:lnRef>
          <a:fillRef idx="3">
            <a:schemeClr val="accent1"/>
          </a:fillRef>
          <a:effectRef idx="2">
            <a:schemeClr val="accent1"/>
          </a:effectRef>
          <a:fontRef idx="minor">
            <a:schemeClr val="lt1"/>
          </a:fontRef>
        </p:style>
        <p:txBody>
          <a:bodyPr rtlCol="0" anchor="ctr" anchorCtr="0"/>
          <a:lstStyle/>
          <a:p>
            <a:pPr algn="ctr"/>
            <a:r>
              <a:rPr lang="en-GB" sz="1000" b="1" dirty="0">
                <a:solidFill>
                  <a:prstClr val="white"/>
                </a:solidFill>
                <a:latin typeface="Arial" panose="020B0604020202020204" pitchFamily="34" charset="0"/>
                <a:cs typeface="Arial" panose="020B0604020202020204" pitchFamily="34" charset="0"/>
              </a:rPr>
              <a:t>Cancelled fixtures</a:t>
            </a:r>
          </a:p>
          <a:p>
            <a:pPr algn="ctr"/>
            <a:r>
              <a:rPr lang="en-GB" sz="1600" b="1" dirty="0">
                <a:solidFill>
                  <a:prstClr val="white"/>
                </a:solidFill>
                <a:latin typeface="Arial" panose="020B0604020202020204" pitchFamily="34" charset="0"/>
                <a:cs typeface="Arial" panose="020B0604020202020204" pitchFamily="34" charset="0"/>
              </a:rPr>
              <a:t>Decreased</a:t>
            </a:r>
            <a:endParaRPr lang="en-GB" sz="1600" dirty="0">
              <a:solidFill>
                <a:sysClr val="windowText" lastClr="000000"/>
              </a:solidFill>
            </a:endParaRPr>
          </a:p>
        </p:txBody>
      </p:sp>
    </p:spTree>
    <p:extLst>
      <p:ext uri="{BB962C8B-B14F-4D97-AF65-F5344CB8AC3E}">
        <p14:creationId xmlns:p14="http://schemas.microsoft.com/office/powerpoint/2010/main" val="348788956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Nationally</a:t>
            </a:r>
            <a:endParaRPr lang="en-GB" dirty="0"/>
          </a:p>
        </p:txBody>
      </p:sp>
      <p:sp>
        <p:nvSpPr>
          <p:cNvPr id="5" name="Text Placeholder 4"/>
          <p:cNvSpPr>
            <a:spLocks noGrp="1"/>
          </p:cNvSpPr>
          <p:nvPr>
            <p:ph type="body" idx="1"/>
          </p:nvPr>
        </p:nvSpPr>
        <p:spPr/>
        <p:txBody>
          <a:bodyPr/>
          <a:lstStyle/>
          <a:p>
            <a:endParaRPr lang="en-GB"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131590"/>
            <a:ext cx="8640960" cy="3816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7099853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Caveat</a:t>
            </a:r>
            <a:br>
              <a:rPr lang="en-GB" dirty="0" smtClean="0"/>
            </a:br>
            <a:r>
              <a:rPr lang="en-GB" dirty="0" smtClean="0"/>
              <a:t>Play Cricket Driven</a:t>
            </a:r>
            <a:endParaRPr lang="en-GB" dirty="0"/>
          </a:p>
        </p:txBody>
      </p:sp>
    </p:spTree>
    <p:extLst>
      <p:ext uri="{BB962C8B-B14F-4D97-AF65-F5344CB8AC3E}">
        <p14:creationId xmlns:p14="http://schemas.microsoft.com/office/powerpoint/2010/main" val="162858945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Shape 169"/>
          <p:cNvSpPr txBox="1">
            <a:spLocks noGrp="1"/>
          </p:cNvSpPr>
          <p:nvPr>
            <p:ph type="title"/>
          </p:nvPr>
        </p:nvSpPr>
        <p:spPr>
          <a:prstGeom prst="rect">
            <a:avLst/>
          </a:prstGeom>
        </p:spPr>
        <p:txBody>
          <a:bodyPr lIns="91425" tIns="91425" rIns="91425" bIns="91425" anchor="b" anchorCtr="0">
            <a:noAutofit/>
          </a:bodyPr>
          <a:lstStyle/>
          <a:p>
            <a:pPr lvl="0" rtl="0">
              <a:spcBef>
                <a:spcPts val="0"/>
              </a:spcBef>
              <a:buNone/>
            </a:pPr>
            <a:r>
              <a:rPr lang="en-GB" dirty="0"/>
              <a:t>Current Picture of Cricket </a:t>
            </a:r>
            <a:r>
              <a:rPr lang="en-GB" dirty="0" smtClean="0"/>
              <a:t>– </a:t>
            </a:r>
            <a:br>
              <a:rPr lang="en-GB" dirty="0" smtClean="0"/>
            </a:br>
            <a:r>
              <a:rPr lang="en-GB" sz="2400" dirty="0" smtClean="0"/>
              <a:t>Reformed leagues</a:t>
            </a:r>
            <a:endParaRPr lang="en-GB" sz="2400" dirty="0"/>
          </a:p>
        </p:txBody>
      </p:sp>
      <p:sp>
        <p:nvSpPr>
          <p:cNvPr id="170" name="Shape 170"/>
          <p:cNvSpPr txBox="1">
            <a:spLocks noGrp="1"/>
          </p:cNvSpPr>
          <p:nvPr>
            <p:ph type="body" idx="1"/>
          </p:nvPr>
        </p:nvSpPr>
        <p:spPr>
          <a:prstGeom prst="rect">
            <a:avLst/>
          </a:prstGeom>
        </p:spPr>
        <p:txBody>
          <a:bodyPr lIns="91425" tIns="91425" rIns="91425" bIns="91425" anchor="t" anchorCtr="0">
            <a:noAutofit/>
          </a:bodyPr>
          <a:lstStyle/>
          <a:p>
            <a:pPr rtl="0">
              <a:spcBef>
                <a:spcPts val="0"/>
              </a:spcBef>
              <a:buNone/>
            </a:pPr>
            <a:endParaRPr lang="en-GB" dirty="0"/>
          </a:p>
        </p:txBody>
      </p:sp>
      <p:pic>
        <p:nvPicPr>
          <p:cNvPr id="172" name="Shape 172"/>
          <p:cNvPicPr preferRelativeResize="0"/>
          <p:nvPr/>
        </p:nvPicPr>
        <p:blipFill>
          <a:blip r:embed="rId3">
            <a:alphaModFix/>
          </a:blip>
          <a:stretch>
            <a:fillRect/>
          </a:stretch>
        </p:blipFill>
        <p:spPr>
          <a:xfrm>
            <a:off x="8673024" y="4226050"/>
            <a:ext cx="294375" cy="710123"/>
          </a:xfrm>
          <a:prstGeom prst="rect">
            <a:avLst/>
          </a:prstGeom>
          <a:noFill/>
          <a:ln>
            <a:noFill/>
          </a:ln>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13172" y="1334171"/>
            <a:ext cx="6111156" cy="3270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cut/>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bwMode="auto">
          <a:xfrm>
            <a:off x="462116" y="564571"/>
            <a:ext cx="8403589" cy="263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defPPr>
              <a:defRPr lang="en-US"/>
            </a:defPPr>
            <a:lvl1pPr defTabSz="914400" eaLnBrk="0" fontAlgn="base" hangingPunct="0">
              <a:lnSpc>
                <a:spcPct val="96000"/>
              </a:lnSpc>
              <a:spcBef>
                <a:spcPct val="0"/>
              </a:spcBef>
              <a:spcAft>
                <a:spcPct val="0"/>
              </a:spcAft>
              <a:defRPr sz="1600" b="0" i="1" kern="0">
                <a:solidFill>
                  <a:srgbClr val="000000"/>
                </a:solidFill>
                <a:latin typeface="Arial" panose="020B0604020202020204" pitchFamily="34" charset="0"/>
                <a:ea typeface="+mj-ea"/>
                <a:cs typeface="Arial" panose="020B0604020202020204" pitchFamily="34" charset="0"/>
              </a:defRPr>
            </a:lvl1pPr>
            <a:lvl2pPr eaLnBrk="0" fontAlgn="base" hangingPunct="0">
              <a:lnSpc>
                <a:spcPct val="96000"/>
              </a:lnSpc>
              <a:spcBef>
                <a:spcPct val="0"/>
              </a:spcBef>
              <a:spcAft>
                <a:spcPct val="0"/>
              </a:spcAft>
              <a:defRPr sz="2000" b="1">
                <a:solidFill>
                  <a:srgbClr val="000080"/>
                </a:solidFill>
                <a:latin typeface="RussellSquare" charset="0"/>
              </a:defRPr>
            </a:lvl2pPr>
            <a:lvl3pPr eaLnBrk="0" fontAlgn="base" hangingPunct="0">
              <a:lnSpc>
                <a:spcPct val="96000"/>
              </a:lnSpc>
              <a:spcBef>
                <a:spcPct val="0"/>
              </a:spcBef>
              <a:spcAft>
                <a:spcPct val="0"/>
              </a:spcAft>
              <a:defRPr sz="2000" b="1">
                <a:solidFill>
                  <a:srgbClr val="000080"/>
                </a:solidFill>
                <a:latin typeface="RussellSquare" charset="0"/>
              </a:defRPr>
            </a:lvl3pPr>
            <a:lvl4pPr eaLnBrk="0" fontAlgn="base" hangingPunct="0">
              <a:lnSpc>
                <a:spcPct val="96000"/>
              </a:lnSpc>
              <a:spcBef>
                <a:spcPct val="0"/>
              </a:spcBef>
              <a:spcAft>
                <a:spcPct val="0"/>
              </a:spcAft>
              <a:defRPr sz="2000" b="1">
                <a:solidFill>
                  <a:srgbClr val="000080"/>
                </a:solidFill>
                <a:latin typeface="RussellSquare" charset="0"/>
              </a:defRPr>
            </a:lvl4pPr>
            <a:lvl5pPr eaLnBrk="0" fontAlgn="base" hangingPunct="0">
              <a:lnSpc>
                <a:spcPct val="96000"/>
              </a:lnSpc>
              <a:spcBef>
                <a:spcPct val="0"/>
              </a:spcBef>
              <a:spcAft>
                <a:spcPct val="0"/>
              </a:spcAft>
              <a:defRPr sz="2000" b="1">
                <a:solidFill>
                  <a:srgbClr val="000080"/>
                </a:solidFill>
                <a:latin typeface="RussellSquare" charset="0"/>
              </a:defRPr>
            </a:lvl5pPr>
            <a:lvl6pPr marL="457200" eaLnBrk="0" fontAlgn="base" hangingPunct="0">
              <a:lnSpc>
                <a:spcPct val="96000"/>
              </a:lnSpc>
              <a:spcBef>
                <a:spcPct val="0"/>
              </a:spcBef>
              <a:spcAft>
                <a:spcPct val="0"/>
              </a:spcAft>
              <a:defRPr sz="2000" b="1">
                <a:solidFill>
                  <a:srgbClr val="000080"/>
                </a:solidFill>
                <a:latin typeface="RussellSquare" charset="0"/>
              </a:defRPr>
            </a:lvl6pPr>
            <a:lvl7pPr marL="914400" eaLnBrk="0" fontAlgn="base" hangingPunct="0">
              <a:lnSpc>
                <a:spcPct val="96000"/>
              </a:lnSpc>
              <a:spcBef>
                <a:spcPct val="0"/>
              </a:spcBef>
              <a:spcAft>
                <a:spcPct val="0"/>
              </a:spcAft>
              <a:defRPr sz="2000" b="1">
                <a:solidFill>
                  <a:srgbClr val="000080"/>
                </a:solidFill>
                <a:latin typeface="RussellSquare" charset="0"/>
              </a:defRPr>
            </a:lvl7pPr>
            <a:lvl8pPr marL="1371600" eaLnBrk="0" fontAlgn="base" hangingPunct="0">
              <a:lnSpc>
                <a:spcPct val="96000"/>
              </a:lnSpc>
              <a:spcBef>
                <a:spcPct val="0"/>
              </a:spcBef>
              <a:spcAft>
                <a:spcPct val="0"/>
              </a:spcAft>
              <a:defRPr sz="2000" b="1">
                <a:solidFill>
                  <a:srgbClr val="000080"/>
                </a:solidFill>
                <a:latin typeface="RussellSquare" charset="0"/>
              </a:defRPr>
            </a:lvl8pPr>
            <a:lvl9pPr marL="1828800" eaLnBrk="0" fontAlgn="base" hangingPunct="0">
              <a:lnSpc>
                <a:spcPct val="96000"/>
              </a:lnSpc>
              <a:spcBef>
                <a:spcPct val="0"/>
              </a:spcBef>
              <a:spcAft>
                <a:spcPct val="0"/>
              </a:spcAft>
              <a:defRPr sz="2000" b="1">
                <a:solidFill>
                  <a:srgbClr val="000080"/>
                </a:solidFill>
                <a:latin typeface="RussellSquare" charset="0"/>
              </a:defRPr>
            </a:lvl9pPr>
          </a:lstStyle>
          <a:p>
            <a:endParaRPr lang="en-GB" dirty="0"/>
          </a:p>
        </p:txBody>
      </p:sp>
      <p:sp>
        <p:nvSpPr>
          <p:cNvPr id="11" name="TextBox 10"/>
          <p:cNvSpPr txBox="1"/>
          <p:nvPr/>
        </p:nvSpPr>
        <p:spPr>
          <a:xfrm>
            <a:off x="464337" y="4533398"/>
            <a:ext cx="7500220" cy="415498"/>
          </a:xfrm>
          <a:prstGeom prst="rect">
            <a:avLst/>
          </a:prstGeom>
          <a:noFill/>
        </p:spPr>
        <p:txBody>
          <a:bodyPr wrap="square" rtlCol="0">
            <a:spAutoFit/>
          </a:bodyPr>
          <a:lstStyle/>
          <a:p>
            <a:r>
              <a:rPr lang="en-GB" sz="1050" dirty="0" smtClean="0">
                <a:solidFill>
                  <a:srgbClr val="7F7F7F"/>
                </a:solidFill>
                <a:latin typeface="Arial" panose="020B0604020202020204" pitchFamily="34" charset="0"/>
                <a:cs typeface="Arial" panose="020B0604020202020204" pitchFamily="34" charset="0"/>
              </a:rPr>
              <a:t>Source: NCPS 2015 Data</a:t>
            </a:r>
          </a:p>
          <a:p>
            <a:r>
              <a:rPr lang="en-GB" sz="1050" dirty="0" smtClean="0">
                <a:solidFill>
                  <a:srgbClr val="7F7F7F"/>
                </a:solidFill>
                <a:latin typeface="Arial" panose="020B0604020202020204" pitchFamily="34" charset="0"/>
                <a:cs typeface="Arial" panose="020B0604020202020204" pitchFamily="34" charset="0"/>
              </a:rPr>
              <a:t>Question</a:t>
            </a:r>
            <a:r>
              <a:rPr lang="en-GB" sz="1050" i="1" dirty="0">
                <a:solidFill>
                  <a:srgbClr val="7F7F7F"/>
                </a:solidFill>
                <a:latin typeface="Arial" panose="020B0604020202020204" pitchFamily="34" charset="0"/>
                <a:cs typeface="Arial" panose="020B0604020202020204" pitchFamily="34" charset="0"/>
              </a:rPr>
              <a:t>: </a:t>
            </a:r>
            <a:r>
              <a:rPr lang="en-GB" sz="1050" i="1" dirty="0" smtClean="0">
                <a:solidFill>
                  <a:srgbClr val="7F7F7F"/>
                </a:solidFill>
                <a:latin typeface="Arial" panose="020B0604020202020204" pitchFamily="34" charset="0"/>
                <a:cs typeface="Arial" panose="020B0604020202020204" pitchFamily="34" charset="0"/>
              </a:rPr>
              <a:t>Various league-level questions.</a:t>
            </a:r>
          </a:p>
        </p:txBody>
      </p:sp>
      <p:sp>
        <p:nvSpPr>
          <p:cNvPr id="24" name="Rectangle 23"/>
          <p:cNvSpPr/>
          <p:nvPr/>
        </p:nvSpPr>
        <p:spPr>
          <a:xfrm>
            <a:off x="180001" y="209666"/>
            <a:ext cx="6840187" cy="415498"/>
          </a:xfrm>
          <a:prstGeom prst="rect">
            <a:avLst/>
          </a:prstGeom>
        </p:spPr>
        <p:txBody>
          <a:bodyPr wrap="square">
            <a:spAutoFit/>
          </a:bodyPr>
          <a:lstStyle/>
          <a:p>
            <a:pPr>
              <a:lnSpc>
                <a:spcPct val="150000"/>
              </a:lnSpc>
            </a:pPr>
            <a:r>
              <a:rPr lang="en-GB" b="1" dirty="0" smtClean="0">
                <a:solidFill>
                  <a:prstClr val="black"/>
                </a:solidFill>
                <a:latin typeface="Arial" panose="020B0604020202020204" pitchFamily="34" charset="0"/>
                <a:cs typeface="Arial" panose="020B0604020202020204" pitchFamily="34" charset="0"/>
              </a:rPr>
              <a:t>Best received reforms</a:t>
            </a:r>
            <a:endParaRPr lang="en-GB" b="1" dirty="0">
              <a:solidFill>
                <a:prstClr val="black"/>
              </a:solidFill>
              <a:latin typeface="Arial" panose="020B0604020202020204" pitchFamily="34" charset="0"/>
              <a:cs typeface="Arial" panose="020B0604020202020204" pitchFamily="34" charset="0"/>
            </a:endParaRPr>
          </a:p>
        </p:txBody>
      </p:sp>
      <p:sp>
        <p:nvSpPr>
          <p:cNvPr id="2" name="TextBox 1"/>
          <p:cNvSpPr txBox="1"/>
          <p:nvPr/>
        </p:nvSpPr>
        <p:spPr>
          <a:xfrm>
            <a:off x="6093557" y="873311"/>
            <a:ext cx="1255594" cy="307777"/>
          </a:xfrm>
          <a:prstGeom prst="rect">
            <a:avLst/>
          </a:prstGeom>
        </p:spPr>
        <p:txBody>
          <a:bodyPr wrap="square" rtlCol="0">
            <a:spAutoFit/>
          </a:bodyPr>
          <a:lstStyle/>
          <a:p>
            <a:r>
              <a:rPr lang="en-US" dirty="0" smtClean="0">
                <a:latin typeface="Arial" panose="020B0604020202020204" pitchFamily="34" charset="0"/>
                <a:cs typeface="Arial" panose="020B0604020202020204" pitchFamily="34" charset="0"/>
              </a:rPr>
              <a:t>Unaware</a:t>
            </a:r>
            <a:endParaRPr lang="en-GB" dirty="0" smtClean="0">
              <a:latin typeface="Arial" panose="020B0604020202020204" pitchFamily="34" charset="0"/>
              <a:cs typeface="Arial" panose="020B0604020202020204" pitchFamily="34" charset="0"/>
            </a:endParaRPr>
          </a:p>
        </p:txBody>
      </p:sp>
      <p:sp>
        <p:nvSpPr>
          <p:cNvPr id="9" name="TextBox 8"/>
          <p:cNvSpPr txBox="1"/>
          <p:nvPr/>
        </p:nvSpPr>
        <p:spPr>
          <a:xfrm>
            <a:off x="4184356" y="873311"/>
            <a:ext cx="1255594" cy="307777"/>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No impact</a:t>
            </a:r>
            <a:endParaRPr lang="en-GB" dirty="0" smtClean="0">
              <a:latin typeface="Arial" panose="020B0604020202020204" pitchFamily="34" charset="0"/>
              <a:cs typeface="Arial" panose="020B0604020202020204" pitchFamily="34" charset="0"/>
            </a:endParaRPr>
          </a:p>
        </p:txBody>
      </p:sp>
      <p:sp>
        <p:nvSpPr>
          <p:cNvPr id="10" name="TextBox 9"/>
          <p:cNvSpPr txBox="1"/>
          <p:nvPr/>
        </p:nvSpPr>
        <p:spPr>
          <a:xfrm>
            <a:off x="7464687" y="873311"/>
            <a:ext cx="1255594" cy="307777"/>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Worse</a:t>
            </a:r>
            <a:endParaRPr lang="en-GB" dirty="0" smtClean="0">
              <a:latin typeface="Arial" panose="020B0604020202020204" pitchFamily="34" charset="0"/>
              <a:cs typeface="Arial" panose="020B0604020202020204" pitchFamily="34" charset="0"/>
            </a:endParaRPr>
          </a:p>
        </p:txBody>
      </p:sp>
      <p:sp>
        <p:nvSpPr>
          <p:cNvPr id="12" name="TextBox 11"/>
          <p:cNvSpPr txBox="1"/>
          <p:nvPr/>
        </p:nvSpPr>
        <p:spPr>
          <a:xfrm>
            <a:off x="1789644" y="857029"/>
            <a:ext cx="1255594" cy="400110"/>
          </a:xfrm>
          <a:prstGeom prst="rect">
            <a:avLst/>
          </a:prstGeom>
          <a:noFill/>
        </p:spPr>
        <p:txBody>
          <a:bodyPr wrap="square" rtlCol="0">
            <a:spAutoFit/>
          </a:bodyPr>
          <a:lstStyle/>
          <a:p>
            <a:r>
              <a:rPr lang="en-US" sz="2000" b="1" dirty="0" smtClean="0">
                <a:solidFill>
                  <a:srgbClr val="00B050"/>
                </a:solidFill>
                <a:latin typeface="Arial" panose="020B0604020202020204" pitchFamily="34" charset="0"/>
                <a:cs typeface="Arial" panose="020B0604020202020204" pitchFamily="34" charset="0"/>
              </a:rPr>
              <a:t>Better</a:t>
            </a:r>
            <a:endParaRPr lang="en-GB" sz="2000" b="1" dirty="0" smtClean="0">
              <a:solidFill>
                <a:srgbClr val="00B050"/>
              </a:solidFill>
              <a:latin typeface="Arial" panose="020B0604020202020204" pitchFamily="34" charset="0"/>
              <a:cs typeface="Arial" panose="020B0604020202020204" pitchFamily="34" charset="0"/>
            </a:endParaRPr>
          </a:p>
        </p:txBody>
      </p:sp>
      <p:sp>
        <p:nvSpPr>
          <p:cNvPr id="13" name="Title 1"/>
          <p:cNvSpPr txBox="1">
            <a:spLocks/>
          </p:cNvSpPr>
          <p:nvPr/>
        </p:nvSpPr>
        <p:spPr bwMode="auto">
          <a:xfrm>
            <a:off x="334746" y="582885"/>
            <a:ext cx="8809254" cy="263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defPPr>
              <a:defRPr lang="en-US"/>
            </a:defPPr>
            <a:lvl1pPr defTabSz="914400" eaLnBrk="0" fontAlgn="base" hangingPunct="0">
              <a:lnSpc>
                <a:spcPct val="96000"/>
              </a:lnSpc>
              <a:spcBef>
                <a:spcPct val="0"/>
              </a:spcBef>
              <a:spcAft>
                <a:spcPct val="0"/>
              </a:spcAft>
              <a:defRPr sz="1600" b="0" i="1" kern="0">
                <a:solidFill>
                  <a:srgbClr val="000000"/>
                </a:solidFill>
                <a:latin typeface="Arial" panose="020B0604020202020204" pitchFamily="34" charset="0"/>
                <a:ea typeface="+mj-ea"/>
                <a:cs typeface="Arial" panose="020B0604020202020204" pitchFamily="34" charset="0"/>
              </a:defRPr>
            </a:lvl1pPr>
            <a:lvl2pPr eaLnBrk="0" fontAlgn="base" hangingPunct="0">
              <a:lnSpc>
                <a:spcPct val="96000"/>
              </a:lnSpc>
              <a:spcBef>
                <a:spcPct val="0"/>
              </a:spcBef>
              <a:spcAft>
                <a:spcPct val="0"/>
              </a:spcAft>
              <a:defRPr sz="2000" b="1">
                <a:solidFill>
                  <a:srgbClr val="000080"/>
                </a:solidFill>
                <a:latin typeface="RussellSquare" charset="0"/>
              </a:defRPr>
            </a:lvl2pPr>
            <a:lvl3pPr eaLnBrk="0" fontAlgn="base" hangingPunct="0">
              <a:lnSpc>
                <a:spcPct val="96000"/>
              </a:lnSpc>
              <a:spcBef>
                <a:spcPct val="0"/>
              </a:spcBef>
              <a:spcAft>
                <a:spcPct val="0"/>
              </a:spcAft>
              <a:defRPr sz="2000" b="1">
                <a:solidFill>
                  <a:srgbClr val="000080"/>
                </a:solidFill>
                <a:latin typeface="RussellSquare" charset="0"/>
              </a:defRPr>
            </a:lvl3pPr>
            <a:lvl4pPr eaLnBrk="0" fontAlgn="base" hangingPunct="0">
              <a:lnSpc>
                <a:spcPct val="96000"/>
              </a:lnSpc>
              <a:spcBef>
                <a:spcPct val="0"/>
              </a:spcBef>
              <a:spcAft>
                <a:spcPct val="0"/>
              </a:spcAft>
              <a:defRPr sz="2000" b="1">
                <a:solidFill>
                  <a:srgbClr val="000080"/>
                </a:solidFill>
                <a:latin typeface="RussellSquare" charset="0"/>
              </a:defRPr>
            </a:lvl4pPr>
            <a:lvl5pPr eaLnBrk="0" fontAlgn="base" hangingPunct="0">
              <a:lnSpc>
                <a:spcPct val="96000"/>
              </a:lnSpc>
              <a:spcBef>
                <a:spcPct val="0"/>
              </a:spcBef>
              <a:spcAft>
                <a:spcPct val="0"/>
              </a:spcAft>
              <a:defRPr sz="2000" b="1">
                <a:solidFill>
                  <a:srgbClr val="000080"/>
                </a:solidFill>
                <a:latin typeface="RussellSquare" charset="0"/>
              </a:defRPr>
            </a:lvl5pPr>
            <a:lvl6pPr marL="457200" eaLnBrk="0" fontAlgn="base" hangingPunct="0">
              <a:lnSpc>
                <a:spcPct val="96000"/>
              </a:lnSpc>
              <a:spcBef>
                <a:spcPct val="0"/>
              </a:spcBef>
              <a:spcAft>
                <a:spcPct val="0"/>
              </a:spcAft>
              <a:defRPr sz="2000" b="1">
                <a:solidFill>
                  <a:srgbClr val="000080"/>
                </a:solidFill>
                <a:latin typeface="RussellSquare" charset="0"/>
              </a:defRPr>
            </a:lvl6pPr>
            <a:lvl7pPr marL="914400" eaLnBrk="0" fontAlgn="base" hangingPunct="0">
              <a:lnSpc>
                <a:spcPct val="96000"/>
              </a:lnSpc>
              <a:spcBef>
                <a:spcPct val="0"/>
              </a:spcBef>
              <a:spcAft>
                <a:spcPct val="0"/>
              </a:spcAft>
              <a:defRPr sz="2000" b="1">
                <a:solidFill>
                  <a:srgbClr val="000080"/>
                </a:solidFill>
                <a:latin typeface="RussellSquare" charset="0"/>
              </a:defRPr>
            </a:lvl7pPr>
            <a:lvl8pPr marL="1371600" eaLnBrk="0" fontAlgn="base" hangingPunct="0">
              <a:lnSpc>
                <a:spcPct val="96000"/>
              </a:lnSpc>
              <a:spcBef>
                <a:spcPct val="0"/>
              </a:spcBef>
              <a:spcAft>
                <a:spcPct val="0"/>
              </a:spcAft>
              <a:defRPr sz="2000" b="1">
                <a:solidFill>
                  <a:srgbClr val="000080"/>
                </a:solidFill>
                <a:latin typeface="RussellSquare" charset="0"/>
              </a:defRPr>
            </a:lvl8pPr>
            <a:lvl9pPr marL="1828800" eaLnBrk="0" fontAlgn="base" hangingPunct="0">
              <a:lnSpc>
                <a:spcPct val="96000"/>
              </a:lnSpc>
              <a:spcBef>
                <a:spcPct val="0"/>
              </a:spcBef>
              <a:spcAft>
                <a:spcPct val="0"/>
              </a:spcAft>
              <a:defRPr sz="2000" b="1">
                <a:solidFill>
                  <a:srgbClr val="000080"/>
                </a:solidFill>
                <a:latin typeface="RussellSquare" charset="0"/>
              </a:defRPr>
            </a:lvl9pPr>
          </a:lstStyle>
          <a:p>
            <a:r>
              <a:rPr lang="en-US" dirty="0" smtClean="0"/>
              <a:t>Many players who have experienced reform in game day factors are saying they’re better</a:t>
            </a:r>
            <a:endParaRPr lang="en-GB" dirty="0"/>
          </a:p>
        </p:txBody>
      </p:sp>
      <p:pic>
        <p:nvPicPr>
          <p:cNvPr id="3" name="Picture 2"/>
          <p:cNvPicPr>
            <a:picLocks noChangeAspect="1"/>
          </p:cNvPicPr>
          <p:nvPr/>
        </p:nvPicPr>
        <p:blipFill>
          <a:blip r:embed="rId2"/>
          <a:stretch>
            <a:fillRect/>
          </a:stretch>
        </p:blipFill>
        <p:spPr>
          <a:xfrm>
            <a:off x="438554" y="1082929"/>
            <a:ext cx="8266892" cy="3552752"/>
          </a:xfrm>
          <a:prstGeom prst="rect">
            <a:avLst/>
          </a:prstGeom>
        </p:spPr>
      </p:pic>
    </p:spTree>
    <p:extLst>
      <p:ext uri="{BB962C8B-B14F-4D97-AF65-F5344CB8AC3E}">
        <p14:creationId xmlns:p14="http://schemas.microsoft.com/office/powerpoint/2010/main" val="114394710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2092" y="1285029"/>
            <a:ext cx="4752528" cy="35643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GB" dirty="0" smtClean="0"/>
              <a:t>Incidentally, If        did a league</a:t>
            </a:r>
            <a:endParaRPr lang="en-GB" dirty="0"/>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52106" y="256329"/>
            <a:ext cx="952500" cy="1028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752106" y="895821"/>
            <a:ext cx="1152128" cy="307777"/>
          </a:xfrm>
          <a:prstGeom prst="rect">
            <a:avLst/>
          </a:prstGeom>
          <a:solidFill>
            <a:schemeClr val="bg1"/>
          </a:solidFill>
        </p:spPr>
        <p:txBody>
          <a:bodyPr wrap="square" rtlCol="0">
            <a:spAutoFit/>
          </a:bodyPr>
          <a:lstStyle/>
          <a:p>
            <a:endParaRPr lang="en-GB" dirty="0"/>
          </a:p>
        </p:txBody>
      </p:sp>
    </p:spTree>
    <p:extLst>
      <p:ext uri="{BB962C8B-B14F-4D97-AF65-F5344CB8AC3E}">
        <p14:creationId xmlns:p14="http://schemas.microsoft.com/office/powerpoint/2010/main" val="405015987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4094" y="4445432"/>
            <a:ext cx="1992923" cy="18024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5" name="Title 1"/>
          <p:cNvSpPr txBox="1">
            <a:spLocks/>
          </p:cNvSpPr>
          <p:nvPr/>
        </p:nvSpPr>
        <p:spPr bwMode="auto">
          <a:xfrm>
            <a:off x="180000" y="713851"/>
            <a:ext cx="8809254" cy="263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0" fontAlgn="base" hangingPunct="0">
              <a:lnSpc>
                <a:spcPct val="96000"/>
              </a:lnSpc>
              <a:spcBef>
                <a:spcPct val="0"/>
              </a:spcBef>
              <a:spcAft>
                <a:spcPct val="0"/>
              </a:spcAft>
              <a:defRPr sz="2000" b="1">
                <a:solidFill>
                  <a:srgbClr val="000080"/>
                </a:solidFill>
                <a:latin typeface="+mj-lt"/>
                <a:ea typeface="+mj-ea"/>
                <a:cs typeface="+mj-cs"/>
              </a:defRPr>
            </a:lvl1pPr>
            <a:lvl2pPr algn="l" rtl="0" eaLnBrk="0" fontAlgn="base" hangingPunct="0">
              <a:lnSpc>
                <a:spcPct val="96000"/>
              </a:lnSpc>
              <a:spcBef>
                <a:spcPct val="0"/>
              </a:spcBef>
              <a:spcAft>
                <a:spcPct val="0"/>
              </a:spcAft>
              <a:defRPr sz="2000" b="1">
                <a:solidFill>
                  <a:srgbClr val="000080"/>
                </a:solidFill>
                <a:latin typeface="RussellSquare" charset="0"/>
              </a:defRPr>
            </a:lvl2pPr>
            <a:lvl3pPr algn="l" rtl="0" eaLnBrk="0" fontAlgn="base" hangingPunct="0">
              <a:lnSpc>
                <a:spcPct val="96000"/>
              </a:lnSpc>
              <a:spcBef>
                <a:spcPct val="0"/>
              </a:spcBef>
              <a:spcAft>
                <a:spcPct val="0"/>
              </a:spcAft>
              <a:defRPr sz="2000" b="1">
                <a:solidFill>
                  <a:srgbClr val="000080"/>
                </a:solidFill>
                <a:latin typeface="RussellSquare" charset="0"/>
              </a:defRPr>
            </a:lvl3pPr>
            <a:lvl4pPr algn="l" rtl="0" eaLnBrk="0" fontAlgn="base" hangingPunct="0">
              <a:lnSpc>
                <a:spcPct val="96000"/>
              </a:lnSpc>
              <a:spcBef>
                <a:spcPct val="0"/>
              </a:spcBef>
              <a:spcAft>
                <a:spcPct val="0"/>
              </a:spcAft>
              <a:defRPr sz="2000" b="1">
                <a:solidFill>
                  <a:srgbClr val="000080"/>
                </a:solidFill>
                <a:latin typeface="RussellSquare" charset="0"/>
              </a:defRPr>
            </a:lvl4pPr>
            <a:lvl5pPr algn="l" rtl="0" eaLnBrk="0" fontAlgn="base" hangingPunct="0">
              <a:lnSpc>
                <a:spcPct val="96000"/>
              </a:lnSpc>
              <a:spcBef>
                <a:spcPct val="0"/>
              </a:spcBef>
              <a:spcAft>
                <a:spcPct val="0"/>
              </a:spcAft>
              <a:defRPr sz="2000" b="1">
                <a:solidFill>
                  <a:srgbClr val="000080"/>
                </a:solidFill>
                <a:latin typeface="RussellSquare" charset="0"/>
              </a:defRPr>
            </a:lvl5pPr>
            <a:lvl6pPr marL="457200" algn="l" rtl="0" eaLnBrk="0" fontAlgn="base" hangingPunct="0">
              <a:lnSpc>
                <a:spcPct val="96000"/>
              </a:lnSpc>
              <a:spcBef>
                <a:spcPct val="0"/>
              </a:spcBef>
              <a:spcAft>
                <a:spcPct val="0"/>
              </a:spcAft>
              <a:defRPr sz="2000" b="1">
                <a:solidFill>
                  <a:srgbClr val="000080"/>
                </a:solidFill>
                <a:latin typeface="RussellSquare" charset="0"/>
              </a:defRPr>
            </a:lvl6pPr>
            <a:lvl7pPr marL="914400" algn="l" rtl="0" eaLnBrk="0" fontAlgn="base" hangingPunct="0">
              <a:lnSpc>
                <a:spcPct val="96000"/>
              </a:lnSpc>
              <a:spcBef>
                <a:spcPct val="0"/>
              </a:spcBef>
              <a:spcAft>
                <a:spcPct val="0"/>
              </a:spcAft>
              <a:defRPr sz="2000" b="1">
                <a:solidFill>
                  <a:srgbClr val="000080"/>
                </a:solidFill>
                <a:latin typeface="RussellSquare" charset="0"/>
              </a:defRPr>
            </a:lvl7pPr>
            <a:lvl8pPr marL="1371600" algn="l" rtl="0" eaLnBrk="0" fontAlgn="base" hangingPunct="0">
              <a:lnSpc>
                <a:spcPct val="96000"/>
              </a:lnSpc>
              <a:spcBef>
                <a:spcPct val="0"/>
              </a:spcBef>
              <a:spcAft>
                <a:spcPct val="0"/>
              </a:spcAft>
              <a:defRPr sz="2000" b="1">
                <a:solidFill>
                  <a:srgbClr val="000080"/>
                </a:solidFill>
                <a:latin typeface="RussellSquare" charset="0"/>
              </a:defRPr>
            </a:lvl8pPr>
            <a:lvl9pPr marL="1828800" algn="l" rtl="0" eaLnBrk="0" fontAlgn="base" hangingPunct="0">
              <a:lnSpc>
                <a:spcPct val="96000"/>
              </a:lnSpc>
              <a:spcBef>
                <a:spcPct val="0"/>
              </a:spcBef>
              <a:spcAft>
                <a:spcPct val="0"/>
              </a:spcAft>
              <a:defRPr sz="2000" b="1">
                <a:solidFill>
                  <a:srgbClr val="000080"/>
                </a:solidFill>
                <a:latin typeface="RussellSquare" charset="0"/>
              </a:defRPr>
            </a:lvl9pPr>
          </a:lstStyle>
          <a:p>
            <a:endParaRPr lang="en-GB" sz="1800" b="0" i="1" kern="0" dirty="0">
              <a:solidFill>
                <a:srgbClr val="000000"/>
              </a:solidFill>
              <a:latin typeface="Arial" panose="020B0604020202020204" pitchFamily="34" charset="0"/>
              <a:cs typeface="Arial" panose="020B0604020202020204" pitchFamily="34" charset="0"/>
            </a:endParaRPr>
          </a:p>
        </p:txBody>
      </p:sp>
      <p:sp>
        <p:nvSpPr>
          <p:cNvPr id="7" name="Title 1"/>
          <p:cNvSpPr txBox="1">
            <a:spLocks/>
          </p:cNvSpPr>
          <p:nvPr/>
        </p:nvSpPr>
        <p:spPr bwMode="auto">
          <a:xfrm>
            <a:off x="334746" y="582885"/>
            <a:ext cx="8809254" cy="263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defPPr>
              <a:defRPr lang="en-US"/>
            </a:defPPr>
            <a:lvl1pPr defTabSz="914400" eaLnBrk="0" fontAlgn="base" hangingPunct="0">
              <a:lnSpc>
                <a:spcPct val="96000"/>
              </a:lnSpc>
              <a:spcBef>
                <a:spcPct val="0"/>
              </a:spcBef>
              <a:spcAft>
                <a:spcPct val="0"/>
              </a:spcAft>
              <a:defRPr sz="1600" b="0" i="1" kern="0">
                <a:solidFill>
                  <a:srgbClr val="000000"/>
                </a:solidFill>
                <a:latin typeface="Arial" panose="020B0604020202020204" pitchFamily="34" charset="0"/>
                <a:ea typeface="+mj-ea"/>
                <a:cs typeface="Arial" panose="020B0604020202020204" pitchFamily="34" charset="0"/>
              </a:defRPr>
            </a:lvl1pPr>
            <a:lvl2pPr eaLnBrk="0" fontAlgn="base" hangingPunct="0">
              <a:lnSpc>
                <a:spcPct val="96000"/>
              </a:lnSpc>
              <a:spcBef>
                <a:spcPct val="0"/>
              </a:spcBef>
              <a:spcAft>
                <a:spcPct val="0"/>
              </a:spcAft>
              <a:defRPr sz="2000" b="1">
                <a:solidFill>
                  <a:srgbClr val="000080"/>
                </a:solidFill>
                <a:latin typeface="RussellSquare" charset="0"/>
              </a:defRPr>
            </a:lvl2pPr>
            <a:lvl3pPr eaLnBrk="0" fontAlgn="base" hangingPunct="0">
              <a:lnSpc>
                <a:spcPct val="96000"/>
              </a:lnSpc>
              <a:spcBef>
                <a:spcPct val="0"/>
              </a:spcBef>
              <a:spcAft>
                <a:spcPct val="0"/>
              </a:spcAft>
              <a:defRPr sz="2000" b="1">
                <a:solidFill>
                  <a:srgbClr val="000080"/>
                </a:solidFill>
                <a:latin typeface="RussellSquare" charset="0"/>
              </a:defRPr>
            </a:lvl3pPr>
            <a:lvl4pPr eaLnBrk="0" fontAlgn="base" hangingPunct="0">
              <a:lnSpc>
                <a:spcPct val="96000"/>
              </a:lnSpc>
              <a:spcBef>
                <a:spcPct val="0"/>
              </a:spcBef>
              <a:spcAft>
                <a:spcPct val="0"/>
              </a:spcAft>
              <a:defRPr sz="2000" b="1">
                <a:solidFill>
                  <a:srgbClr val="000080"/>
                </a:solidFill>
                <a:latin typeface="RussellSquare" charset="0"/>
              </a:defRPr>
            </a:lvl4pPr>
            <a:lvl5pPr eaLnBrk="0" fontAlgn="base" hangingPunct="0">
              <a:lnSpc>
                <a:spcPct val="96000"/>
              </a:lnSpc>
              <a:spcBef>
                <a:spcPct val="0"/>
              </a:spcBef>
              <a:spcAft>
                <a:spcPct val="0"/>
              </a:spcAft>
              <a:defRPr sz="2000" b="1">
                <a:solidFill>
                  <a:srgbClr val="000080"/>
                </a:solidFill>
                <a:latin typeface="RussellSquare" charset="0"/>
              </a:defRPr>
            </a:lvl5pPr>
            <a:lvl6pPr marL="457200" eaLnBrk="0" fontAlgn="base" hangingPunct="0">
              <a:lnSpc>
                <a:spcPct val="96000"/>
              </a:lnSpc>
              <a:spcBef>
                <a:spcPct val="0"/>
              </a:spcBef>
              <a:spcAft>
                <a:spcPct val="0"/>
              </a:spcAft>
              <a:defRPr sz="2000" b="1">
                <a:solidFill>
                  <a:srgbClr val="000080"/>
                </a:solidFill>
                <a:latin typeface="RussellSquare" charset="0"/>
              </a:defRPr>
            </a:lvl6pPr>
            <a:lvl7pPr marL="914400" eaLnBrk="0" fontAlgn="base" hangingPunct="0">
              <a:lnSpc>
                <a:spcPct val="96000"/>
              </a:lnSpc>
              <a:spcBef>
                <a:spcPct val="0"/>
              </a:spcBef>
              <a:spcAft>
                <a:spcPct val="0"/>
              </a:spcAft>
              <a:defRPr sz="2000" b="1">
                <a:solidFill>
                  <a:srgbClr val="000080"/>
                </a:solidFill>
                <a:latin typeface="RussellSquare" charset="0"/>
              </a:defRPr>
            </a:lvl7pPr>
            <a:lvl8pPr marL="1371600" eaLnBrk="0" fontAlgn="base" hangingPunct="0">
              <a:lnSpc>
                <a:spcPct val="96000"/>
              </a:lnSpc>
              <a:spcBef>
                <a:spcPct val="0"/>
              </a:spcBef>
              <a:spcAft>
                <a:spcPct val="0"/>
              </a:spcAft>
              <a:defRPr sz="2000" b="1">
                <a:solidFill>
                  <a:srgbClr val="000080"/>
                </a:solidFill>
                <a:latin typeface="RussellSquare" charset="0"/>
              </a:defRPr>
            </a:lvl8pPr>
            <a:lvl9pPr marL="1828800" eaLnBrk="0" fontAlgn="base" hangingPunct="0">
              <a:lnSpc>
                <a:spcPct val="96000"/>
              </a:lnSpc>
              <a:spcBef>
                <a:spcPct val="0"/>
              </a:spcBef>
              <a:spcAft>
                <a:spcPct val="0"/>
              </a:spcAft>
              <a:defRPr sz="2000" b="1">
                <a:solidFill>
                  <a:srgbClr val="000080"/>
                </a:solidFill>
                <a:latin typeface="RussellSquare" charset="0"/>
              </a:defRPr>
            </a:lvl9pPr>
          </a:lstStyle>
          <a:p>
            <a:r>
              <a:rPr lang="en-GB" dirty="0" smtClean="0"/>
              <a:t>And most of them don’t believe that they are being heard by the people who run cricket</a:t>
            </a:r>
            <a:endParaRPr lang="en-GB" dirty="0"/>
          </a:p>
        </p:txBody>
      </p:sp>
      <p:sp>
        <p:nvSpPr>
          <p:cNvPr id="13" name="Rectangle 12"/>
          <p:cNvSpPr/>
          <p:nvPr/>
        </p:nvSpPr>
        <p:spPr>
          <a:xfrm>
            <a:off x="180000" y="233590"/>
            <a:ext cx="8964000" cy="307777"/>
          </a:xfrm>
          <a:prstGeom prst="rect">
            <a:avLst/>
          </a:prstGeom>
        </p:spPr>
        <p:txBody>
          <a:bodyPr wrap="square">
            <a:spAutoFit/>
          </a:bodyPr>
          <a:lstStyle/>
          <a:p>
            <a:r>
              <a:rPr lang="en-GB" b="1" dirty="0" smtClean="0">
                <a:solidFill>
                  <a:prstClr val="black"/>
                </a:solidFill>
                <a:latin typeface="Arial" panose="020B0604020202020204" pitchFamily="34" charset="0"/>
                <a:cs typeface="Arial" panose="020B0604020202020204" pitchFamily="34" charset="0"/>
              </a:rPr>
              <a:t>Are players being heard?</a:t>
            </a:r>
            <a:endParaRPr lang="en-GB" b="1" dirty="0">
              <a:solidFill>
                <a:prstClr val="black"/>
              </a:solidFill>
              <a:latin typeface="Arial" panose="020B0604020202020204" pitchFamily="34" charset="0"/>
              <a:cs typeface="Arial" panose="020B0604020202020204" pitchFamily="34" charset="0"/>
            </a:endParaRPr>
          </a:p>
        </p:txBody>
      </p:sp>
      <p:sp>
        <p:nvSpPr>
          <p:cNvPr id="14" name="TextBox 13"/>
          <p:cNvSpPr txBox="1"/>
          <p:nvPr/>
        </p:nvSpPr>
        <p:spPr>
          <a:xfrm>
            <a:off x="476032" y="4560701"/>
            <a:ext cx="7500220" cy="415498"/>
          </a:xfrm>
          <a:prstGeom prst="rect">
            <a:avLst/>
          </a:prstGeom>
          <a:noFill/>
        </p:spPr>
        <p:txBody>
          <a:bodyPr wrap="square" rtlCol="0">
            <a:spAutoFit/>
          </a:bodyPr>
          <a:lstStyle/>
          <a:p>
            <a:r>
              <a:rPr lang="en-GB" sz="1050" dirty="0">
                <a:solidFill>
                  <a:srgbClr val="7F7F7F"/>
                </a:solidFill>
                <a:latin typeface="Arial" panose="020B0604020202020204" pitchFamily="34" charset="0"/>
                <a:cs typeface="Arial" panose="020B0604020202020204" pitchFamily="34" charset="0"/>
              </a:rPr>
              <a:t>Source: NCPS </a:t>
            </a:r>
            <a:r>
              <a:rPr lang="en-GB" sz="1050" dirty="0" smtClean="0">
                <a:solidFill>
                  <a:srgbClr val="7F7F7F"/>
                </a:solidFill>
                <a:latin typeface="Arial" panose="020B0604020202020204" pitchFamily="34" charset="0"/>
                <a:cs typeface="Arial" panose="020B0604020202020204" pitchFamily="34" charset="0"/>
              </a:rPr>
              <a:t>2015 </a:t>
            </a:r>
            <a:r>
              <a:rPr lang="en-GB" sz="1050" dirty="0">
                <a:solidFill>
                  <a:srgbClr val="7F7F7F"/>
                </a:solidFill>
                <a:latin typeface="Arial" panose="020B0604020202020204" pitchFamily="34" charset="0"/>
                <a:cs typeface="Arial" panose="020B0604020202020204" pitchFamily="34" charset="0"/>
              </a:rPr>
              <a:t>Data</a:t>
            </a:r>
          </a:p>
          <a:p>
            <a:r>
              <a:rPr lang="en-GB" sz="1050" dirty="0">
                <a:solidFill>
                  <a:srgbClr val="7F7F7F"/>
                </a:solidFill>
                <a:latin typeface="Arial" panose="020B0604020202020204" pitchFamily="34" charset="0"/>
                <a:cs typeface="Arial" panose="020B0604020202020204" pitchFamily="34" charset="0"/>
              </a:rPr>
              <a:t>Question:</a:t>
            </a:r>
            <a:r>
              <a:rPr lang="en-GB" sz="1050" i="1" dirty="0">
                <a:solidFill>
                  <a:srgbClr val="7F7F7F"/>
                </a:solidFill>
                <a:latin typeface="Arial" panose="020B0604020202020204" pitchFamily="34" charset="0"/>
                <a:cs typeface="Arial" panose="020B0604020202020204" pitchFamily="34" charset="0"/>
              </a:rPr>
              <a:t> </a:t>
            </a:r>
            <a:r>
              <a:rPr lang="en-GB" sz="1050" i="1" dirty="0" smtClean="0">
                <a:solidFill>
                  <a:srgbClr val="7F7F7F"/>
                </a:solidFill>
                <a:latin typeface="Arial" panose="020B0604020202020204" pitchFamily="34" charset="0"/>
                <a:cs typeface="Arial" panose="020B0604020202020204" pitchFamily="34" charset="0"/>
              </a:rPr>
              <a:t>Do you feel that your views are heard and acted upon by the people who run cricket in your area? n=13,069</a:t>
            </a:r>
            <a:endParaRPr lang="en-GB" sz="1050" i="1" dirty="0">
              <a:solidFill>
                <a:srgbClr val="7F7F7F"/>
              </a:solidFill>
              <a:latin typeface="Arial" panose="020B0604020202020204" pitchFamily="34" charset="0"/>
              <a:cs typeface="Arial" panose="020B0604020202020204" pitchFamily="34" charset="0"/>
            </a:endParaRPr>
          </a:p>
        </p:txBody>
      </p:sp>
      <p:sp>
        <p:nvSpPr>
          <p:cNvPr id="9" name="Oval 8"/>
          <p:cNvSpPr/>
          <p:nvPr/>
        </p:nvSpPr>
        <p:spPr>
          <a:xfrm>
            <a:off x="627327" y="977517"/>
            <a:ext cx="4257550" cy="3125540"/>
          </a:xfrm>
          <a:prstGeom prst="ellipse">
            <a:avLst/>
          </a:prstGeom>
          <a:solidFill>
            <a:srgbClr val="00B0F0"/>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6000" dirty="0" smtClean="0">
                <a:solidFill>
                  <a:schemeClr val="bg1"/>
                </a:solidFill>
                <a:latin typeface="Arial" panose="020B0604020202020204" pitchFamily="34" charset="0"/>
                <a:cs typeface="Arial" panose="020B0604020202020204" pitchFamily="34" charset="0"/>
              </a:rPr>
              <a:t>48%</a:t>
            </a:r>
            <a:endParaRPr lang="en-US" sz="16000" dirty="0">
              <a:solidFill>
                <a:schemeClr val="bg1"/>
              </a:solidFill>
              <a:latin typeface="Arial" panose="020B0604020202020204" pitchFamily="34" charset="0"/>
              <a:cs typeface="Arial" panose="020B0604020202020204" pitchFamily="34" charset="0"/>
            </a:endParaRPr>
          </a:p>
        </p:txBody>
      </p:sp>
      <p:sp>
        <p:nvSpPr>
          <p:cNvPr id="4" name="TextBox 3"/>
          <p:cNvSpPr txBox="1"/>
          <p:nvPr/>
        </p:nvSpPr>
        <p:spPr>
          <a:xfrm>
            <a:off x="4739374" y="1732880"/>
            <a:ext cx="3883275" cy="1938992"/>
          </a:xfrm>
          <a:prstGeom prst="rect">
            <a:avLst/>
          </a:prstGeom>
          <a:noFill/>
        </p:spPr>
        <p:txBody>
          <a:bodyPr wrap="square" rtlCol="0">
            <a:spAutoFit/>
          </a:bodyPr>
          <a:lstStyle/>
          <a:p>
            <a:pPr algn="ctr"/>
            <a:r>
              <a:rPr lang="en-US" sz="4000" b="1" dirty="0">
                <a:latin typeface="Arial" panose="020B0604020202020204" pitchFamily="34" charset="0"/>
                <a:cs typeface="Arial" panose="020B0604020202020204" pitchFamily="34" charset="0"/>
              </a:rPr>
              <a:t>o</a:t>
            </a:r>
            <a:r>
              <a:rPr lang="en-US" sz="4000" b="1" dirty="0" smtClean="0">
                <a:latin typeface="Arial" panose="020B0604020202020204" pitchFamily="34" charset="0"/>
                <a:cs typeface="Arial" panose="020B0604020202020204" pitchFamily="34" charset="0"/>
              </a:rPr>
              <a:t>f players </a:t>
            </a:r>
          </a:p>
          <a:p>
            <a:pPr algn="ctr"/>
            <a:r>
              <a:rPr lang="en-US" sz="4000" b="1" dirty="0" smtClean="0">
                <a:latin typeface="Arial" panose="020B0604020202020204" pitchFamily="34" charset="0"/>
                <a:cs typeface="Arial" panose="020B0604020202020204" pitchFamily="34" charset="0"/>
              </a:rPr>
              <a:t>think cricket isn’t listening</a:t>
            </a:r>
            <a:endParaRPr lang="en-GB" sz="4000" b="1" dirty="0" smtClean="0">
              <a:latin typeface="Arial" panose="020B0604020202020204" pitchFamily="34" charset="0"/>
              <a:cs typeface="Arial" panose="020B0604020202020204" pitchFamily="34" charset="0"/>
            </a:endParaRPr>
          </a:p>
        </p:txBody>
      </p:sp>
      <p:sp>
        <p:nvSpPr>
          <p:cNvPr id="3" name="TextBox 2"/>
          <p:cNvSpPr txBox="1"/>
          <p:nvPr/>
        </p:nvSpPr>
        <p:spPr>
          <a:xfrm>
            <a:off x="4662000" y="3671872"/>
            <a:ext cx="3798432" cy="830997"/>
          </a:xfrm>
          <a:prstGeom prst="rect">
            <a:avLst/>
          </a:prstGeom>
          <a:noFill/>
        </p:spPr>
        <p:txBody>
          <a:bodyPr wrap="square" rtlCol="0">
            <a:spAutoFit/>
          </a:bodyPr>
          <a:lstStyle/>
          <a:p>
            <a:pPr algn="ctr"/>
            <a:r>
              <a:rPr lang="en-GB" sz="4800" b="1" dirty="0" smtClean="0"/>
              <a:t>Are we?</a:t>
            </a:r>
            <a:endParaRPr lang="en-GB" sz="4800" b="1" dirty="0"/>
          </a:p>
        </p:txBody>
      </p:sp>
    </p:spTree>
    <p:extLst>
      <p:ext uri="{BB962C8B-B14F-4D97-AF65-F5344CB8AC3E}">
        <p14:creationId xmlns:p14="http://schemas.microsoft.com/office/powerpoint/2010/main" val="40300010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6211" y="-9158"/>
            <a:ext cx="9158486" cy="5152658"/>
          </a:xfrm>
          <a:prstGeom prst="rect">
            <a:avLst/>
          </a:prstGeom>
          <a:solidFill>
            <a:srgbClr val="3FB7E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prstClr val="white"/>
                </a:solidFill>
                <a:latin typeface="Arial" panose="020B0604020202020204" pitchFamily="34" charset="0"/>
                <a:cs typeface="Arial" panose="020B0604020202020204" pitchFamily="34" charset="0"/>
              </a:rPr>
              <a:t>Team players 14-65yrs</a:t>
            </a:r>
          </a:p>
          <a:p>
            <a:pPr algn="ctr"/>
            <a:r>
              <a:rPr lang="en-US" sz="2400" b="1" dirty="0" smtClean="0">
                <a:solidFill>
                  <a:prstClr val="white"/>
                </a:solidFill>
                <a:latin typeface="Arial" panose="020B0604020202020204" pitchFamily="34" charset="0"/>
                <a:cs typeface="Arial" panose="020B0604020202020204" pitchFamily="34" charset="0"/>
              </a:rPr>
              <a:t>‘The </a:t>
            </a:r>
            <a:r>
              <a:rPr lang="en-US" sz="2400" b="1" dirty="0">
                <a:solidFill>
                  <a:prstClr val="white"/>
                </a:solidFill>
                <a:latin typeface="Arial" panose="020B0604020202020204" pitchFamily="34" charset="0"/>
                <a:cs typeface="Arial" panose="020B0604020202020204" pitchFamily="34" charset="0"/>
              </a:rPr>
              <a:t>C</a:t>
            </a:r>
            <a:r>
              <a:rPr lang="en-US" sz="2400" b="1" dirty="0" smtClean="0">
                <a:solidFill>
                  <a:prstClr val="white"/>
                </a:solidFill>
                <a:latin typeface="Arial" panose="020B0604020202020204" pitchFamily="34" charset="0"/>
                <a:cs typeface="Arial" panose="020B0604020202020204" pitchFamily="34" charset="0"/>
              </a:rPr>
              <a:t>ricket Market’</a:t>
            </a:r>
            <a:endParaRPr lang="en-GB" sz="2400" dirty="0">
              <a:solidFill>
                <a:prstClr val="white"/>
              </a:solidFill>
              <a:latin typeface="Arial" panose="020B0604020202020204" pitchFamily="34" charset="0"/>
              <a:cs typeface="Arial" panose="020B0604020202020204" pitchFamily="34" charset="0"/>
            </a:endParaRPr>
          </a:p>
        </p:txBody>
      </p:sp>
      <p:sp>
        <p:nvSpPr>
          <p:cNvPr id="19" name="Rectangle 18"/>
          <p:cNvSpPr/>
          <p:nvPr/>
        </p:nvSpPr>
        <p:spPr>
          <a:xfrm>
            <a:off x="15332" y="1476987"/>
            <a:ext cx="9143997" cy="2475738"/>
          </a:xfrm>
          <a:prstGeom prst="rect">
            <a:avLst/>
          </a:prstGeom>
          <a:solidFill>
            <a:srgbClr val="78C024"/>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1"/>
                </a:solidFill>
                <a:latin typeface="Helvetica" pitchFamily="34" charset="0"/>
                <a:cs typeface="Helvetica" pitchFamily="34" charset="0"/>
              </a:rPr>
              <a:t>Occasional</a:t>
            </a:r>
          </a:p>
          <a:p>
            <a:pPr algn="ctr"/>
            <a:r>
              <a:rPr lang="en-GB" dirty="0">
                <a:solidFill>
                  <a:schemeClr val="bg1"/>
                </a:solidFill>
                <a:latin typeface="Helvetica" pitchFamily="34" charset="0"/>
                <a:cs typeface="Helvetica" pitchFamily="34" charset="0"/>
              </a:rPr>
              <a:t>Played 3 to 11 weeks out of the last 26 week season in teams (Summer or Winter) </a:t>
            </a:r>
          </a:p>
        </p:txBody>
      </p:sp>
      <p:sp>
        <p:nvSpPr>
          <p:cNvPr id="24" name="Rectangle 23"/>
          <p:cNvSpPr/>
          <p:nvPr/>
        </p:nvSpPr>
        <p:spPr>
          <a:xfrm>
            <a:off x="-2067" y="-16805"/>
            <a:ext cx="9143997" cy="1495044"/>
          </a:xfrm>
          <a:prstGeom prst="rect">
            <a:avLst/>
          </a:prstGeom>
          <a:solidFill>
            <a:srgbClr val="002C5B"/>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bg1"/>
                </a:solidFill>
                <a:latin typeface="Helvetica" pitchFamily="34" charset="0"/>
                <a:cs typeface="Helvetica" pitchFamily="34" charset="0"/>
              </a:rPr>
              <a:t>Core</a:t>
            </a:r>
          </a:p>
          <a:p>
            <a:pPr algn="ctr"/>
            <a:r>
              <a:rPr lang="en-GB" dirty="0" smtClean="0">
                <a:solidFill>
                  <a:schemeClr val="bg1"/>
                </a:solidFill>
                <a:latin typeface="Helvetica" pitchFamily="34" charset="0"/>
                <a:cs typeface="Helvetica" pitchFamily="34" charset="0"/>
              </a:rPr>
              <a:t>Played at least 12 weeks out of the last 26 week season in teams (Summer or Winter)</a:t>
            </a:r>
            <a:endParaRPr lang="en-GB" dirty="0">
              <a:solidFill>
                <a:schemeClr val="bg1"/>
              </a:solidFill>
              <a:latin typeface="Helvetica" pitchFamily="34" charset="0"/>
              <a:cs typeface="Helvetica" pitchFamily="34" charset="0"/>
            </a:endParaRPr>
          </a:p>
        </p:txBody>
      </p:sp>
      <p:sp>
        <p:nvSpPr>
          <p:cNvPr id="20" name="Rectangle 19"/>
          <p:cNvSpPr/>
          <p:nvPr/>
        </p:nvSpPr>
        <p:spPr>
          <a:xfrm>
            <a:off x="28980" y="3963661"/>
            <a:ext cx="9143997" cy="1186434"/>
          </a:xfrm>
          <a:prstGeom prst="rect">
            <a:avLst/>
          </a:prstGeom>
          <a:solidFill>
            <a:schemeClr val="bg1">
              <a:lumMod val="5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1"/>
                </a:solidFill>
                <a:latin typeface="Helvetica" pitchFamily="34" charset="0"/>
                <a:cs typeface="Helvetica" pitchFamily="34" charset="0"/>
              </a:rPr>
              <a:t>Cameo </a:t>
            </a:r>
          </a:p>
          <a:p>
            <a:pPr algn="ctr"/>
            <a:r>
              <a:rPr lang="en-GB" dirty="0">
                <a:solidFill>
                  <a:schemeClr val="bg1"/>
                </a:solidFill>
                <a:latin typeface="Helvetica" pitchFamily="34" charset="0"/>
                <a:cs typeface="Helvetica" pitchFamily="34" charset="0"/>
              </a:rPr>
              <a:t>Played 1 or 2 weeks of the last 26 week season in teams (Summer or Winter)</a:t>
            </a:r>
          </a:p>
        </p:txBody>
      </p:sp>
    </p:spTree>
    <p:extLst>
      <p:ext uri="{BB962C8B-B14F-4D97-AF65-F5344CB8AC3E}">
        <p14:creationId xmlns:p14="http://schemas.microsoft.com/office/powerpoint/2010/main" val="322935556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Shape 177"/>
          <p:cNvSpPr txBox="1">
            <a:spLocks noGrp="1"/>
          </p:cNvSpPr>
          <p:nvPr>
            <p:ph type="title"/>
          </p:nvPr>
        </p:nvSpPr>
        <p:spPr>
          <a:xfrm>
            <a:off x="2483768" y="1849625"/>
            <a:ext cx="3168352" cy="867899"/>
          </a:xfrm>
          <a:prstGeom prst="rect">
            <a:avLst/>
          </a:prstGeom>
        </p:spPr>
        <p:txBody>
          <a:bodyPr lIns="91425" tIns="91425" rIns="91425" bIns="91425" anchor="b" anchorCtr="0">
            <a:noAutofit/>
          </a:bodyPr>
          <a:lstStyle/>
          <a:p>
            <a:pPr lvl="0" rtl="0">
              <a:spcBef>
                <a:spcPts val="0"/>
              </a:spcBef>
              <a:buNone/>
            </a:pPr>
            <a:r>
              <a:rPr lang="en-GB" dirty="0" smtClean="0"/>
              <a:t>Reflections?</a:t>
            </a:r>
            <a:endParaRPr lang="en-GB" dirty="0"/>
          </a:p>
        </p:txBody>
      </p:sp>
      <p:pic>
        <p:nvPicPr>
          <p:cNvPr id="179" name="Shape 179"/>
          <p:cNvPicPr preferRelativeResize="0"/>
          <p:nvPr/>
        </p:nvPicPr>
        <p:blipFill>
          <a:blip r:embed="rId3">
            <a:alphaModFix/>
          </a:blip>
          <a:stretch>
            <a:fillRect/>
          </a:stretch>
        </p:blipFill>
        <p:spPr>
          <a:xfrm>
            <a:off x="8673024" y="4226050"/>
            <a:ext cx="294375" cy="710123"/>
          </a:xfrm>
          <a:prstGeom prst="rect">
            <a:avLst/>
          </a:prstGeom>
          <a:noFill/>
          <a:ln>
            <a:noFill/>
          </a:ln>
        </p:spPr>
      </p:pic>
    </p:spTree>
    <p:extLst>
      <p:ext uri="{BB962C8B-B14F-4D97-AF65-F5344CB8AC3E}">
        <p14:creationId xmlns:p14="http://schemas.microsoft.com/office/powerpoint/2010/main" val="3074651224"/>
      </p:ext>
    </p:extLst>
  </p:cSld>
  <p:clrMapOvr>
    <a:masterClrMapping/>
  </p:clrMapOvr>
  <p:transition spd="slow">
    <p:cut/>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pic>
        <p:nvPicPr>
          <p:cNvPr id="203" name="Shape 203"/>
          <p:cNvPicPr preferRelativeResize="0"/>
          <p:nvPr/>
        </p:nvPicPr>
        <p:blipFill>
          <a:blip r:embed="rId3">
            <a:alphaModFix/>
          </a:blip>
          <a:stretch>
            <a:fillRect/>
          </a:stretch>
        </p:blipFill>
        <p:spPr>
          <a:xfrm>
            <a:off x="4139952" y="1561150"/>
            <a:ext cx="825750" cy="1991951"/>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ounded Rectangle 23"/>
          <p:cNvSpPr/>
          <p:nvPr/>
        </p:nvSpPr>
        <p:spPr bwMode="auto">
          <a:xfrm>
            <a:off x="4632147" y="253389"/>
            <a:ext cx="4321175" cy="4390670"/>
          </a:xfrm>
          <a:prstGeom prst="roundRect">
            <a:avLst/>
          </a:prstGeom>
          <a:solidFill>
            <a:srgbClr val="002060"/>
          </a:solidFill>
          <a:ln w="9525" cap="flat" cmpd="sng" algn="ctr">
            <a:solidFill>
              <a:schemeClr val="tx1"/>
            </a:solidFill>
            <a:prstDash val="solid"/>
            <a:round/>
            <a:headEnd type="none" w="med" len="med"/>
            <a:tailEnd type="none" w="med" len="med"/>
          </a:ln>
          <a:effectLst>
            <a:outerShdw blurRad="63500" sx="102000" sy="102000" algn="ctr"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algn="ctr"/>
            <a:endParaRPr lang="en-GB" sz="4000" dirty="0">
              <a:solidFill>
                <a:prstClr val="white"/>
              </a:solidFill>
              <a:latin typeface="Arial" panose="020B0604020202020204" pitchFamily="34" charset="0"/>
              <a:cs typeface="Arial" panose="020B0604020202020204" pitchFamily="34" charset="0"/>
            </a:endParaRPr>
          </a:p>
        </p:txBody>
      </p:sp>
      <p:sp>
        <p:nvSpPr>
          <p:cNvPr id="12" name="TextBox 11"/>
          <p:cNvSpPr txBox="1"/>
          <p:nvPr/>
        </p:nvSpPr>
        <p:spPr>
          <a:xfrm>
            <a:off x="4632147" y="925230"/>
            <a:ext cx="4372627" cy="3046988"/>
          </a:xfrm>
          <a:prstGeom prst="rect">
            <a:avLst/>
          </a:prstGeom>
          <a:noFill/>
        </p:spPr>
        <p:txBody>
          <a:bodyPr wrap="square" rtlCol="0">
            <a:spAutoFit/>
          </a:bodyPr>
          <a:lstStyle/>
          <a:p>
            <a:pPr algn="ctr"/>
            <a:r>
              <a:rPr lang="en-GB" sz="4800" b="1" dirty="0">
                <a:solidFill>
                  <a:srgbClr val="FFFFFF"/>
                </a:solidFill>
                <a:latin typeface="Arial" pitchFamily="34" charset="0"/>
                <a:cs typeface="Arial" pitchFamily="34" charset="0"/>
              </a:rPr>
              <a:t>The cricket market is</a:t>
            </a:r>
            <a:r>
              <a:rPr lang="en-GB" sz="4800" dirty="0">
                <a:solidFill>
                  <a:srgbClr val="FFFFFF"/>
                </a:solidFill>
                <a:latin typeface="Arial" pitchFamily="34" charset="0"/>
                <a:cs typeface="Arial" pitchFamily="34" charset="0"/>
              </a:rPr>
              <a:t>, </a:t>
            </a:r>
          </a:p>
          <a:p>
            <a:pPr algn="ctr"/>
            <a:r>
              <a:rPr lang="en-GB" sz="4800" dirty="0">
                <a:solidFill>
                  <a:srgbClr val="FFFFFF"/>
                </a:solidFill>
                <a:latin typeface="Arial" pitchFamily="34" charset="0"/>
                <a:cs typeface="Arial" pitchFamily="34" charset="0"/>
              </a:rPr>
              <a:t>at best, </a:t>
            </a:r>
          </a:p>
          <a:p>
            <a:pPr algn="ctr"/>
            <a:r>
              <a:rPr lang="en-GB" sz="4800" b="1" dirty="0">
                <a:solidFill>
                  <a:srgbClr val="FFFFFF"/>
                </a:solidFill>
                <a:latin typeface="Arial" pitchFamily="34" charset="0"/>
                <a:cs typeface="Arial" pitchFamily="34" charset="0"/>
              </a:rPr>
              <a:t>static</a:t>
            </a:r>
            <a:endParaRPr lang="en-GB" sz="4800" b="1" dirty="0">
              <a:solidFill>
                <a:prstClr val="black"/>
              </a:solidFill>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407" y="1635646"/>
            <a:ext cx="3600400" cy="2025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124152"/>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 name="Rounded Rectangle 194"/>
          <p:cNvSpPr/>
          <p:nvPr/>
        </p:nvSpPr>
        <p:spPr>
          <a:xfrm>
            <a:off x="6009439" y="656822"/>
            <a:ext cx="2775239" cy="3919575"/>
          </a:xfrm>
          <a:prstGeom prst="roundRect">
            <a:avLst/>
          </a:prstGeom>
          <a:solidFill>
            <a:schemeClr val="bg1">
              <a:lumMod val="85000"/>
            </a:schemeClr>
          </a:solidFill>
          <a:ln w="28575">
            <a:noFill/>
          </a:ln>
        </p:spPr>
        <p:style>
          <a:lnRef idx="1">
            <a:schemeClr val="accent1"/>
          </a:lnRef>
          <a:fillRef idx="3">
            <a:schemeClr val="accent1"/>
          </a:fillRef>
          <a:effectRef idx="2">
            <a:schemeClr val="accent1"/>
          </a:effectRef>
          <a:fontRef idx="minor">
            <a:schemeClr val="lt1"/>
          </a:fontRef>
        </p:style>
        <p:txBody>
          <a:bodyPr rtlCol="0" anchor="t" anchorCtr="0"/>
          <a:lstStyle/>
          <a:p>
            <a:pPr algn="ctr"/>
            <a:endParaRPr lang="en-GB" dirty="0">
              <a:solidFill>
                <a:sysClr val="windowText" lastClr="000000"/>
              </a:solidFill>
            </a:endParaRPr>
          </a:p>
        </p:txBody>
      </p:sp>
      <p:sp>
        <p:nvSpPr>
          <p:cNvPr id="194" name="Rounded Rectangle 193"/>
          <p:cNvSpPr/>
          <p:nvPr/>
        </p:nvSpPr>
        <p:spPr>
          <a:xfrm>
            <a:off x="3101659" y="656823"/>
            <a:ext cx="2775239" cy="3919575"/>
          </a:xfrm>
          <a:prstGeom prst="roundRect">
            <a:avLst/>
          </a:prstGeom>
          <a:solidFill>
            <a:schemeClr val="bg1">
              <a:lumMod val="85000"/>
            </a:schemeClr>
          </a:solidFill>
          <a:ln w="28575">
            <a:noFill/>
          </a:ln>
        </p:spPr>
        <p:style>
          <a:lnRef idx="1">
            <a:schemeClr val="accent1"/>
          </a:lnRef>
          <a:fillRef idx="3">
            <a:schemeClr val="accent1"/>
          </a:fillRef>
          <a:effectRef idx="2">
            <a:schemeClr val="accent1"/>
          </a:effectRef>
          <a:fontRef idx="minor">
            <a:schemeClr val="lt1"/>
          </a:fontRef>
        </p:style>
        <p:txBody>
          <a:bodyPr rtlCol="0" anchor="t" anchorCtr="0"/>
          <a:lstStyle/>
          <a:p>
            <a:pPr algn="ctr"/>
            <a:endParaRPr lang="en-GB" dirty="0">
              <a:solidFill>
                <a:sysClr val="windowText" lastClr="000000"/>
              </a:solidFill>
            </a:endParaRPr>
          </a:p>
        </p:txBody>
      </p:sp>
      <p:sp>
        <p:nvSpPr>
          <p:cNvPr id="193" name="Rounded Rectangle 192"/>
          <p:cNvSpPr/>
          <p:nvPr/>
        </p:nvSpPr>
        <p:spPr>
          <a:xfrm>
            <a:off x="193878" y="656823"/>
            <a:ext cx="2775239" cy="3919575"/>
          </a:xfrm>
          <a:prstGeom prst="roundRect">
            <a:avLst/>
          </a:prstGeom>
          <a:solidFill>
            <a:schemeClr val="bg1">
              <a:lumMod val="85000"/>
            </a:schemeClr>
          </a:solidFill>
          <a:ln w="28575">
            <a:noFill/>
          </a:ln>
        </p:spPr>
        <p:style>
          <a:lnRef idx="1">
            <a:schemeClr val="accent1"/>
          </a:lnRef>
          <a:fillRef idx="3">
            <a:schemeClr val="accent1"/>
          </a:fillRef>
          <a:effectRef idx="2">
            <a:schemeClr val="accent1"/>
          </a:effectRef>
          <a:fontRef idx="minor">
            <a:schemeClr val="lt1"/>
          </a:fontRef>
        </p:style>
        <p:txBody>
          <a:bodyPr rtlCol="0" anchor="t" anchorCtr="0"/>
          <a:lstStyle/>
          <a:p>
            <a:pPr algn="ctr"/>
            <a:endParaRPr lang="en-GB" dirty="0">
              <a:solidFill>
                <a:sysClr val="windowText" lastClr="000000"/>
              </a:solidFill>
            </a:endParaRPr>
          </a:p>
        </p:txBody>
      </p:sp>
      <p:sp>
        <p:nvSpPr>
          <p:cNvPr id="12" name="TextBox 11"/>
          <p:cNvSpPr txBox="1"/>
          <p:nvPr/>
        </p:nvSpPr>
        <p:spPr>
          <a:xfrm>
            <a:off x="464337" y="4637123"/>
            <a:ext cx="7500220" cy="253916"/>
          </a:xfrm>
          <a:prstGeom prst="rect">
            <a:avLst/>
          </a:prstGeom>
          <a:noFill/>
        </p:spPr>
        <p:txBody>
          <a:bodyPr wrap="square" rtlCol="0">
            <a:spAutoFit/>
          </a:bodyPr>
          <a:lstStyle/>
          <a:p>
            <a:r>
              <a:rPr lang="en-GB" sz="1050" dirty="0">
                <a:solidFill>
                  <a:prstClr val="white">
                    <a:lumMod val="50000"/>
                  </a:prstClr>
                </a:solidFill>
                <a:cs typeface="Arial" panose="020B0604020202020204" pitchFamily="34" charset="0"/>
              </a:rPr>
              <a:t>Source: Play-Cricket 2011-2015.  Up to end of week 17 of season. Over 14s only. County Control Group</a:t>
            </a:r>
            <a:endParaRPr lang="en-GB" sz="1050" i="1" dirty="0">
              <a:solidFill>
                <a:prstClr val="white">
                  <a:lumMod val="50000"/>
                </a:prstClr>
              </a:solidFill>
              <a:cs typeface="Arial" panose="020B0604020202020204" pitchFamily="34" charset="0"/>
            </a:endParaRPr>
          </a:p>
        </p:txBody>
      </p:sp>
      <p:sp>
        <p:nvSpPr>
          <p:cNvPr id="13" name="Rectangle 12"/>
          <p:cNvSpPr/>
          <p:nvPr/>
        </p:nvSpPr>
        <p:spPr>
          <a:xfrm>
            <a:off x="193878" y="1127131"/>
            <a:ext cx="2653544" cy="415498"/>
          </a:xfrm>
          <a:prstGeom prst="rect">
            <a:avLst/>
          </a:prstGeom>
        </p:spPr>
        <p:txBody>
          <a:bodyPr wrap="square">
            <a:spAutoFit/>
          </a:bodyPr>
          <a:lstStyle/>
          <a:p>
            <a:pPr algn="ctr">
              <a:lnSpc>
                <a:spcPct val="150000"/>
              </a:lnSpc>
            </a:pPr>
            <a:r>
              <a:rPr lang="en-US" b="1" dirty="0">
                <a:solidFill>
                  <a:prstClr val="black"/>
                </a:solidFill>
                <a:latin typeface="Arial" panose="020B0604020202020204" pitchFamily="34" charset="0"/>
                <a:cs typeface="Arial" panose="020B0604020202020204" pitchFamily="34" charset="0"/>
              </a:rPr>
              <a:t>NUMBER OF PLAYERS</a:t>
            </a:r>
            <a:endParaRPr lang="en-GB" b="1" dirty="0">
              <a:solidFill>
                <a:prstClr val="black"/>
              </a:solidFill>
              <a:latin typeface="Arial" panose="020B0604020202020204" pitchFamily="34" charset="0"/>
              <a:cs typeface="Arial" panose="020B0604020202020204" pitchFamily="34" charset="0"/>
            </a:endParaRPr>
          </a:p>
        </p:txBody>
      </p:sp>
      <p:sp>
        <p:nvSpPr>
          <p:cNvPr id="15" name="Rectangle 14"/>
          <p:cNvSpPr/>
          <p:nvPr/>
        </p:nvSpPr>
        <p:spPr>
          <a:xfrm>
            <a:off x="2677482" y="1253401"/>
            <a:ext cx="3658984" cy="415498"/>
          </a:xfrm>
          <a:prstGeom prst="rect">
            <a:avLst/>
          </a:prstGeom>
        </p:spPr>
        <p:txBody>
          <a:bodyPr wrap="square">
            <a:spAutoFit/>
          </a:bodyPr>
          <a:lstStyle/>
          <a:p>
            <a:pPr algn="ctr">
              <a:lnSpc>
                <a:spcPct val="150000"/>
              </a:lnSpc>
            </a:pPr>
            <a:r>
              <a:rPr lang="en-US" b="1" dirty="0">
                <a:solidFill>
                  <a:prstClr val="black"/>
                </a:solidFill>
                <a:latin typeface="Arial" panose="020B0604020202020204" pitchFamily="34" charset="0"/>
                <a:cs typeface="Arial" panose="020B0604020202020204" pitchFamily="34" charset="0"/>
              </a:rPr>
              <a:t>FREQUENCY</a:t>
            </a:r>
            <a:endParaRPr lang="en-GB" b="1" dirty="0">
              <a:solidFill>
                <a:prstClr val="black"/>
              </a:solidFill>
              <a:latin typeface="Arial" panose="020B0604020202020204" pitchFamily="34" charset="0"/>
              <a:cs typeface="Arial" panose="020B0604020202020204" pitchFamily="34" charset="0"/>
            </a:endParaRPr>
          </a:p>
        </p:txBody>
      </p:sp>
      <p:grpSp>
        <p:nvGrpSpPr>
          <p:cNvPr id="4" name="Group 3"/>
          <p:cNvGrpSpPr/>
          <p:nvPr/>
        </p:nvGrpSpPr>
        <p:grpSpPr>
          <a:xfrm>
            <a:off x="1292402" y="760688"/>
            <a:ext cx="949418" cy="379623"/>
            <a:chOff x="1331039" y="1014250"/>
            <a:chExt cx="949418" cy="506164"/>
          </a:xfrm>
        </p:grpSpPr>
        <p:grpSp>
          <p:nvGrpSpPr>
            <p:cNvPr id="19" name="Group 18"/>
            <p:cNvGrpSpPr/>
            <p:nvPr/>
          </p:nvGrpSpPr>
          <p:grpSpPr>
            <a:xfrm>
              <a:off x="1422253" y="1014250"/>
              <a:ext cx="187798" cy="385690"/>
              <a:chOff x="7853295" y="3585347"/>
              <a:chExt cx="970806" cy="1993788"/>
            </a:xfrm>
            <a:solidFill>
              <a:schemeClr val="tx1"/>
            </a:solidFill>
          </p:grpSpPr>
          <p:sp>
            <p:nvSpPr>
              <p:cNvPr id="20" name="Rounded Rectangle 19"/>
              <p:cNvSpPr/>
              <p:nvPr/>
            </p:nvSpPr>
            <p:spPr>
              <a:xfrm>
                <a:off x="7853295" y="4120708"/>
                <a:ext cx="970804" cy="794906"/>
              </a:xfrm>
              <a:prstGeom prst="roundRect">
                <a:avLst>
                  <a:gd name="adj" fmla="val 227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1" name="Rounded Rectangle 20"/>
              <p:cNvSpPr/>
              <p:nvPr/>
            </p:nvSpPr>
            <p:spPr>
              <a:xfrm>
                <a:off x="8378390" y="4763214"/>
                <a:ext cx="250288" cy="812006"/>
              </a:xfrm>
              <a:prstGeom prst="roundRect">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3" name="Rounded Rectangle 22"/>
              <p:cNvSpPr/>
              <p:nvPr/>
            </p:nvSpPr>
            <p:spPr>
              <a:xfrm>
                <a:off x="8022867" y="4763214"/>
                <a:ext cx="250288" cy="812006"/>
              </a:xfrm>
              <a:prstGeom prst="roundRect">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4" name="Freeform 23"/>
              <p:cNvSpPr/>
              <p:nvPr/>
            </p:nvSpPr>
            <p:spPr bwMode="auto">
              <a:xfrm flipH="1" flipV="1">
                <a:off x="8005033" y="4763214"/>
                <a:ext cx="638567" cy="394909"/>
              </a:xfrm>
              <a:custGeom>
                <a:avLst/>
                <a:gdLst>
                  <a:gd name="connsiteX0" fmla="*/ 638567 w 638567"/>
                  <a:gd name="connsiteY0" fmla="*/ 394909 h 394909"/>
                  <a:gd name="connsiteX1" fmla="*/ 393754 w 638567"/>
                  <a:gd name="connsiteY1" fmla="*/ 394909 h 394909"/>
                  <a:gd name="connsiteX2" fmla="*/ 352610 w 638567"/>
                  <a:gd name="connsiteY2" fmla="*/ 394909 h 394909"/>
                  <a:gd name="connsiteX3" fmla="*/ 285957 w 638567"/>
                  <a:gd name="connsiteY3" fmla="*/ 394909 h 394909"/>
                  <a:gd name="connsiteX4" fmla="*/ 244812 w 638567"/>
                  <a:gd name="connsiteY4" fmla="*/ 394909 h 394909"/>
                  <a:gd name="connsiteX5" fmla="*/ 0 w 638567"/>
                  <a:gd name="connsiteY5" fmla="*/ 394909 h 394909"/>
                  <a:gd name="connsiteX6" fmla="*/ 0 w 638567"/>
                  <a:gd name="connsiteY6" fmla="*/ 1 h 394909"/>
                  <a:gd name="connsiteX7" fmla="*/ 279976 w 638567"/>
                  <a:gd name="connsiteY7" fmla="*/ 1 h 394909"/>
                  <a:gd name="connsiteX8" fmla="*/ 279976 w 638567"/>
                  <a:gd name="connsiteY8" fmla="*/ 0 h 394909"/>
                  <a:gd name="connsiteX9" fmla="*/ 279977 w 638567"/>
                  <a:gd name="connsiteY9" fmla="*/ 1 h 394909"/>
                  <a:gd name="connsiteX10" fmla="*/ 285957 w 638567"/>
                  <a:gd name="connsiteY10" fmla="*/ 1 h 394909"/>
                  <a:gd name="connsiteX11" fmla="*/ 285957 w 638567"/>
                  <a:gd name="connsiteY11" fmla="*/ 16303 h 394909"/>
                  <a:gd name="connsiteX12" fmla="*/ 319946 w 638567"/>
                  <a:gd name="connsiteY12" fmla="*/ 108950 h 394909"/>
                  <a:gd name="connsiteX13" fmla="*/ 352610 w 638567"/>
                  <a:gd name="connsiteY13" fmla="*/ 19915 h 394909"/>
                  <a:gd name="connsiteX14" fmla="*/ 352610 w 638567"/>
                  <a:gd name="connsiteY14" fmla="*/ 1 h 394909"/>
                  <a:gd name="connsiteX15" fmla="*/ 359916 w 638567"/>
                  <a:gd name="connsiteY15" fmla="*/ 1 h 394909"/>
                  <a:gd name="connsiteX16" fmla="*/ 359916 w 638567"/>
                  <a:gd name="connsiteY16" fmla="*/ 0 h 394909"/>
                  <a:gd name="connsiteX17" fmla="*/ 359916 w 638567"/>
                  <a:gd name="connsiteY17" fmla="*/ 1 h 394909"/>
                  <a:gd name="connsiteX18" fmla="*/ 638567 w 638567"/>
                  <a:gd name="connsiteY18" fmla="*/ 1 h 39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38567" h="394909">
                    <a:moveTo>
                      <a:pt x="638567" y="394909"/>
                    </a:moveTo>
                    <a:lnTo>
                      <a:pt x="393754" y="394909"/>
                    </a:lnTo>
                    <a:lnTo>
                      <a:pt x="352610" y="394909"/>
                    </a:lnTo>
                    <a:lnTo>
                      <a:pt x="285957" y="394909"/>
                    </a:lnTo>
                    <a:lnTo>
                      <a:pt x="244812" y="394909"/>
                    </a:lnTo>
                    <a:lnTo>
                      <a:pt x="0" y="394909"/>
                    </a:lnTo>
                    <a:lnTo>
                      <a:pt x="0" y="1"/>
                    </a:lnTo>
                    <a:lnTo>
                      <a:pt x="279976" y="1"/>
                    </a:lnTo>
                    <a:lnTo>
                      <a:pt x="279976" y="0"/>
                    </a:lnTo>
                    <a:lnTo>
                      <a:pt x="279977" y="1"/>
                    </a:lnTo>
                    <a:lnTo>
                      <a:pt x="285957" y="1"/>
                    </a:lnTo>
                    <a:lnTo>
                      <a:pt x="285957" y="16303"/>
                    </a:lnTo>
                    <a:lnTo>
                      <a:pt x="319946" y="108950"/>
                    </a:lnTo>
                    <a:lnTo>
                      <a:pt x="352610" y="19915"/>
                    </a:lnTo>
                    <a:lnTo>
                      <a:pt x="352610" y="1"/>
                    </a:lnTo>
                    <a:lnTo>
                      <a:pt x="359916" y="1"/>
                    </a:lnTo>
                    <a:lnTo>
                      <a:pt x="359916" y="0"/>
                    </a:lnTo>
                    <a:lnTo>
                      <a:pt x="359916" y="1"/>
                    </a:lnTo>
                    <a:lnTo>
                      <a:pt x="638567" y="1"/>
                    </a:lnTo>
                    <a:close/>
                  </a:path>
                </a:pathLst>
              </a:custGeom>
              <a:grpFill/>
              <a:ln w="25400"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ctr" anchorCtr="0" compatLnSpc="1">
                <a:prstTxWarp prst="textNoShape">
                  <a:avLst/>
                </a:prstTxWarp>
                <a:noAutofit/>
              </a:bodyPr>
              <a:lstStyle/>
              <a:p>
                <a:pPr algn="ctr" defTabSz="914400" fontAlgn="base">
                  <a:spcBef>
                    <a:spcPct val="0"/>
                  </a:spcBef>
                  <a:spcAft>
                    <a:spcPct val="0"/>
                  </a:spcAft>
                </a:pPr>
                <a:endParaRPr lang="en-GB" dirty="0">
                  <a:solidFill>
                    <a:srgbClr val="000000"/>
                  </a:solidFill>
                  <a:ea typeface="ヒラギノ角ゴ ProN W3" charset="-128"/>
                  <a:cs typeface="ヒラギノ角ゴ ProN W3" charset="-128"/>
                  <a:sym typeface="GillSans" charset="0"/>
                </a:endParaRPr>
              </a:p>
            </p:txBody>
          </p:sp>
          <p:sp>
            <p:nvSpPr>
              <p:cNvPr id="25" name="Rounded Rectangle 24"/>
              <p:cNvSpPr/>
              <p:nvPr/>
            </p:nvSpPr>
            <p:spPr>
              <a:xfrm>
                <a:off x="7853297" y="4120709"/>
                <a:ext cx="970804" cy="642505"/>
              </a:xfrm>
              <a:prstGeom prst="roundRect">
                <a:avLst>
                  <a:gd name="adj" fmla="val 22773"/>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6" name="Isosceles Triangle 25"/>
              <p:cNvSpPr/>
              <p:nvPr/>
            </p:nvSpPr>
            <p:spPr bwMode="auto">
              <a:xfrm rot="10800000">
                <a:off x="8153091" y="4119310"/>
                <a:ext cx="347531" cy="31522"/>
              </a:xfrm>
              <a:prstGeom prst="triangle">
                <a:avLst/>
              </a:prstGeom>
              <a:grpFill/>
              <a:ln w="254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914400" fontAlgn="base">
                  <a:spcBef>
                    <a:spcPct val="0"/>
                  </a:spcBef>
                  <a:spcAft>
                    <a:spcPct val="0"/>
                  </a:spcAft>
                </a:pPr>
                <a:endParaRPr lang="en-GB" dirty="0">
                  <a:solidFill>
                    <a:srgbClr val="000000"/>
                  </a:solidFill>
                  <a:ea typeface="ヒラギノ角ゴ ProN W3" charset="-128"/>
                  <a:cs typeface="ヒラギノ角ゴ ProN W3" charset="-128"/>
                  <a:sym typeface="GillSans" charset="0"/>
                </a:endParaRPr>
              </a:p>
            </p:txBody>
          </p:sp>
          <p:sp>
            <p:nvSpPr>
              <p:cNvPr id="27" name="Oval 26"/>
              <p:cNvSpPr/>
              <p:nvPr/>
            </p:nvSpPr>
            <p:spPr>
              <a:xfrm>
                <a:off x="8075920" y="3585347"/>
                <a:ext cx="525554" cy="539910"/>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8" name="Rectangle 27"/>
              <p:cNvSpPr/>
              <p:nvPr/>
            </p:nvSpPr>
            <p:spPr bwMode="auto">
              <a:xfrm>
                <a:off x="8022867" y="5285567"/>
                <a:ext cx="250288" cy="268703"/>
              </a:xfrm>
              <a:prstGeom prst="rect">
                <a:avLst/>
              </a:prstGeom>
              <a:grpFill/>
              <a:ln w="25400"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algn="ctr" defTabSz="914400" fontAlgn="base">
                  <a:spcBef>
                    <a:spcPct val="0"/>
                  </a:spcBef>
                  <a:spcAft>
                    <a:spcPct val="0"/>
                  </a:spcAft>
                </a:pPr>
                <a:endParaRPr lang="en-GB" dirty="0">
                  <a:solidFill>
                    <a:srgbClr val="000000"/>
                  </a:solidFill>
                  <a:ea typeface="ヒラギノ角ゴ ProN W3" charset="-128"/>
                  <a:cs typeface="ヒラギノ角ゴ ProN W3" charset="-128"/>
                  <a:sym typeface="GillSans" charset="0"/>
                </a:endParaRPr>
              </a:p>
            </p:txBody>
          </p:sp>
          <p:sp>
            <p:nvSpPr>
              <p:cNvPr id="29" name="Rectangle 28"/>
              <p:cNvSpPr/>
              <p:nvPr/>
            </p:nvSpPr>
            <p:spPr bwMode="auto">
              <a:xfrm>
                <a:off x="8378390" y="5285567"/>
                <a:ext cx="250288" cy="268703"/>
              </a:xfrm>
              <a:prstGeom prst="rect">
                <a:avLst/>
              </a:prstGeom>
              <a:grpFill/>
              <a:ln w="25400"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algn="ctr" defTabSz="914400" fontAlgn="base">
                  <a:spcBef>
                    <a:spcPct val="0"/>
                  </a:spcBef>
                  <a:spcAft>
                    <a:spcPct val="0"/>
                  </a:spcAft>
                </a:pPr>
                <a:endParaRPr lang="en-GB" dirty="0">
                  <a:solidFill>
                    <a:srgbClr val="000000"/>
                  </a:solidFill>
                  <a:ea typeface="ヒラギノ角ゴ ProN W3" charset="-128"/>
                  <a:cs typeface="ヒラギノ角ゴ ProN W3" charset="-128"/>
                  <a:sym typeface="GillSans" charset="0"/>
                </a:endParaRPr>
              </a:p>
            </p:txBody>
          </p:sp>
          <p:sp>
            <p:nvSpPr>
              <p:cNvPr id="30" name="Flowchart: Delay 29"/>
              <p:cNvSpPr/>
              <p:nvPr/>
            </p:nvSpPr>
            <p:spPr bwMode="auto">
              <a:xfrm rot="16200000">
                <a:off x="8464015" y="5396637"/>
                <a:ext cx="79039" cy="285957"/>
              </a:xfrm>
              <a:prstGeom prst="flowChartDelay">
                <a:avLst/>
              </a:prstGeom>
              <a:grpFill/>
              <a:ln w="25400" cap="flat" cmpd="sng" algn="ctr">
                <a:solidFill>
                  <a:srgbClr val="000000"/>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ctr" defTabSz="914400" fontAlgn="base">
                  <a:spcBef>
                    <a:spcPct val="0"/>
                  </a:spcBef>
                  <a:spcAft>
                    <a:spcPct val="0"/>
                  </a:spcAft>
                </a:pPr>
                <a:endParaRPr lang="en-GB" sz="4200">
                  <a:solidFill>
                    <a:srgbClr val="000000"/>
                  </a:solidFill>
                  <a:latin typeface="GillSans" charset="0"/>
                  <a:ea typeface="ヒラギノ角ゴ ProN W3" charset="-128"/>
                  <a:cs typeface="ヒラギノ角ゴ ProN W3" charset="-128"/>
                  <a:sym typeface="GillSans" charset="0"/>
                </a:endParaRPr>
              </a:p>
            </p:txBody>
          </p:sp>
          <p:sp>
            <p:nvSpPr>
              <p:cNvPr id="31" name="Flowchart: Delay 30"/>
              <p:cNvSpPr/>
              <p:nvPr/>
            </p:nvSpPr>
            <p:spPr bwMode="auto">
              <a:xfrm rot="16200000">
                <a:off x="8108492" y="5396637"/>
                <a:ext cx="79039" cy="285957"/>
              </a:xfrm>
              <a:prstGeom prst="flowChartDelay">
                <a:avLst/>
              </a:prstGeom>
              <a:grpFill/>
              <a:ln w="25400" cap="flat" cmpd="sng" algn="ctr">
                <a:solidFill>
                  <a:srgbClr val="000000"/>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ctr" defTabSz="914400" fontAlgn="base">
                  <a:spcBef>
                    <a:spcPct val="0"/>
                  </a:spcBef>
                  <a:spcAft>
                    <a:spcPct val="0"/>
                  </a:spcAft>
                </a:pPr>
                <a:endParaRPr lang="en-GB" sz="4200">
                  <a:solidFill>
                    <a:srgbClr val="000000"/>
                  </a:solidFill>
                  <a:latin typeface="GillSans" charset="0"/>
                  <a:ea typeface="ヒラギノ角ゴ ProN W3" charset="-128"/>
                  <a:cs typeface="ヒラギノ角ゴ ProN W3" charset="-128"/>
                  <a:sym typeface="GillSans" charset="0"/>
                </a:endParaRPr>
              </a:p>
            </p:txBody>
          </p:sp>
          <p:sp>
            <p:nvSpPr>
              <p:cNvPr id="32" name="Rounded Rectangle 31"/>
              <p:cNvSpPr/>
              <p:nvPr/>
            </p:nvSpPr>
            <p:spPr bwMode="auto">
              <a:xfrm>
                <a:off x="8010655" y="5277864"/>
                <a:ext cx="273030" cy="94786"/>
              </a:xfrm>
              <a:prstGeom prst="roundRect">
                <a:avLst/>
              </a:prstGeom>
              <a:grpFill/>
              <a:ln w="25400"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algn="ctr" defTabSz="914400" fontAlgn="base">
                  <a:spcBef>
                    <a:spcPct val="0"/>
                  </a:spcBef>
                  <a:spcAft>
                    <a:spcPct val="0"/>
                  </a:spcAft>
                </a:pPr>
                <a:endParaRPr lang="en-GB" dirty="0">
                  <a:solidFill>
                    <a:srgbClr val="000000"/>
                  </a:solidFill>
                  <a:ea typeface="ヒラギノ角ゴ ProN W3" charset="-128"/>
                  <a:cs typeface="ヒラギノ角ゴ ProN W3" charset="-128"/>
                  <a:sym typeface="GillSans" charset="0"/>
                </a:endParaRPr>
              </a:p>
            </p:txBody>
          </p:sp>
          <p:sp>
            <p:nvSpPr>
              <p:cNvPr id="33" name="Rounded Rectangle 32"/>
              <p:cNvSpPr/>
              <p:nvPr/>
            </p:nvSpPr>
            <p:spPr bwMode="auto">
              <a:xfrm>
                <a:off x="8364107" y="5277864"/>
                <a:ext cx="273030" cy="94786"/>
              </a:xfrm>
              <a:prstGeom prst="roundRect">
                <a:avLst/>
              </a:prstGeom>
              <a:grpFill/>
              <a:ln w="25400"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algn="ctr" defTabSz="914400" fontAlgn="base">
                  <a:spcBef>
                    <a:spcPct val="0"/>
                  </a:spcBef>
                  <a:spcAft>
                    <a:spcPct val="0"/>
                  </a:spcAft>
                </a:pPr>
                <a:endParaRPr lang="en-GB" dirty="0">
                  <a:solidFill>
                    <a:srgbClr val="000000"/>
                  </a:solidFill>
                  <a:ea typeface="ヒラギノ角ゴ ProN W3" charset="-128"/>
                  <a:cs typeface="ヒラギノ角ゴ ProN W3" charset="-128"/>
                  <a:sym typeface="GillSans" charset="0"/>
                </a:endParaRPr>
              </a:p>
            </p:txBody>
          </p:sp>
          <p:cxnSp>
            <p:nvCxnSpPr>
              <p:cNvPr id="34" name="Straight Connector 33"/>
              <p:cNvCxnSpPr/>
              <p:nvPr/>
            </p:nvCxnSpPr>
            <p:spPr bwMode="auto">
              <a:xfrm flipV="1">
                <a:off x="8253822" y="4114750"/>
                <a:ext cx="236013" cy="55857"/>
              </a:xfrm>
              <a:prstGeom prst="line">
                <a:avLst/>
              </a:prstGeom>
              <a:grpFill/>
              <a:ln w="25400" cap="flat" cmpd="sng" algn="ctr">
                <a:solidFill>
                  <a:schemeClr val="bg1"/>
                </a:solidFill>
                <a:prstDash val="solid"/>
                <a:round/>
                <a:headEnd type="none" w="med" len="med"/>
                <a:tailEnd type="none" w="med" len="med"/>
              </a:ln>
              <a:effectLst/>
            </p:spPr>
          </p:cxnSp>
          <p:sp>
            <p:nvSpPr>
              <p:cNvPr id="35" name="Isosceles Triangle 34"/>
              <p:cNvSpPr/>
              <p:nvPr/>
            </p:nvSpPr>
            <p:spPr bwMode="auto">
              <a:xfrm>
                <a:off x="8146977" y="4096595"/>
                <a:ext cx="49647" cy="24821"/>
              </a:xfrm>
              <a:prstGeom prst="triangle">
                <a:avLst/>
              </a:prstGeom>
              <a:grpFill/>
              <a:ln w="254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914400" fontAlgn="base">
                  <a:spcBef>
                    <a:spcPct val="0"/>
                  </a:spcBef>
                  <a:spcAft>
                    <a:spcPct val="0"/>
                  </a:spcAft>
                </a:pPr>
                <a:endParaRPr lang="en-GB" dirty="0">
                  <a:solidFill>
                    <a:srgbClr val="000000"/>
                  </a:solidFill>
                  <a:ea typeface="ヒラギノ角ゴ ProN W3" charset="-128"/>
                  <a:cs typeface="ヒラギノ角ゴ ProN W3" charset="-128"/>
                  <a:sym typeface="GillSans" charset="0"/>
                </a:endParaRPr>
              </a:p>
            </p:txBody>
          </p:sp>
          <p:cxnSp>
            <p:nvCxnSpPr>
              <p:cNvPr id="36" name="Straight Connector 35"/>
              <p:cNvCxnSpPr>
                <a:stCxn id="26" idx="4"/>
              </p:cNvCxnSpPr>
              <p:nvPr/>
            </p:nvCxnSpPr>
            <p:spPr bwMode="auto">
              <a:xfrm>
                <a:off x="8153091" y="4119310"/>
                <a:ext cx="183879" cy="32844"/>
              </a:xfrm>
              <a:prstGeom prst="line">
                <a:avLst/>
              </a:prstGeom>
              <a:grpFill/>
              <a:ln w="25400" cap="flat" cmpd="sng" algn="ctr">
                <a:solidFill>
                  <a:schemeClr val="bg1"/>
                </a:solidFill>
                <a:prstDash val="solid"/>
                <a:round/>
                <a:headEnd type="none" w="med" len="med"/>
                <a:tailEnd type="none" w="med" len="med"/>
              </a:ln>
              <a:effectLst/>
            </p:spPr>
          </p:cxnSp>
          <p:sp>
            <p:nvSpPr>
              <p:cNvPr id="37" name="Isosceles Triangle 36"/>
              <p:cNvSpPr/>
              <p:nvPr/>
            </p:nvSpPr>
            <p:spPr bwMode="auto">
              <a:xfrm>
                <a:off x="8463917" y="4096595"/>
                <a:ext cx="49647" cy="24821"/>
              </a:xfrm>
              <a:prstGeom prst="triangle">
                <a:avLst/>
              </a:prstGeom>
              <a:grpFill/>
              <a:ln w="254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914400" fontAlgn="base">
                  <a:spcBef>
                    <a:spcPct val="0"/>
                  </a:spcBef>
                  <a:spcAft>
                    <a:spcPct val="0"/>
                  </a:spcAft>
                </a:pPr>
                <a:endParaRPr lang="en-GB" dirty="0">
                  <a:solidFill>
                    <a:srgbClr val="000000"/>
                  </a:solidFill>
                  <a:ea typeface="ヒラギノ角ゴ ProN W3" charset="-128"/>
                  <a:cs typeface="ヒラギノ角ゴ ProN W3" charset="-128"/>
                  <a:sym typeface="GillSans" charset="0"/>
                </a:endParaRPr>
              </a:p>
            </p:txBody>
          </p:sp>
          <p:pic>
            <p:nvPicPr>
              <p:cNvPr id="38" name="Picture 2" descr="http://upload.wikimedia.org/wikipedia/en/3/39/Harchester_United_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47236" y="4182179"/>
                <a:ext cx="203832" cy="203832"/>
              </a:xfrm>
              <a:prstGeom prst="rect">
                <a:avLst/>
              </a:prstGeom>
              <a:grpFill/>
              <a:extLst/>
            </p:spPr>
          </p:pic>
        </p:grpSp>
        <p:grpSp>
          <p:nvGrpSpPr>
            <p:cNvPr id="39" name="Group 38"/>
            <p:cNvGrpSpPr/>
            <p:nvPr/>
          </p:nvGrpSpPr>
          <p:grpSpPr>
            <a:xfrm>
              <a:off x="1612336" y="1014250"/>
              <a:ext cx="187798" cy="385690"/>
              <a:chOff x="7853295" y="3585347"/>
              <a:chExt cx="970806" cy="1993788"/>
            </a:xfrm>
            <a:solidFill>
              <a:schemeClr val="tx1"/>
            </a:solidFill>
          </p:grpSpPr>
          <p:sp>
            <p:nvSpPr>
              <p:cNvPr id="40" name="Rounded Rectangle 39"/>
              <p:cNvSpPr/>
              <p:nvPr/>
            </p:nvSpPr>
            <p:spPr>
              <a:xfrm>
                <a:off x="7853295" y="4120708"/>
                <a:ext cx="970804" cy="794906"/>
              </a:xfrm>
              <a:prstGeom prst="roundRect">
                <a:avLst>
                  <a:gd name="adj" fmla="val 227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41" name="Rounded Rectangle 40"/>
              <p:cNvSpPr/>
              <p:nvPr/>
            </p:nvSpPr>
            <p:spPr>
              <a:xfrm>
                <a:off x="8378390" y="4763214"/>
                <a:ext cx="250288" cy="812006"/>
              </a:xfrm>
              <a:prstGeom prst="roundRect">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42" name="Rounded Rectangle 41"/>
              <p:cNvSpPr/>
              <p:nvPr/>
            </p:nvSpPr>
            <p:spPr>
              <a:xfrm>
                <a:off x="8022867" y="4763214"/>
                <a:ext cx="250288" cy="812006"/>
              </a:xfrm>
              <a:prstGeom prst="roundRect">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43" name="Freeform 42"/>
              <p:cNvSpPr/>
              <p:nvPr/>
            </p:nvSpPr>
            <p:spPr bwMode="auto">
              <a:xfrm flipH="1" flipV="1">
                <a:off x="8005033" y="4763214"/>
                <a:ext cx="638567" cy="394909"/>
              </a:xfrm>
              <a:custGeom>
                <a:avLst/>
                <a:gdLst>
                  <a:gd name="connsiteX0" fmla="*/ 638567 w 638567"/>
                  <a:gd name="connsiteY0" fmla="*/ 394909 h 394909"/>
                  <a:gd name="connsiteX1" fmla="*/ 393754 w 638567"/>
                  <a:gd name="connsiteY1" fmla="*/ 394909 h 394909"/>
                  <a:gd name="connsiteX2" fmla="*/ 352610 w 638567"/>
                  <a:gd name="connsiteY2" fmla="*/ 394909 h 394909"/>
                  <a:gd name="connsiteX3" fmla="*/ 285957 w 638567"/>
                  <a:gd name="connsiteY3" fmla="*/ 394909 h 394909"/>
                  <a:gd name="connsiteX4" fmla="*/ 244812 w 638567"/>
                  <a:gd name="connsiteY4" fmla="*/ 394909 h 394909"/>
                  <a:gd name="connsiteX5" fmla="*/ 0 w 638567"/>
                  <a:gd name="connsiteY5" fmla="*/ 394909 h 394909"/>
                  <a:gd name="connsiteX6" fmla="*/ 0 w 638567"/>
                  <a:gd name="connsiteY6" fmla="*/ 1 h 394909"/>
                  <a:gd name="connsiteX7" fmla="*/ 279976 w 638567"/>
                  <a:gd name="connsiteY7" fmla="*/ 1 h 394909"/>
                  <a:gd name="connsiteX8" fmla="*/ 279976 w 638567"/>
                  <a:gd name="connsiteY8" fmla="*/ 0 h 394909"/>
                  <a:gd name="connsiteX9" fmla="*/ 279977 w 638567"/>
                  <a:gd name="connsiteY9" fmla="*/ 1 h 394909"/>
                  <a:gd name="connsiteX10" fmla="*/ 285957 w 638567"/>
                  <a:gd name="connsiteY10" fmla="*/ 1 h 394909"/>
                  <a:gd name="connsiteX11" fmla="*/ 285957 w 638567"/>
                  <a:gd name="connsiteY11" fmla="*/ 16303 h 394909"/>
                  <a:gd name="connsiteX12" fmla="*/ 319946 w 638567"/>
                  <a:gd name="connsiteY12" fmla="*/ 108950 h 394909"/>
                  <a:gd name="connsiteX13" fmla="*/ 352610 w 638567"/>
                  <a:gd name="connsiteY13" fmla="*/ 19915 h 394909"/>
                  <a:gd name="connsiteX14" fmla="*/ 352610 w 638567"/>
                  <a:gd name="connsiteY14" fmla="*/ 1 h 394909"/>
                  <a:gd name="connsiteX15" fmla="*/ 359916 w 638567"/>
                  <a:gd name="connsiteY15" fmla="*/ 1 h 394909"/>
                  <a:gd name="connsiteX16" fmla="*/ 359916 w 638567"/>
                  <a:gd name="connsiteY16" fmla="*/ 0 h 394909"/>
                  <a:gd name="connsiteX17" fmla="*/ 359916 w 638567"/>
                  <a:gd name="connsiteY17" fmla="*/ 1 h 394909"/>
                  <a:gd name="connsiteX18" fmla="*/ 638567 w 638567"/>
                  <a:gd name="connsiteY18" fmla="*/ 1 h 39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38567" h="394909">
                    <a:moveTo>
                      <a:pt x="638567" y="394909"/>
                    </a:moveTo>
                    <a:lnTo>
                      <a:pt x="393754" y="394909"/>
                    </a:lnTo>
                    <a:lnTo>
                      <a:pt x="352610" y="394909"/>
                    </a:lnTo>
                    <a:lnTo>
                      <a:pt x="285957" y="394909"/>
                    </a:lnTo>
                    <a:lnTo>
                      <a:pt x="244812" y="394909"/>
                    </a:lnTo>
                    <a:lnTo>
                      <a:pt x="0" y="394909"/>
                    </a:lnTo>
                    <a:lnTo>
                      <a:pt x="0" y="1"/>
                    </a:lnTo>
                    <a:lnTo>
                      <a:pt x="279976" y="1"/>
                    </a:lnTo>
                    <a:lnTo>
                      <a:pt x="279976" y="0"/>
                    </a:lnTo>
                    <a:lnTo>
                      <a:pt x="279977" y="1"/>
                    </a:lnTo>
                    <a:lnTo>
                      <a:pt x="285957" y="1"/>
                    </a:lnTo>
                    <a:lnTo>
                      <a:pt x="285957" y="16303"/>
                    </a:lnTo>
                    <a:lnTo>
                      <a:pt x="319946" y="108950"/>
                    </a:lnTo>
                    <a:lnTo>
                      <a:pt x="352610" y="19915"/>
                    </a:lnTo>
                    <a:lnTo>
                      <a:pt x="352610" y="1"/>
                    </a:lnTo>
                    <a:lnTo>
                      <a:pt x="359916" y="1"/>
                    </a:lnTo>
                    <a:lnTo>
                      <a:pt x="359916" y="0"/>
                    </a:lnTo>
                    <a:lnTo>
                      <a:pt x="359916" y="1"/>
                    </a:lnTo>
                    <a:lnTo>
                      <a:pt x="638567" y="1"/>
                    </a:lnTo>
                    <a:close/>
                  </a:path>
                </a:pathLst>
              </a:custGeom>
              <a:grpFill/>
              <a:ln w="25400"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ctr" anchorCtr="0" compatLnSpc="1">
                <a:prstTxWarp prst="textNoShape">
                  <a:avLst/>
                </a:prstTxWarp>
                <a:noAutofit/>
              </a:bodyPr>
              <a:lstStyle/>
              <a:p>
                <a:pPr algn="ctr" defTabSz="914400" fontAlgn="base">
                  <a:spcBef>
                    <a:spcPct val="0"/>
                  </a:spcBef>
                  <a:spcAft>
                    <a:spcPct val="0"/>
                  </a:spcAft>
                </a:pPr>
                <a:endParaRPr lang="en-GB" dirty="0">
                  <a:solidFill>
                    <a:srgbClr val="000000"/>
                  </a:solidFill>
                  <a:ea typeface="ヒラギノ角ゴ ProN W3" charset="-128"/>
                  <a:cs typeface="ヒラギノ角ゴ ProN W3" charset="-128"/>
                  <a:sym typeface="GillSans" charset="0"/>
                </a:endParaRPr>
              </a:p>
            </p:txBody>
          </p:sp>
          <p:sp>
            <p:nvSpPr>
              <p:cNvPr id="44" name="Rounded Rectangle 43"/>
              <p:cNvSpPr/>
              <p:nvPr/>
            </p:nvSpPr>
            <p:spPr>
              <a:xfrm>
                <a:off x="7853297" y="4120709"/>
                <a:ext cx="970804" cy="642505"/>
              </a:xfrm>
              <a:prstGeom prst="roundRect">
                <a:avLst>
                  <a:gd name="adj" fmla="val 22773"/>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45" name="Isosceles Triangle 44"/>
              <p:cNvSpPr/>
              <p:nvPr/>
            </p:nvSpPr>
            <p:spPr bwMode="auto">
              <a:xfrm rot="10800000">
                <a:off x="8153091" y="4119310"/>
                <a:ext cx="347531" cy="31522"/>
              </a:xfrm>
              <a:prstGeom prst="triangle">
                <a:avLst/>
              </a:prstGeom>
              <a:grpFill/>
              <a:ln w="254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914400" fontAlgn="base">
                  <a:spcBef>
                    <a:spcPct val="0"/>
                  </a:spcBef>
                  <a:spcAft>
                    <a:spcPct val="0"/>
                  </a:spcAft>
                </a:pPr>
                <a:endParaRPr lang="en-GB" dirty="0">
                  <a:solidFill>
                    <a:srgbClr val="000000"/>
                  </a:solidFill>
                  <a:ea typeface="ヒラギノ角ゴ ProN W3" charset="-128"/>
                  <a:cs typeface="ヒラギノ角ゴ ProN W3" charset="-128"/>
                  <a:sym typeface="GillSans" charset="0"/>
                </a:endParaRPr>
              </a:p>
            </p:txBody>
          </p:sp>
          <p:sp>
            <p:nvSpPr>
              <p:cNvPr id="46" name="Oval 45"/>
              <p:cNvSpPr/>
              <p:nvPr/>
            </p:nvSpPr>
            <p:spPr>
              <a:xfrm>
                <a:off x="8075920" y="3585347"/>
                <a:ext cx="525554" cy="539910"/>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47" name="Rectangle 46"/>
              <p:cNvSpPr/>
              <p:nvPr/>
            </p:nvSpPr>
            <p:spPr bwMode="auto">
              <a:xfrm>
                <a:off x="8022867" y="5285567"/>
                <a:ext cx="250288" cy="268703"/>
              </a:xfrm>
              <a:prstGeom prst="rect">
                <a:avLst/>
              </a:prstGeom>
              <a:grpFill/>
              <a:ln w="25400"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algn="ctr" defTabSz="914400" fontAlgn="base">
                  <a:spcBef>
                    <a:spcPct val="0"/>
                  </a:spcBef>
                  <a:spcAft>
                    <a:spcPct val="0"/>
                  </a:spcAft>
                </a:pPr>
                <a:endParaRPr lang="en-GB" dirty="0">
                  <a:solidFill>
                    <a:srgbClr val="000000"/>
                  </a:solidFill>
                  <a:ea typeface="ヒラギノ角ゴ ProN W3" charset="-128"/>
                  <a:cs typeface="ヒラギノ角ゴ ProN W3" charset="-128"/>
                  <a:sym typeface="GillSans" charset="0"/>
                </a:endParaRPr>
              </a:p>
            </p:txBody>
          </p:sp>
          <p:sp>
            <p:nvSpPr>
              <p:cNvPr id="48" name="Rectangle 47"/>
              <p:cNvSpPr/>
              <p:nvPr/>
            </p:nvSpPr>
            <p:spPr bwMode="auto">
              <a:xfrm>
                <a:off x="8378390" y="5285567"/>
                <a:ext cx="250288" cy="268703"/>
              </a:xfrm>
              <a:prstGeom prst="rect">
                <a:avLst/>
              </a:prstGeom>
              <a:grpFill/>
              <a:ln w="25400"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algn="ctr" defTabSz="914400" fontAlgn="base">
                  <a:spcBef>
                    <a:spcPct val="0"/>
                  </a:spcBef>
                  <a:spcAft>
                    <a:spcPct val="0"/>
                  </a:spcAft>
                </a:pPr>
                <a:endParaRPr lang="en-GB" dirty="0">
                  <a:solidFill>
                    <a:srgbClr val="000000"/>
                  </a:solidFill>
                  <a:ea typeface="ヒラギノ角ゴ ProN W3" charset="-128"/>
                  <a:cs typeface="ヒラギノ角ゴ ProN W3" charset="-128"/>
                  <a:sym typeface="GillSans" charset="0"/>
                </a:endParaRPr>
              </a:p>
            </p:txBody>
          </p:sp>
          <p:sp>
            <p:nvSpPr>
              <p:cNvPr id="49" name="Flowchart: Delay 48"/>
              <p:cNvSpPr/>
              <p:nvPr/>
            </p:nvSpPr>
            <p:spPr bwMode="auto">
              <a:xfrm rot="16200000">
                <a:off x="8464015" y="5396637"/>
                <a:ext cx="79039" cy="285957"/>
              </a:xfrm>
              <a:prstGeom prst="flowChartDelay">
                <a:avLst/>
              </a:prstGeom>
              <a:grpFill/>
              <a:ln w="25400" cap="flat" cmpd="sng" algn="ctr">
                <a:solidFill>
                  <a:srgbClr val="000000"/>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ctr" defTabSz="914400" fontAlgn="base">
                  <a:spcBef>
                    <a:spcPct val="0"/>
                  </a:spcBef>
                  <a:spcAft>
                    <a:spcPct val="0"/>
                  </a:spcAft>
                </a:pPr>
                <a:endParaRPr lang="en-GB" sz="4200">
                  <a:solidFill>
                    <a:srgbClr val="000000"/>
                  </a:solidFill>
                  <a:latin typeface="GillSans" charset="0"/>
                  <a:ea typeface="ヒラギノ角ゴ ProN W3" charset="-128"/>
                  <a:cs typeface="ヒラギノ角ゴ ProN W3" charset="-128"/>
                  <a:sym typeface="GillSans" charset="0"/>
                </a:endParaRPr>
              </a:p>
            </p:txBody>
          </p:sp>
          <p:sp>
            <p:nvSpPr>
              <p:cNvPr id="50" name="Flowchart: Delay 49"/>
              <p:cNvSpPr/>
              <p:nvPr/>
            </p:nvSpPr>
            <p:spPr bwMode="auto">
              <a:xfrm rot="16200000">
                <a:off x="8108492" y="5396637"/>
                <a:ext cx="79039" cy="285957"/>
              </a:xfrm>
              <a:prstGeom prst="flowChartDelay">
                <a:avLst/>
              </a:prstGeom>
              <a:grpFill/>
              <a:ln w="25400" cap="flat" cmpd="sng" algn="ctr">
                <a:solidFill>
                  <a:srgbClr val="000000"/>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ctr" defTabSz="914400" fontAlgn="base">
                  <a:spcBef>
                    <a:spcPct val="0"/>
                  </a:spcBef>
                  <a:spcAft>
                    <a:spcPct val="0"/>
                  </a:spcAft>
                </a:pPr>
                <a:endParaRPr lang="en-GB" sz="4200">
                  <a:solidFill>
                    <a:srgbClr val="000000"/>
                  </a:solidFill>
                  <a:latin typeface="GillSans" charset="0"/>
                  <a:ea typeface="ヒラギノ角ゴ ProN W3" charset="-128"/>
                  <a:cs typeface="ヒラギノ角ゴ ProN W3" charset="-128"/>
                  <a:sym typeface="GillSans" charset="0"/>
                </a:endParaRPr>
              </a:p>
            </p:txBody>
          </p:sp>
          <p:sp>
            <p:nvSpPr>
              <p:cNvPr id="51" name="Rounded Rectangle 50"/>
              <p:cNvSpPr/>
              <p:nvPr/>
            </p:nvSpPr>
            <p:spPr bwMode="auto">
              <a:xfrm>
                <a:off x="8010655" y="5277864"/>
                <a:ext cx="273030" cy="94786"/>
              </a:xfrm>
              <a:prstGeom prst="roundRect">
                <a:avLst/>
              </a:prstGeom>
              <a:grpFill/>
              <a:ln w="25400"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algn="ctr" defTabSz="914400" fontAlgn="base">
                  <a:spcBef>
                    <a:spcPct val="0"/>
                  </a:spcBef>
                  <a:spcAft>
                    <a:spcPct val="0"/>
                  </a:spcAft>
                </a:pPr>
                <a:endParaRPr lang="en-GB" dirty="0">
                  <a:solidFill>
                    <a:srgbClr val="000000"/>
                  </a:solidFill>
                  <a:ea typeface="ヒラギノ角ゴ ProN W3" charset="-128"/>
                  <a:cs typeface="ヒラギノ角ゴ ProN W3" charset="-128"/>
                  <a:sym typeface="GillSans" charset="0"/>
                </a:endParaRPr>
              </a:p>
            </p:txBody>
          </p:sp>
          <p:sp>
            <p:nvSpPr>
              <p:cNvPr id="52" name="Rounded Rectangle 51"/>
              <p:cNvSpPr/>
              <p:nvPr/>
            </p:nvSpPr>
            <p:spPr bwMode="auto">
              <a:xfrm>
                <a:off x="8364107" y="5277864"/>
                <a:ext cx="273030" cy="94786"/>
              </a:xfrm>
              <a:prstGeom prst="roundRect">
                <a:avLst/>
              </a:prstGeom>
              <a:grpFill/>
              <a:ln w="25400"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algn="ctr" defTabSz="914400" fontAlgn="base">
                  <a:spcBef>
                    <a:spcPct val="0"/>
                  </a:spcBef>
                  <a:spcAft>
                    <a:spcPct val="0"/>
                  </a:spcAft>
                </a:pPr>
                <a:endParaRPr lang="en-GB" dirty="0">
                  <a:solidFill>
                    <a:srgbClr val="000000"/>
                  </a:solidFill>
                  <a:ea typeface="ヒラギノ角ゴ ProN W3" charset="-128"/>
                  <a:cs typeface="ヒラギノ角ゴ ProN W3" charset="-128"/>
                  <a:sym typeface="GillSans" charset="0"/>
                </a:endParaRPr>
              </a:p>
            </p:txBody>
          </p:sp>
          <p:cxnSp>
            <p:nvCxnSpPr>
              <p:cNvPr id="53" name="Straight Connector 52"/>
              <p:cNvCxnSpPr/>
              <p:nvPr/>
            </p:nvCxnSpPr>
            <p:spPr bwMode="auto">
              <a:xfrm flipV="1">
                <a:off x="8253822" y="4114750"/>
                <a:ext cx="236013" cy="55857"/>
              </a:xfrm>
              <a:prstGeom prst="line">
                <a:avLst/>
              </a:prstGeom>
              <a:grpFill/>
              <a:ln w="25400" cap="flat" cmpd="sng" algn="ctr">
                <a:solidFill>
                  <a:schemeClr val="bg1"/>
                </a:solidFill>
                <a:prstDash val="solid"/>
                <a:round/>
                <a:headEnd type="none" w="med" len="med"/>
                <a:tailEnd type="none" w="med" len="med"/>
              </a:ln>
              <a:effectLst/>
            </p:spPr>
          </p:cxnSp>
          <p:sp>
            <p:nvSpPr>
              <p:cNvPr id="54" name="Isosceles Triangle 53"/>
              <p:cNvSpPr/>
              <p:nvPr/>
            </p:nvSpPr>
            <p:spPr bwMode="auto">
              <a:xfrm>
                <a:off x="8146977" y="4096595"/>
                <a:ext cx="49647" cy="24821"/>
              </a:xfrm>
              <a:prstGeom prst="triangle">
                <a:avLst/>
              </a:prstGeom>
              <a:grpFill/>
              <a:ln w="254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914400" fontAlgn="base">
                  <a:spcBef>
                    <a:spcPct val="0"/>
                  </a:spcBef>
                  <a:spcAft>
                    <a:spcPct val="0"/>
                  </a:spcAft>
                </a:pPr>
                <a:endParaRPr lang="en-GB" dirty="0">
                  <a:solidFill>
                    <a:srgbClr val="000000"/>
                  </a:solidFill>
                  <a:ea typeface="ヒラギノ角ゴ ProN W3" charset="-128"/>
                  <a:cs typeface="ヒラギノ角ゴ ProN W3" charset="-128"/>
                  <a:sym typeface="GillSans" charset="0"/>
                </a:endParaRPr>
              </a:p>
            </p:txBody>
          </p:sp>
          <p:cxnSp>
            <p:nvCxnSpPr>
              <p:cNvPr id="55" name="Straight Connector 54"/>
              <p:cNvCxnSpPr>
                <a:stCxn id="45" idx="4"/>
              </p:cNvCxnSpPr>
              <p:nvPr/>
            </p:nvCxnSpPr>
            <p:spPr bwMode="auto">
              <a:xfrm>
                <a:off x="8153091" y="4119310"/>
                <a:ext cx="183879" cy="32844"/>
              </a:xfrm>
              <a:prstGeom prst="line">
                <a:avLst/>
              </a:prstGeom>
              <a:grpFill/>
              <a:ln w="25400" cap="flat" cmpd="sng" algn="ctr">
                <a:solidFill>
                  <a:schemeClr val="bg1"/>
                </a:solidFill>
                <a:prstDash val="solid"/>
                <a:round/>
                <a:headEnd type="none" w="med" len="med"/>
                <a:tailEnd type="none" w="med" len="med"/>
              </a:ln>
              <a:effectLst/>
            </p:spPr>
          </p:cxnSp>
          <p:sp>
            <p:nvSpPr>
              <p:cNvPr id="56" name="Isosceles Triangle 55"/>
              <p:cNvSpPr/>
              <p:nvPr/>
            </p:nvSpPr>
            <p:spPr bwMode="auto">
              <a:xfrm>
                <a:off x="8463917" y="4096595"/>
                <a:ext cx="49647" cy="24821"/>
              </a:xfrm>
              <a:prstGeom prst="triangle">
                <a:avLst/>
              </a:prstGeom>
              <a:grpFill/>
              <a:ln w="254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914400" fontAlgn="base">
                  <a:spcBef>
                    <a:spcPct val="0"/>
                  </a:spcBef>
                  <a:spcAft>
                    <a:spcPct val="0"/>
                  </a:spcAft>
                </a:pPr>
                <a:endParaRPr lang="en-GB" dirty="0">
                  <a:solidFill>
                    <a:srgbClr val="000000"/>
                  </a:solidFill>
                  <a:ea typeface="ヒラギノ角ゴ ProN W3" charset="-128"/>
                  <a:cs typeface="ヒラギノ角ゴ ProN W3" charset="-128"/>
                  <a:sym typeface="GillSans" charset="0"/>
                </a:endParaRPr>
              </a:p>
            </p:txBody>
          </p:sp>
          <p:pic>
            <p:nvPicPr>
              <p:cNvPr id="57" name="Picture 2" descr="http://upload.wikimedia.org/wikipedia/en/3/39/Harchester_United_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47236" y="4182179"/>
                <a:ext cx="203832" cy="203832"/>
              </a:xfrm>
              <a:prstGeom prst="rect">
                <a:avLst/>
              </a:prstGeom>
              <a:grpFill/>
              <a:extLst/>
            </p:spPr>
          </p:pic>
        </p:grpSp>
        <p:grpSp>
          <p:nvGrpSpPr>
            <p:cNvPr id="58" name="Group 57"/>
            <p:cNvGrpSpPr/>
            <p:nvPr/>
          </p:nvGrpSpPr>
          <p:grpSpPr>
            <a:xfrm>
              <a:off x="1802146" y="1014250"/>
              <a:ext cx="187798" cy="385690"/>
              <a:chOff x="7853295" y="3585347"/>
              <a:chExt cx="970806" cy="1993788"/>
            </a:xfrm>
            <a:solidFill>
              <a:schemeClr val="tx1"/>
            </a:solidFill>
          </p:grpSpPr>
          <p:sp>
            <p:nvSpPr>
              <p:cNvPr id="59" name="Rounded Rectangle 58"/>
              <p:cNvSpPr/>
              <p:nvPr/>
            </p:nvSpPr>
            <p:spPr>
              <a:xfrm>
                <a:off x="7853295" y="4120708"/>
                <a:ext cx="970804" cy="794906"/>
              </a:xfrm>
              <a:prstGeom prst="roundRect">
                <a:avLst>
                  <a:gd name="adj" fmla="val 227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60" name="Rounded Rectangle 59"/>
              <p:cNvSpPr/>
              <p:nvPr/>
            </p:nvSpPr>
            <p:spPr>
              <a:xfrm>
                <a:off x="8378390" y="4763214"/>
                <a:ext cx="250288" cy="812006"/>
              </a:xfrm>
              <a:prstGeom prst="roundRect">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61" name="Rounded Rectangle 60"/>
              <p:cNvSpPr/>
              <p:nvPr/>
            </p:nvSpPr>
            <p:spPr>
              <a:xfrm>
                <a:off x="8022867" y="4763214"/>
                <a:ext cx="250288" cy="812006"/>
              </a:xfrm>
              <a:prstGeom prst="roundRect">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62" name="Freeform 61"/>
              <p:cNvSpPr/>
              <p:nvPr/>
            </p:nvSpPr>
            <p:spPr bwMode="auto">
              <a:xfrm flipH="1" flipV="1">
                <a:off x="8005033" y="4763214"/>
                <a:ext cx="638567" cy="394909"/>
              </a:xfrm>
              <a:custGeom>
                <a:avLst/>
                <a:gdLst>
                  <a:gd name="connsiteX0" fmla="*/ 638567 w 638567"/>
                  <a:gd name="connsiteY0" fmla="*/ 394909 h 394909"/>
                  <a:gd name="connsiteX1" fmla="*/ 393754 w 638567"/>
                  <a:gd name="connsiteY1" fmla="*/ 394909 h 394909"/>
                  <a:gd name="connsiteX2" fmla="*/ 352610 w 638567"/>
                  <a:gd name="connsiteY2" fmla="*/ 394909 h 394909"/>
                  <a:gd name="connsiteX3" fmla="*/ 285957 w 638567"/>
                  <a:gd name="connsiteY3" fmla="*/ 394909 h 394909"/>
                  <a:gd name="connsiteX4" fmla="*/ 244812 w 638567"/>
                  <a:gd name="connsiteY4" fmla="*/ 394909 h 394909"/>
                  <a:gd name="connsiteX5" fmla="*/ 0 w 638567"/>
                  <a:gd name="connsiteY5" fmla="*/ 394909 h 394909"/>
                  <a:gd name="connsiteX6" fmla="*/ 0 w 638567"/>
                  <a:gd name="connsiteY6" fmla="*/ 1 h 394909"/>
                  <a:gd name="connsiteX7" fmla="*/ 279976 w 638567"/>
                  <a:gd name="connsiteY7" fmla="*/ 1 h 394909"/>
                  <a:gd name="connsiteX8" fmla="*/ 279976 w 638567"/>
                  <a:gd name="connsiteY8" fmla="*/ 0 h 394909"/>
                  <a:gd name="connsiteX9" fmla="*/ 279977 w 638567"/>
                  <a:gd name="connsiteY9" fmla="*/ 1 h 394909"/>
                  <a:gd name="connsiteX10" fmla="*/ 285957 w 638567"/>
                  <a:gd name="connsiteY10" fmla="*/ 1 h 394909"/>
                  <a:gd name="connsiteX11" fmla="*/ 285957 w 638567"/>
                  <a:gd name="connsiteY11" fmla="*/ 16303 h 394909"/>
                  <a:gd name="connsiteX12" fmla="*/ 319946 w 638567"/>
                  <a:gd name="connsiteY12" fmla="*/ 108950 h 394909"/>
                  <a:gd name="connsiteX13" fmla="*/ 352610 w 638567"/>
                  <a:gd name="connsiteY13" fmla="*/ 19915 h 394909"/>
                  <a:gd name="connsiteX14" fmla="*/ 352610 w 638567"/>
                  <a:gd name="connsiteY14" fmla="*/ 1 h 394909"/>
                  <a:gd name="connsiteX15" fmla="*/ 359916 w 638567"/>
                  <a:gd name="connsiteY15" fmla="*/ 1 h 394909"/>
                  <a:gd name="connsiteX16" fmla="*/ 359916 w 638567"/>
                  <a:gd name="connsiteY16" fmla="*/ 0 h 394909"/>
                  <a:gd name="connsiteX17" fmla="*/ 359916 w 638567"/>
                  <a:gd name="connsiteY17" fmla="*/ 1 h 394909"/>
                  <a:gd name="connsiteX18" fmla="*/ 638567 w 638567"/>
                  <a:gd name="connsiteY18" fmla="*/ 1 h 39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38567" h="394909">
                    <a:moveTo>
                      <a:pt x="638567" y="394909"/>
                    </a:moveTo>
                    <a:lnTo>
                      <a:pt x="393754" y="394909"/>
                    </a:lnTo>
                    <a:lnTo>
                      <a:pt x="352610" y="394909"/>
                    </a:lnTo>
                    <a:lnTo>
                      <a:pt x="285957" y="394909"/>
                    </a:lnTo>
                    <a:lnTo>
                      <a:pt x="244812" y="394909"/>
                    </a:lnTo>
                    <a:lnTo>
                      <a:pt x="0" y="394909"/>
                    </a:lnTo>
                    <a:lnTo>
                      <a:pt x="0" y="1"/>
                    </a:lnTo>
                    <a:lnTo>
                      <a:pt x="279976" y="1"/>
                    </a:lnTo>
                    <a:lnTo>
                      <a:pt x="279976" y="0"/>
                    </a:lnTo>
                    <a:lnTo>
                      <a:pt x="279977" y="1"/>
                    </a:lnTo>
                    <a:lnTo>
                      <a:pt x="285957" y="1"/>
                    </a:lnTo>
                    <a:lnTo>
                      <a:pt x="285957" y="16303"/>
                    </a:lnTo>
                    <a:lnTo>
                      <a:pt x="319946" y="108950"/>
                    </a:lnTo>
                    <a:lnTo>
                      <a:pt x="352610" y="19915"/>
                    </a:lnTo>
                    <a:lnTo>
                      <a:pt x="352610" y="1"/>
                    </a:lnTo>
                    <a:lnTo>
                      <a:pt x="359916" y="1"/>
                    </a:lnTo>
                    <a:lnTo>
                      <a:pt x="359916" y="0"/>
                    </a:lnTo>
                    <a:lnTo>
                      <a:pt x="359916" y="1"/>
                    </a:lnTo>
                    <a:lnTo>
                      <a:pt x="638567" y="1"/>
                    </a:lnTo>
                    <a:close/>
                  </a:path>
                </a:pathLst>
              </a:custGeom>
              <a:grpFill/>
              <a:ln w="25400"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ctr" anchorCtr="0" compatLnSpc="1">
                <a:prstTxWarp prst="textNoShape">
                  <a:avLst/>
                </a:prstTxWarp>
                <a:noAutofit/>
              </a:bodyPr>
              <a:lstStyle/>
              <a:p>
                <a:pPr algn="ctr" defTabSz="914400" fontAlgn="base">
                  <a:spcBef>
                    <a:spcPct val="0"/>
                  </a:spcBef>
                  <a:spcAft>
                    <a:spcPct val="0"/>
                  </a:spcAft>
                </a:pPr>
                <a:endParaRPr lang="en-GB" dirty="0">
                  <a:solidFill>
                    <a:srgbClr val="000000"/>
                  </a:solidFill>
                  <a:ea typeface="ヒラギノ角ゴ ProN W3" charset="-128"/>
                  <a:cs typeface="ヒラギノ角ゴ ProN W3" charset="-128"/>
                  <a:sym typeface="GillSans" charset="0"/>
                </a:endParaRPr>
              </a:p>
            </p:txBody>
          </p:sp>
          <p:sp>
            <p:nvSpPr>
              <p:cNvPr id="63" name="Rounded Rectangle 62"/>
              <p:cNvSpPr/>
              <p:nvPr/>
            </p:nvSpPr>
            <p:spPr>
              <a:xfrm>
                <a:off x="7853297" y="4120709"/>
                <a:ext cx="970804" cy="642505"/>
              </a:xfrm>
              <a:prstGeom prst="roundRect">
                <a:avLst>
                  <a:gd name="adj" fmla="val 22773"/>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64" name="Isosceles Triangle 63"/>
              <p:cNvSpPr/>
              <p:nvPr/>
            </p:nvSpPr>
            <p:spPr bwMode="auto">
              <a:xfrm rot="10800000">
                <a:off x="8153091" y="4119310"/>
                <a:ext cx="347531" cy="31522"/>
              </a:xfrm>
              <a:prstGeom prst="triangle">
                <a:avLst/>
              </a:prstGeom>
              <a:grpFill/>
              <a:ln w="254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914400" fontAlgn="base">
                  <a:spcBef>
                    <a:spcPct val="0"/>
                  </a:spcBef>
                  <a:spcAft>
                    <a:spcPct val="0"/>
                  </a:spcAft>
                </a:pPr>
                <a:endParaRPr lang="en-GB" dirty="0">
                  <a:solidFill>
                    <a:srgbClr val="000000"/>
                  </a:solidFill>
                  <a:ea typeface="ヒラギノ角ゴ ProN W3" charset="-128"/>
                  <a:cs typeface="ヒラギノ角ゴ ProN W3" charset="-128"/>
                  <a:sym typeface="GillSans" charset="0"/>
                </a:endParaRPr>
              </a:p>
            </p:txBody>
          </p:sp>
          <p:sp>
            <p:nvSpPr>
              <p:cNvPr id="65" name="Oval 64"/>
              <p:cNvSpPr/>
              <p:nvPr/>
            </p:nvSpPr>
            <p:spPr>
              <a:xfrm>
                <a:off x="8075920" y="3585347"/>
                <a:ext cx="525554" cy="539910"/>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66" name="Rectangle 65"/>
              <p:cNvSpPr/>
              <p:nvPr/>
            </p:nvSpPr>
            <p:spPr bwMode="auto">
              <a:xfrm>
                <a:off x="8022867" y="5285567"/>
                <a:ext cx="250288" cy="268703"/>
              </a:xfrm>
              <a:prstGeom prst="rect">
                <a:avLst/>
              </a:prstGeom>
              <a:grpFill/>
              <a:ln w="25400"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algn="ctr" defTabSz="914400" fontAlgn="base">
                  <a:spcBef>
                    <a:spcPct val="0"/>
                  </a:spcBef>
                  <a:spcAft>
                    <a:spcPct val="0"/>
                  </a:spcAft>
                </a:pPr>
                <a:endParaRPr lang="en-GB" dirty="0">
                  <a:solidFill>
                    <a:srgbClr val="000000"/>
                  </a:solidFill>
                  <a:ea typeface="ヒラギノ角ゴ ProN W3" charset="-128"/>
                  <a:cs typeface="ヒラギノ角ゴ ProN W3" charset="-128"/>
                  <a:sym typeface="GillSans" charset="0"/>
                </a:endParaRPr>
              </a:p>
            </p:txBody>
          </p:sp>
          <p:sp>
            <p:nvSpPr>
              <p:cNvPr id="67" name="Rectangle 66"/>
              <p:cNvSpPr/>
              <p:nvPr/>
            </p:nvSpPr>
            <p:spPr bwMode="auto">
              <a:xfrm>
                <a:off x="8378390" y="5285567"/>
                <a:ext cx="250288" cy="268703"/>
              </a:xfrm>
              <a:prstGeom prst="rect">
                <a:avLst/>
              </a:prstGeom>
              <a:grpFill/>
              <a:ln w="25400"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algn="ctr" defTabSz="914400" fontAlgn="base">
                  <a:spcBef>
                    <a:spcPct val="0"/>
                  </a:spcBef>
                  <a:spcAft>
                    <a:spcPct val="0"/>
                  </a:spcAft>
                </a:pPr>
                <a:endParaRPr lang="en-GB" dirty="0">
                  <a:solidFill>
                    <a:srgbClr val="000000"/>
                  </a:solidFill>
                  <a:ea typeface="ヒラギノ角ゴ ProN W3" charset="-128"/>
                  <a:cs typeface="ヒラギノ角ゴ ProN W3" charset="-128"/>
                  <a:sym typeface="GillSans" charset="0"/>
                </a:endParaRPr>
              </a:p>
            </p:txBody>
          </p:sp>
          <p:sp>
            <p:nvSpPr>
              <p:cNvPr id="68" name="Flowchart: Delay 67"/>
              <p:cNvSpPr/>
              <p:nvPr/>
            </p:nvSpPr>
            <p:spPr bwMode="auto">
              <a:xfrm rot="16200000">
                <a:off x="8464015" y="5396637"/>
                <a:ext cx="79039" cy="285957"/>
              </a:xfrm>
              <a:prstGeom prst="flowChartDelay">
                <a:avLst/>
              </a:prstGeom>
              <a:grpFill/>
              <a:ln w="25400" cap="flat" cmpd="sng" algn="ctr">
                <a:solidFill>
                  <a:srgbClr val="000000"/>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ctr" defTabSz="914400" fontAlgn="base">
                  <a:spcBef>
                    <a:spcPct val="0"/>
                  </a:spcBef>
                  <a:spcAft>
                    <a:spcPct val="0"/>
                  </a:spcAft>
                </a:pPr>
                <a:endParaRPr lang="en-GB" sz="4200">
                  <a:solidFill>
                    <a:srgbClr val="000000"/>
                  </a:solidFill>
                  <a:latin typeface="GillSans" charset="0"/>
                  <a:ea typeface="ヒラギノ角ゴ ProN W3" charset="-128"/>
                  <a:cs typeface="ヒラギノ角ゴ ProN W3" charset="-128"/>
                  <a:sym typeface="GillSans" charset="0"/>
                </a:endParaRPr>
              </a:p>
            </p:txBody>
          </p:sp>
          <p:sp>
            <p:nvSpPr>
              <p:cNvPr id="69" name="Flowchart: Delay 68"/>
              <p:cNvSpPr/>
              <p:nvPr/>
            </p:nvSpPr>
            <p:spPr bwMode="auto">
              <a:xfrm rot="16200000">
                <a:off x="8108492" y="5396637"/>
                <a:ext cx="79039" cy="285957"/>
              </a:xfrm>
              <a:prstGeom prst="flowChartDelay">
                <a:avLst/>
              </a:prstGeom>
              <a:grpFill/>
              <a:ln w="25400" cap="flat" cmpd="sng" algn="ctr">
                <a:solidFill>
                  <a:srgbClr val="000000"/>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ctr" defTabSz="914400" fontAlgn="base">
                  <a:spcBef>
                    <a:spcPct val="0"/>
                  </a:spcBef>
                  <a:spcAft>
                    <a:spcPct val="0"/>
                  </a:spcAft>
                </a:pPr>
                <a:endParaRPr lang="en-GB" sz="4200">
                  <a:solidFill>
                    <a:srgbClr val="000000"/>
                  </a:solidFill>
                  <a:latin typeface="GillSans" charset="0"/>
                  <a:ea typeface="ヒラギノ角ゴ ProN W3" charset="-128"/>
                  <a:cs typeface="ヒラギノ角ゴ ProN W3" charset="-128"/>
                  <a:sym typeface="GillSans" charset="0"/>
                </a:endParaRPr>
              </a:p>
            </p:txBody>
          </p:sp>
          <p:sp>
            <p:nvSpPr>
              <p:cNvPr id="70" name="Rounded Rectangle 69"/>
              <p:cNvSpPr/>
              <p:nvPr/>
            </p:nvSpPr>
            <p:spPr bwMode="auto">
              <a:xfrm>
                <a:off x="8010655" y="5277864"/>
                <a:ext cx="273030" cy="94786"/>
              </a:xfrm>
              <a:prstGeom prst="roundRect">
                <a:avLst/>
              </a:prstGeom>
              <a:grpFill/>
              <a:ln w="25400"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algn="ctr" defTabSz="914400" fontAlgn="base">
                  <a:spcBef>
                    <a:spcPct val="0"/>
                  </a:spcBef>
                  <a:spcAft>
                    <a:spcPct val="0"/>
                  </a:spcAft>
                </a:pPr>
                <a:endParaRPr lang="en-GB" dirty="0">
                  <a:solidFill>
                    <a:srgbClr val="000000"/>
                  </a:solidFill>
                  <a:ea typeface="ヒラギノ角ゴ ProN W3" charset="-128"/>
                  <a:cs typeface="ヒラギノ角ゴ ProN W3" charset="-128"/>
                  <a:sym typeface="GillSans" charset="0"/>
                </a:endParaRPr>
              </a:p>
            </p:txBody>
          </p:sp>
          <p:sp>
            <p:nvSpPr>
              <p:cNvPr id="71" name="Rounded Rectangle 70"/>
              <p:cNvSpPr/>
              <p:nvPr/>
            </p:nvSpPr>
            <p:spPr bwMode="auto">
              <a:xfrm>
                <a:off x="8364107" y="5277864"/>
                <a:ext cx="273030" cy="94786"/>
              </a:xfrm>
              <a:prstGeom prst="roundRect">
                <a:avLst/>
              </a:prstGeom>
              <a:grpFill/>
              <a:ln w="25400"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algn="ctr" defTabSz="914400" fontAlgn="base">
                  <a:spcBef>
                    <a:spcPct val="0"/>
                  </a:spcBef>
                  <a:spcAft>
                    <a:spcPct val="0"/>
                  </a:spcAft>
                </a:pPr>
                <a:endParaRPr lang="en-GB" dirty="0">
                  <a:solidFill>
                    <a:srgbClr val="000000"/>
                  </a:solidFill>
                  <a:ea typeface="ヒラギノ角ゴ ProN W3" charset="-128"/>
                  <a:cs typeface="ヒラギノ角ゴ ProN W3" charset="-128"/>
                  <a:sym typeface="GillSans" charset="0"/>
                </a:endParaRPr>
              </a:p>
            </p:txBody>
          </p:sp>
          <p:cxnSp>
            <p:nvCxnSpPr>
              <p:cNvPr id="72" name="Straight Connector 71"/>
              <p:cNvCxnSpPr/>
              <p:nvPr/>
            </p:nvCxnSpPr>
            <p:spPr bwMode="auto">
              <a:xfrm flipV="1">
                <a:off x="8253822" y="4114750"/>
                <a:ext cx="236013" cy="55857"/>
              </a:xfrm>
              <a:prstGeom prst="line">
                <a:avLst/>
              </a:prstGeom>
              <a:grpFill/>
              <a:ln w="25400" cap="flat" cmpd="sng" algn="ctr">
                <a:solidFill>
                  <a:schemeClr val="bg1"/>
                </a:solidFill>
                <a:prstDash val="solid"/>
                <a:round/>
                <a:headEnd type="none" w="med" len="med"/>
                <a:tailEnd type="none" w="med" len="med"/>
              </a:ln>
              <a:effectLst/>
            </p:spPr>
          </p:cxnSp>
          <p:sp>
            <p:nvSpPr>
              <p:cNvPr id="73" name="Isosceles Triangle 72"/>
              <p:cNvSpPr/>
              <p:nvPr/>
            </p:nvSpPr>
            <p:spPr bwMode="auto">
              <a:xfrm>
                <a:off x="8146977" y="4096595"/>
                <a:ext cx="49647" cy="24821"/>
              </a:xfrm>
              <a:prstGeom prst="triangle">
                <a:avLst/>
              </a:prstGeom>
              <a:grpFill/>
              <a:ln w="254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914400" fontAlgn="base">
                  <a:spcBef>
                    <a:spcPct val="0"/>
                  </a:spcBef>
                  <a:spcAft>
                    <a:spcPct val="0"/>
                  </a:spcAft>
                </a:pPr>
                <a:endParaRPr lang="en-GB" dirty="0">
                  <a:solidFill>
                    <a:srgbClr val="000000"/>
                  </a:solidFill>
                  <a:ea typeface="ヒラギノ角ゴ ProN W3" charset="-128"/>
                  <a:cs typeface="ヒラギノ角ゴ ProN W3" charset="-128"/>
                  <a:sym typeface="GillSans" charset="0"/>
                </a:endParaRPr>
              </a:p>
            </p:txBody>
          </p:sp>
          <p:cxnSp>
            <p:nvCxnSpPr>
              <p:cNvPr id="74" name="Straight Connector 73"/>
              <p:cNvCxnSpPr>
                <a:stCxn id="64" idx="4"/>
              </p:cNvCxnSpPr>
              <p:nvPr/>
            </p:nvCxnSpPr>
            <p:spPr bwMode="auto">
              <a:xfrm>
                <a:off x="8153091" y="4119310"/>
                <a:ext cx="183879" cy="32844"/>
              </a:xfrm>
              <a:prstGeom prst="line">
                <a:avLst/>
              </a:prstGeom>
              <a:grpFill/>
              <a:ln w="25400" cap="flat" cmpd="sng" algn="ctr">
                <a:solidFill>
                  <a:schemeClr val="bg1"/>
                </a:solidFill>
                <a:prstDash val="solid"/>
                <a:round/>
                <a:headEnd type="none" w="med" len="med"/>
                <a:tailEnd type="none" w="med" len="med"/>
              </a:ln>
              <a:effectLst/>
            </p:spPr>
          </p:cxnSp>
          <p:sp>
            <p:nvSpPr>
              <p:cNvPr id="75" name="Isosceles Triangle 74"/>
              <p:cNvSpPr/>
              <p:nvPr/>
            </p:nvSpPr>
            <p:spPr bwMode="auto">
              <a:xfrm>
                <a:off x="8463917" y="4096595"/>
                <a:ext cx="49647" cy="24821"/>
              </a:xfrm>
              <a:prstGeom prst="triangle">
                <a:avLst/>
              </a:prstGeom>
              <a:grpFill/>
              <a:ln w="254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914400" fontAlgn="base">
                  <a:spcBef>
                    <a:spcPct val="0"/>
                  </a:spcBef>
                  <a:spcAft>
                    <a:spcPct val="0"/>
                  </a:spcAft>
                </a:pPr>
                <a:endParaRPr lang="en-GB" dirty="0">
                  <a:solidFill>
                    <a:srgbClr val="000000"/>
                  </a:solidFill>
                  <a:ea typeface="ヒラギノ角ゴ ProN W3" charset="-128"/>
                  <a:cs typeface="ヒラギノ角ゴ ProN W3" charset="-128"/>
                  <a:sym typeface="GillSans" charset="0"/>
                </a:endParaRPr>
              </a:p>
            </p:txBody>
          </p:sp>
          <p:pic>
            <p:nvPicPr>
              <p:cNvPr id="76" name="Picture 2" descr="http://upload.wikimedia.org/wikipedia/en/3/39/Harchester_United_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47236" y="4182179"/>
                <a:ext cx="203832" cy="203832"/>
              </a:xfrm>
              <a:prstGeom prst="rect">
                <a:avLst/>
              </a:prstGeom>
              <a:grpFill/>
              <a:extLst/>
            </p:spPr>
          </p:pic>
        </p:grpSp>
        <p:grpSp>
          <p:nvGrpSpPr>
            <p:cNvPr id="77" name="Group 76"/>
            <p:cNvGrpSpPr/>
            <p:nvPr/>
          </p:nvGrpSpPr>
          <p:grpSpPr>
            <a:xfrm>
              <a:off x="1993132" y="1014250"/>
              <a:ext cx="187798" cy="385690"/>
              <a:chOff x="7853295" y="3585347"/>
              <a:chExt cx="970806" cy="1993788"/>
            </a:xfrm>
            <a:solidFill>
              <a:schemeClr val="tx1"/>
            </a:solidFill>
          </p:grpSpPr>
          <p:sp>
            <p:nvSpPr>
              <p:cNvPr id="78" name="Rounded Rectangle 77"/>
              <p:cNvSpPr/>
              <p:nvPr/>
            </p:nvSpPr>
            <p:spPr>
              <a:xfrm>
                <a:off x="7853295" y="4120708"/>
                <a:ext cx="970804" cy="794906"/>
              </a:xfrm>
              <a:prstGeom prst="roundRect">
                <a:avLst>
                  <a:gd name="adj" fmla="val 227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9" name="Rounded Rectangle 78"/>
              <p:cNvSpPr/>
              <p:nvPr/>
            </p:nvSpPr>
            <p:spPr>
              <a:xfrm>
                <a:off x="8378390" y="4763214"/>
                <a:ext cx="250288" cy="812006"/>
              </a:xfrm>
              <a:prstGeom prst="roundRect">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80" name="Rounded Rectangle 79"/>
              <p:cNvSpPr/>
              <p:nvPr/>
            </p:nvSpPr>
            <p:spPr>
              <a:xfrm>
                <a:off x="8022867" y="4763214"/>
                <a:ext cx="250288" cy="812006"/>
              </a:xfrm>
              <a:prstGeom prst="roundRect">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81" name="Freeform 80"/>
              <p:cNvSpPr/>
              <p:nvPr/>
            </p:nvSpPr>
            <p:spPr bwMode="auto">
              <a:xfrm flipH="1" flipV="1">
                <a:off x="8005033" y="4763214"/>
                <a:ext cx="638567" cy="394909"/>
              </a:xfrm>
              <a:custGeom>
                <a:avLst/>
                <a:gdLst>
                  <a:gd name="connsiteX0" fmla="*/ 638567 w 638567"/>
                  <a:gd name="connsiteY0" fmla="*/ 394909 h 394909"/>
                  <a:gd name="connsiteX1" fmla="*/ 393754 w 638567"/>
                  <a:gd name="connsiteY1" fmla="*/ 394909 h 394909"/>
                  <a:gd name="connsiteX2" fmla="*/ 352610 w 638567"/>
                  <a:gd name="connsiteY2" fmla="*/ 394909 h 394909"/>
                  <a:gd name="connsiteX3" fmla="*/ 285957 w 638567"/>
                  <a:gd name="connsiteY3" fmla="*/ 394909 h 394909"/>
                  <a:gd name="connsiteX4" fmla="*/ 244812 w 638567"/>
                  <a:gd name="connsiteY4" fmla="*/ 394909 h 394909"/>
                  <a:gd name="connsiteX5" fmla="*/ 0 w 638567"/>
                  <a:gd name="connsiteY5" fmla="*/ 394909 h 394909"/>
                  <a:gd name="connsiteX6" fmla="*/ 0 w 638567"/>
                  <a:gd name="connsiteY6" fmla="*/ 1 h 394909"/>
                  <a:gd name="connsiteX7" fmla="*/ 279976 w 638567"/>
                  <a:gd name="connsiteY7" fmla="*/ 1 h 394909"/>
                  <a:gd name="connsiteX8" fmla="*/ 279976 w 638567"/>
                  <a:gd name="connsiteY8" fmla="*/ 0 h 394909"/>
                  <a:gd name="connsiteX9" fmla="*/ 279977 w 638567"/>
                  <a:gd name="connsiteY9" fmla="*/ 1 h 394909"/>
                  <a:gd name="connsiteX10" fmla="*/ 285957 w 638567"/>
                  <a:gd name="connsiteY10" fmla="*/ 1 h 394909"/>
                  <a:gd name="connsiteX11" fmla="*/ 285957 w 638567"/>
                  <a:gd name="connsiteY11" fmla="*/ 16303 h 394909"/>
                  <a:gd name="connsiteX12" fmla="*/ 319946 w 638567"/>
                  <a:gd name="connsiteY12" fmla="*/ 108950 h 394909"/>
                  <a:gd name="connsiteX13" fmla="*/ 352610 w 638567"/>
                  <a:gd name="connsiteY13" fmla="*/ 19915 h 394909"/>
                  <a:gd name="connsiteX14" fmla="*/ 352610 w 638567"/>
                  <a:gd name="connsiteY14" fmla="*/ 1 h 394909"/>
                  <a:gd name="connsiteX15" fmla="*/ 359916 w 638567"/>
                  <a:gd name="connsiteY15" fmla="*/ 1 h 394909"/>
                  <a:gd name="connsiteX16" fmla="*/ 359916 w 638567"/>
                  <a:gd name="connsiteY16" fmla="*/ 0 h 394909"/>
                  <a:gd name="connsiteX17" fmla="*/ 359916 w 638567"/>
                  <a:gd name="connsiteY17" fmla="*/ 1 h 394909"/>
                  <a:gd name="connsiteX18" fmla="*/ 638567 w 638567"/>
                  <a:gd name="connsiteY18" fmla="*/ 1 h 39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38567" h="394909">
                    <a:moveTo>
                      <a:pt x="638567" y="394909"/>
                    </a:moveTo>
                    <a:lnTo>
                      <a:pt x="393754" y="394909"/>
                    </a:lnTo>
                    <a:lnTo>
                      <a:pt x="352610" y="394909"/>
                    </a:lnTo>
                    <a:lnTo>
                      <a:pt x="285957" y="394909"/>
                    </a:lnTo>
                    <a:lnTo>
                      <a:pt x="244812" y="394909"/>
                    </a:lnTo>
                    <a:lnTo>
                      <a:pt x="0" y="394909"/>
                    </a:lnTo>
                    <a:lnTo>
                      <a:pt x="0" y="1"/>
                    </a:lnTo>
                    <a:lnTo>
                      <a:pt x="279976" y="1"/>
                    </a:lnTo>
                    <a:lnTo>
                      <a:pt x="279976" y="0"/>
                    </a:lnTo>
                    <a:lnTo>
                      <a:pt x="279977" y="1"/>
                    </a:lnTo>
                    <a:lnTo>
                      <a:pt x="285957" y="1"/>
                    </a:lnTo>
                    <a:lnTo>
                      <a:pt x="285957" y="16303"/>
                    </a:lnTo>
                    <a:lnTo>
                      <a:pt x="319946" y="108950"/>
                    </a:lnTo>
                    <a:lnTo>
                      <a:pt x="352610" y="19915"/>
                    </a:lnTo>
                    <a:lnTo>
                      <a:pt x="352610" y="1"/>
                    </a:lnTo>
                    <a:lnTo>
                      <a:pt x="359916" y="1"/>
                    </a:lnTo>
                    <a:lnTo>
                      <a:pt x="359916" y="0"/>
                    </a:lnTo>
                    <a:lnTo>
                      <a:pt x="359916" y="1"/>
                    </a:lnTo>
                    <a:lnTo>
                      <a:pt x="638567" y="1"/>
                    </a:lnTo>
                    <a:close/>
                  </a:path>
                </a:pathLst>
              </a:custGeom>
              <a:grpFill/>
              <a:ln w="25400"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ctr" anchorCtr="0" compatLnSpc="1">
                <a:prstTxWarp prst="textNoShape">
                  <a:avLst/>
                </a:prstTxWarp>
                <a:noAutofit/>
              </a:bodyPr>
              <a:lstStyle/>
              <a:p>
                <a:pPr algn="ctr" defTabSz="914400" fontAlgn="base">
                  <a:spcBef>
                    <a:spcPct val="0"/>
                  </a:spcBef>
                  <a:spcAft>
                    <a:spcPct val="0"/>
                  </a:spcAft>
                </a:pPr>
                <a:endParaRPr lang="en-GB" dirty="0">
                  <a:solidFill>
                    <a:srgbClr val="000000"/>
                  </a:solidFill>
                  <a:ea typeface="ヒラギノ角ゴ ProN W3" charset="-128"/>
                  <a:cs typeface="ヒラギノ角ゴ ProN W3" charset="-128"/>
                  <a:sym typeface="GillSans" charset="0"/>
                </a:endParaRPr>
              </a:p>
            </p:txBody>
          </p:sp>
          <p:sp>
            <p:nvSpPr>
              <p:cNvPr id="82" name="Rounded Rectangle 81"/>
              <p:cNvSpPr/>
              <p:nvPr/>
            </p:nvSpPr>
            <p:spPr>
              <a:xfrm>
                <a:off x="7853297" y="4120709"/>
                <a:ext cx="970804" cy="642505"/>
              </a:xfrm>
              <a:prstGeom prst="roundRect">
                <a:avLst>
                  <a:gd name="adj" fmla="val 22773"/>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83" name="Isosceles Triangle 82"/>
              <p:cNvSpPr/>
              <p:nvPr/>
            </p:nvSpPr>
            <p:spPr bwMode="auto">
              <a:xfrm rot="10800000">
                <a:off x="8153091" y="4119310"/>
                <a:ext cx="347531" cy="31522"/>
              </a:xfrm>
              <a:prstGeom prst="triangle">
                <a:avLst/>
              </a:prstGeom>
              <a:grpFill/>
              <a:ln w="254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914400" fontAlgn="base">
                  <a:spcBef>
                    <a:spcPct val="0"/>
                  </a:spcBef>
                  <a:spcAft>
                    <a:spcPct val="0"/>
                  </a:spcAft>
                </a:pPr>
                <a:endParaRPr lang="en-GB" dirty="0">
                  <a:solidFill>
                    <a:srgbClr val="000000"/>
                  </a:solidFill>
                  <a:ea typeface="ヒラギノ角ゴ ProN W3" charset="-128"/>
                  <a:cs typeface="ヒラギノ角ゴ ProN W3" charset="-128"/>
                  <a:sym typeface="GillSans" charset="0"/>
                </a:endParaRPr>
              </a:p>
            </p:txBody>
          </p:sp>
          <p:sp>
            <p:nvSpPr>
              <p:cNvPr id="84" name="Oval 83"/>
              <p:cNvSpPr/>
              <p:nvPr/>
            </p:nvSpPr>
            <p:spPr>
              <a:xfrm>
                <a:off x="8075920" y="3585347"/>
                <a:ext cx="525554" cy="539910"/>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85" name="Rectangle 84"/>
              <p:cNvSpPr/>
              <p:nvPr/>
            </p:nvSpPr>
            <p:spPr bwMode="auto">
              <a:xfrm>
                <a:off x="8022867" y="5285567"/>
                <a:ext cx="250288" cy="268703"/>
              </a:xfrm>
              <a:prstGeom prst="rect">
                <a:avLst/>
              </a:prstGeom>
              <a:grpFill/>
              <a:ln w="25400"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algn="ctr" defTabSz="914400" fontAlgn="base">
                  <a:spcBef>
                    <a:spcPct val="0"/>
                  </a:spcBef>
                  <a:spcAft>
                    <a:spcPct val="0"/>
                  </a:spcAft>
                </a:pPr>
                <a:endParaRPr lang="en-GB" dirty="0">
                  <a:solidFill>
                    <a:srgbClr val="000000"/>
                  </a:solidFill>
                  <a:ea typeface="ヒラギノ角ゴ ProN W3" charset="-128"/>
                  <a:cs typeface="ヒラギノ角ゴ ProN W3" charset="-128"/>
                  <a:sym typeface="GillSans" charset="0"/>
                </a:endParaRPr>
              </a:p>
            </p:txBody>
          </p:sp>
          <p:sp>
            <p:nvSpPr>
              <p:cNvPr id="86" name="Rectangle 85"/>
              <p:cNvSpPr/>
              <p:nvPr/>
            </p:nvSpPr>
            <p:spPr bwMode="auto">
              <a:xfrm>
                <a:off x="8378390" y="5285567"/>
                <a:ext cx="250288" cy="268703"/>
              </a:xfrm>
              <a:prstGeom prst="rect">
                <a:avLst/>
              </a:prstGeom>
              <a:grpFill/>
              <a:ln w="25400"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algn="ctr" defTabSz="914400" fontAlgn="base">
                  <a:spcBef>
                    <a:spcPct val="0"/>
                  </a:spcBef>
                  <a:spcAft>
                    <a:spcPct val="0"/>
                  </a:spcAft>
                </a:pPr>
                <a:endParaRPr lang="en-GB" dirty="0">
                  <a:solidFill>
                    <a:srgbClr val="000000"/>
                  </a:solidFill>
                  <a:ea typeface="ヒラギノ角ゴ ProN W3" charset="-128"/>
                  <a:cs typeface="ヒラギノ角ゴ ProN W3" charset="-128"/>
                  <a:sym typeface="GillSans" charset="0"/>
                </a:endParaRPr>
              </a:p>
            </p:txBody>
          </p:sp>
          <p:sp>
            <p:nvSpPr>
              <p:cNvPr id="87" name="Flowchart: Delay 86"/>
              <p:cNvSpPr/>
              <p:nvPr/>
            </p:nvSpPr>
            <p:spPr bwMode="auto">
              <a:xfrm rot="16200000">
                <a:off x="8464015" y="5396637"/>
                <a:ext cx="79039" cy="285957"/>
              </a:xfrm>
              <a:prstGeom prst="flowChartDelay">
                <a:avLst/>
              </a:prstGeom>
              <a:grpFill/>
              <a:ln w="25400" cap="flat" cmpd="sng" algn="ctr">
                <a:solidFill>
                  <a:srgbClr val="000000"/>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ctr" defTabSz="914400" fontAlgn="base">
                  <a:spcBef>
                    <a:spcPct val="0"/>
                  </a:spcBef>
                  <a:spcAft>
                    <a:spcPct val="0"/>
                  </a:spcAft>
                </a:pPr>
                <a:endParaRPr lang="en-GB" sz="4200">
                  <a:solidFill>
                    <a:srgbClr val="000000"/>
                  </a:solidFill>
                  <a:latin typeface="GillSans" charset="0"/>
                  <a:ea typeface="ヒラギノ角ゴ ProN W3" charset="-128"/>
                  <a:cs typeface="ヒラギノ角ゴ ProN W3" charset="-128"/>
                  <a:sym typeface="GillSans" charset="0"/>
                </a:endParaRPr>
              </a:p>
            </p:txBody>
          </p:sp>
          <p:sp>
            <p:nvSpPr>
              <p:cNvPr id="88" name="Flowchart: Delay 87"/>
              <p:cNvSpPr/>
              <p:nvPr/>
            </p:nvSpPr>
            <p:spPr bwMode="auto">
              <a:xfrm rot="16200000">
                <a:off x="8108492" y="5396637"/>
                <a:ext cx="79039" cy="285957"/>
              </a:xfrm>
              <a:prstGeom prst="flowChartDelay">
                <a:avLst/>
              </a:prstGeom>
              <a:grpFill/>
              <a:ln w="25400" cap="flat" cmpd="sng" algn="ctr">
                <a:solidFill>
                  <a:srgbClr val="000000"/>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ctr" defTabSz="914400" fontAlgn="base">
                  <a:spcBef>
                    <a:spcPct val="0"/>
                  </a:spcBef>
                  <a:spcAft>
                    <a:spcPct val="0"/>
                  </a:spcAft>
                </a:pPr>
                <a:endParaRPr lang="en-GB" sz="4200">
                  <a:solidFill>
                    <a:srgbClr val="000000"/>
                  </a:solidFill>
                  <a:latin typeface="GillSans" charset="0"/>
                  <a:ea typeface="ヒラギノ角ゴ ProN W3" charset="-128"/>
                  <a:cs typeface="ヒラギノ角ゴ ProN W3" charset="-128"/>
                  <a:sym typeface="GillSans" charset="0"/>
                </a:endParaRPr>
              </a:p>
            </p:txBody>
          </p:sp>
          <p:sp>
            <p:nvSpPr>
              <p:cNvPr id="89" name="Rounded Rectangle 88"/>
              <p:cNvSpPr/>
              <p:nvPr/>
            </p:nvSpPr>
            <p:spPr bwMode="auto">
              <a:xfrm>
                <a:off x="8010655" y="5277864"/>
                <a:ext cx="273030" cy="94786"/>
              </a:xfrm>
              <a:prstGeom prst="roundRect">
                <a:avLst/>
              </a:prstGeom>
              <a:grpFill/>
              <a:ln w="25400"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algn="ctr" defTabSz="914400" fontAlgn="base">
                  <a:spcBef>
                    <a:spcPct val="0"/>
                  </a:spcBef>
                  <a:spcAft>
                    <a:spcPct val="0"/>
                  </a:spcAft>
                </a:pPr>
                <a:endParaRPr lang="en-GB" dirty="0">
                  <a:solidFill>
                    <a:srgbClr val="000000"/>
                  </a:solidFill>
                  <a:ea typeface="ヒラギノ角ゴ ProN W3" charset="-128"/>
                  <a:cs typeface="ヒラギノ角ゴ ProN W3" charset="-128"/>
                  <a:sym typeface="GillSans" charset="0"/>
                </a:endParaRPr>
              </a:p>
            </p:txBody>
          </p:sp>
          <p:sp>
            <p:nvSpPr>
              <p:cNvPr id="90" name="Rounded Rectangle 89"/>
              <p:cNvSpPr/>
              <p:nvPr/>
            </p:nvSpPr>
            <p:spPr bwMode="auto">
              <a:xfrm>
                <a:off x="8364107" y="5277864"/>
                <a:ext cx="273030" cy="94786"/>
              </a:xfrm>
              <a:prstGeom prst="roundRect">
                <a:avLst/>
              </a:prstGeom>
              <a:grpFill/>
              <a:ln w="25400"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algn="ctr" defTabSz="914400" fontAlgn="base">
                  <a:spcBef>
                    <a:spcPct val="0"/>
                  </a:spcBef>
                  <a:spcAft>
                    <a:spcPct val="0"/>
                  </a:spcAft>
                </a:pPr>
                <a:endParaRPr lang="en-GB" dirty="0">
                  <a:solidFill>
                    <a:srgbClr val="000000"/>
                  </a:solidFill>
                  <a:ea typeface="ヒラギノ角ゴ ProN W3" charset="-128"/>
                  <a:cs typeface="ヒラギノ角ゴ ProN W3" charset="-128"/>
                  <a:sym typeface="GillSans" charset="0"/>
                </a:endParaRPr>
              </a:p>
            </p:txBody>
          </p:sp>
          <p:cxnSp>
            <p:nvCxnSpPr>
              <p:cNvPr id="91" name="Straight Connector 90"/>
              <p:cNvCxnSpPr/>
              <p:nvPr/>
            </p:nvCxnSpPr>
            <p:spPr bwMode="auto">
              <a:xfrm flipV="1">
                <a:off x="8253822" y="4114750"/>
                <a:ext cx="236013" cy="55857"/>
              </a:xfrm>
              <a:prstGeom prst="line">
                <a:avLst/>
              </a:prstGeom>
              <a:grpFill/>
              <a:ln w="25400" cap="flat" cmpd="sng" algn="ctr">
                <a:solidFill>
                  <a:schemeClr val="bg1"/>
                </a:solidFill>
                <a:prstDash val="solid"/>
                <a:round/>
                <a:headEnd type="none" w="med" len="med"/>
                <a:tailEnd type="none" w="med" len="med"/>
              </a:ln>
              <a:effectLst/>
            </p:spPr>
          </p:cxnSp>
          <p:sp>
            <p:nvSpPr>
              <p:cNvPr id="92" name="Isosceles Triangle 91"/>
              <p:cNvSpPr/>
              <p:nvPr/>
            </p:nvSpPr>
            <p:spPr bwMode="auto">
              <a:xfrm>
                <a:off x="8146977" y="4096595"/>
                <a:ext cx="49647" cy="24821"/>
              </a:xfrm>
              <a:prstGeom prst="triangle">
                <a:avLst/>
              </a:prstGeom>
              <a:grpFill/>
              <a:ln w="254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914400" fontAlgn="base">
                  <a:spcBef>
                    <a:spcPct val="0"/>
                  </a:spcBef>
                  <a:spcAft>
                    <a:spcPct val="0"/>
                  </a:spcAft>
                </a:pPr>
                <a:endParaRPr lang="en-GB" dirty="0">
                  <a:solidFill>
                    <a:srgbClr val="000000"/>
                  </a:solidFill>
                  <a:ea typeface="ヒラギノ角ゴ ProN W3" charset="-128"/>
                  <a:cs typeface="ヒラギノ角ゴ ProN W3" charset="-128"/>
                  <a:sym typeface="GillSans" charset="0"/>
                </a:endParaRPr>
              </a:p>
            </p:txBody>
          </p:sp>
          <p:cxnSp>
            <p:nvCxnSpPr>
              <p:cNvPr id="93" name="Straight Connector 92"/>
              <p:cNvCxnSpPr>
                <a:stCxn id="83" idx="4"/>
              </p:cNvCxnSpPr>
              <p:nvPr/>
            </p:nvCxnSpPr>
            <p:spPr bwMode="auto">
              <a:xfrm>
                <a:off x="8153091" y="4119310"/>
                <a:ext cx="183879" cy="32844"/>
              </a:xfrm>
              <a:prstGeom prst="line">
                <a:avLst/>
              </a:prstGeom>
              <a:grpFill/>
              <a:ln w="25400" cap="flat" cmpd="sng" algn="ctr">
                <a:solidFill>
                  <a:schemeClr val="bg1"/>
                </a:solidFill>
                <a:prstDash val="solid"/>
                <a:round/>
                <a:headEnd type="none" w="med" len="med"/>
                <a:tailEnd type="none" w="med" len="med"/>
              </a:ln>
              <a:effectLst/>
            </p:spPr>
          </p:cxnSp>
          <p:sp>
            <p:nvSpPr>
              <p:cNvPr id="94" name="Isosceles Triangle 93"/>
              <p:cNvSpPr/>
              <p:nvPr/>
            </p:nvSpPr>
            <p:spPr bwMode="auto">
              <a:xfrm>
                <a:off x="8463917" y="4096595"/>
                <a:ext cx="49647" cy="24821"/>
              </a:xfrm>
              <a:prstGeom prst="triangle">
                <a:avLst/>
              </a:prstGeom>
              <a:grpFill/>
              <a:ln w="254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914400" fontAlgn="base">
                  <a:spcBef>
                    <a:spcPct val="0"/>
                  </a:spcBef>
                  <a:spcAft>
                    <a:spcPct val="0"/>
                  </a:spcAft>
                </a:pPr>
                <a:endParaRPr lang="en-GB" dirty="0">
                  <a:solidFill>
                    <a:srgbClr val="000000"/>
                  </a:solidFill>
                  <a:ea typeface="ヒラギノ角ゴ ProN W3" charset="-128"/>
                  <a:cs typeface="ヒラギノ角ゴ ProN W3" charset="-128"/>
                  <a:sym typeface="GillSans" charset="0"/>
                </a:endParaRPr>
              </a:p>
            </p:txBody>
          </p:sp>
          <p:pic>
            <p:nvPicPr>
              <p:cNvPr id="95" name="Picture 2" descr="http://upload.wikimedia.org/wikipedia/en/3/39/Harchester_United_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47236" y="4182179"/>
                <a:ext cx="203832" cy="203832"/>
              </a:xfrm>
              <a:prstGeom prst="rect">
                <a:avLst/>
              </a:prstGeom>
              <a:grpFill/>
              <a:extLst/>
            </p:spPr>
          </p:pic>
        </p:grpSp>
        <p:grpSp>
          <p:nvGrpSpPr>
            <p:cNvPr id="96" name="Group 95"/>
            <p:cNvGrpSpPr/>
            <p:nvPr/>
          </p:nvGrpSpPr>
          <p:grpSpPr>
            <a:xfrm>
              <a:off x="1331039" y="1134724"/>
              <a:ext cx="187798" cy="385690"/>
              <a:chOff x="7853295" y="3585347"/>
              <a:chExt cx="970806" cy="1993788"/>
            </a:xfrm>
            <a:solidFill>
              <a:schemeClr val="tx1"/>
            </a:solidFill>
          </p:grpSpPr>
          <p:sp>
            <p:nvSpPr>
              <p:cNvPr id="97" name="Rounded Rectangle 96"/>
              <p:cNvSpPr/>
              <p:nvPr/>
            </p:nvSpPr>
            <p:spPr>
              <a:xfrm>
                <a:off x="7853295" y="4120708"/>
                <a:ext cx="970804" cy="794906"/>
              </a:xfrm>
              <a:prstGeom prst="roundRect">
                <a:avLst>
                  <a:gd name="adj" fmla="val 227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98" name="Rounded Rectangle 97"/>
              <p:cNvSpPr/>
              <p:nvPr/>
            </p:nvSpPr>
            <p:spPr>
              <a:xfrm>
                <a:off x="8378390" y="4763214"/>
                <a:ext cx="250288" cy="812006"/>
              </a:xfrm>
              <a:prstGeom prst="roundRect">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99" name="Rounded Rectangle 98"/>
              <p:cNvSpPr/>
              <p:nvPr/>
            </p:nvSpPr>
            <p:spPr>
              <a:xfrm>
                <a:off x="8022867" y="4763214"/>
                <a:ext cx="250288" cy="812006"/>
              </a:xfrm>
              <a:prstGeom prst="roundRect">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0" name="Freeform 99"/>
              <p:cNvSpPr/>
              <p:nvPr/>
            </p:nvSpPr>
            <p:spPr bwMode="auto">
              <a:xfrm flipH="1" flipV="1">
                <a:off x="8005033" y="4763214"/>
                <a:ext cx="638567" cy="394909"/>
              </a:xfrm>
              <a:custGeom>
                <a:avLst/>
                <a:gdLst>
                  <a:gd name="connsiteX0" fmla="*/ 638567 w 638567"/>
                  <a:gd name="connsiteY0" fmla="*/ 394909 h 394909"/>
                  <a:gd name="connsiteX1" fmla="*/ 393754 w 638567"/>
                  <a:gd name="connsiteY1" fmla="*/ 394909 h 394909"/>
                  <a:gd name="connsiteX2" fmla="*/ 352610 w 638567"/>
                  <a:gd name="connsiteY2" fmla="*/ 394909 h 394909"/>
                  <a:gd name="connsiteX3" fmla="*/ 285957 w 638567"/>
                  <a:gd name="connsiteY3" fmla="*/ 394909 h 394909"/>
                  <a:gd name="connsiteX4" fmla="*/ 244812 w 638567"/>
                  <a:gd name="connsiteY4" fmla="*/ 394909 h 394909"/>
                  <a:gd name="connsiteX5" fmla="*/ 0 w 638567"/>
                  <a:gd name="connsiteY5" fmla="*/ 394909 h 394909"/>
                  <a:gd name="connsiteX6" fmla="*/ 0 w 638567"/>
                  <a:gd name="connsiteY6" fmla="*/ 1 h 394909"/>
                  <a:gd name="connsiteX7" fmla="*/ 279976 w 638567"/>
                  <a:gd name="connsiteY7" fmla="*/ 1 h 394909"/>
                  <a:gd name="connsiteX8" fmla="*/ 279976 w 638567"/>
                  <a:gd name="connsiteY8" fmla="*/ 0 h 394909"/>
                  <a:gd name="connsiteX9" fmla="*/ 279977 w 638567"/>
                  <a:gd name="connsiteY9" fmla="*/ 1 h 394909"/>
                  <a:gd name="connsiteX10" fmla="*/ 285957 w 638567"/>
                  <a:gd name="connsiteY10" fmla="*/ 1 h 394909"/>
                  <a:gd name="connsiteX11" fmla="*/ 285957 w 638567"/>
                  <a:gd name="connsiteY11" fmla="*/ 16303 h 394909"/>
                  <a:gd name="connsiteX12" fmla="*/ 319946 w 638567"/>
                  <a:gd name="connsiteY12" fmla="*/ 108950 h 394909"/>
                  <a:gd name="connsiteX13" fmla="*/ 352610 w 638567"/>
                  <a:gd name="connsiteY13" fmla="*/ 19915 h 394909"/>
                  <a:gd name="connsiteX14" fmla="*/ 352610 w 638567"/>
                  <a:gd name="connsiteY14" fmla="*/ 1 h 394909"/>
                  <a:gd name="connsiteX15" fmla="*/ 359916 w 638567"/>
                  <a:gd name="connsiteY15" fmla="*/ 1 h 394909"/>
                  <a:gd name="connsiteX16" fmla="*/ 359916 w 638567"/>
                  <a:gd name="connsiteY16" fmla="*/ 0 h 394909"/>
                  <a:gd name="connsiteX17" fmla="*/ 359916 w 638567"/>
                  <a:gd name="connsiteY17" fmla="*/ 1 h 394909"/>
                  <a:gd name="connsiteX18" fmla="*/ 638567 w 638567"/>
                  <a:gd name="connsiteY18" fmla="*/ 1 h 39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38567" h="394909">
                    <a:moveTo>
                      <a:pt x="638567" y="394909"/>
                    </a:moveTo>
                    <a:lnTo>
                      <a:pt x="393754" y="394909"/>
                    </a:lnTo>
                    <a:lnTo>
                      <a:pt x="352610" y="394909"/>
                    </a:lnTo>
                    <a:lnTo>
                      <a:pt x="285957" y="394909"/>
                    </a:lnTo>
                    <a:lnTo>
                      <a:pt x="244812" y="394909"/>
                    </a:lnTo>
                    <a:lnTo>
                      <a:pt x="0" y="394909"/>
                    </a:lnTo>
                    <a:lnTo>
                      <a:pt x="0" y="1"/>
                    </a:lnTo>
                    <a:lnTo>
                      <a:pt x="279976" y="1"/>
                    </a:lnTo>
                    <a:lnTo>
                      <a:pt x="279976" y="0"/>
                    </a:lnTo>
                    <a:lnTo>
                      <a:pt x="279977" y="1"/>
                    </a:lnTo>
                    <a:lnTo>
                      <a:pt x="285957" y="1"/>
                    </a:lnTo>
                    <a:lnTo>
                      <a:pt x="285957" y="16303"/>
                    </a:lnTo>
                    <a:lnTo>
                      <a:pt x="319946" y="108950"/>
                    </a:lnTo>
                    <a:lnTo>
                      <a:pt x="352610" y="19915"/>
                    </a:lnTo>
                    <a:lnTo>
                      <a:pt x="352610" y="1"/>
                    </a:lnTo>
                    <a:lnTo>
                      <a:pt x="359916" y="1"/>
                    </a:lnTo>
                    <a:lnTo>
                      <a:pt x="359916" y="0"/>
                    </a:lnTo>
                    <a:lnTo>
                      <a:pt x="359916" y="1"/>
                    </a:lnTo>
                    <a:lnTo>
                      <a:pt x="638567" y="1"/>
                    </a:lnTo>
                    <a:close/>
                  </a:path>
                </a:pathLst>
              </a:custGeom>
              <a:grpFill/>
              <a:ln w="25400"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ctr" anchorCtr="0" compatLnSpc="1">
                <a:prstTxWarp prst="textNoShape">
                  <a:avLst/>
                </a:prstTxWarp>
                <a:noAutofit/>
              </a:bodyPr>
              <a:lstStyle/>
              <a:p>
                <a:pPr algn="ctr" defTabSz="914400" fontAlgn="base">
                  <a:spcBef>
                    <a:spcPct val="0"/>
                  </a:spcBef>
                  <a:spcAft>
                    <a:spcPct val="0"/>
                  </a:spcAft>
                </a:pPr>
                <a:endParaRPr lang="en-GB" dirty="0">
                  <a:solidFill>
                    <a:srgbClr val="000000"/>
                  </a:solidFill>
                  <a:ea typeface="ヒラギノ角ゴ ProN W3" charset="-128"/>
                  <a:cs typeface="ヒラギノ角ゴ ProN W3" charset="-128"/>
                  <a:sym typeface="GillSans" charset="0"/>
                </a:endParaRPr>
              </a:p>
            </p:txBody>
          </p:sp>
          <p:sp>
            <p:nvSpPr>
              <p:cNvPr id="101" name="Rounded Rectangle 100"/>
              <p:cNvSpPr/>
              <p:nvPr/>
            </p:nvSpPr>
            <p:spPr>
              <a:xfrm>
                <a:off x="7853297" y="4120709"/>
                <a:ext cx="970804" cy="642505"/>
              </a:xfrm>
              <a:prstGeom prst="roundRect">
                <a:avLst>
                  <a:gd name="adj" fmla="val 22773"/>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2" name="Isosceles Triangle 101"/>
              <p:cNvSpPr/>
              <p:nvPr/>
            </p:nvSpPr>
            <p:spPr bwMode="auto">
              <a:xfrm rot="10800000">
                <a:off x="8153091" y="4119310"/>
                <a:ext cx="347531" cy="31522"/>
              </a:xfrm>
              <a:prstGeom prst="triangle">
                <a:avLst/>
              </a:prstGeom>
              <a:grpFill/>
              <a:ln w="254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914400" fontAlgn="base">
                  <a:spcBef>
                    <a:spcPct val="0"/>
                  </a:spcBef>
                  <a:spcAft>
                    <a:spcPct val="0"/>
                  </a:spcAft>
                </a:pPr>
                <a:endParaRPr lang="en-GB" dirty="0">
                  <a:solidFill>
                    <a:srgbClr val="000000"/>
                  </a:solidFill>
                  <a:ea typeface="ヒラギノ角ゴ ProN W3" charset="-128"/>
                  <a:cs typeface="ヒラギノ角ゴ ProN W3" charset="-128"/>
                  <a:sym typeface="GillSans" charset="0"/>
                </a:endParaRPr>
              </a:p>
            </p:txBody>
          </p:sp>
          <p:sp>
            <p:nvSpPr>
              <p:cNvPr id="103" name="Oval 102"/>
              <p:cNvSpPr/>
              <p:nvPr/>
            </p:nvSpPr>
            <p:spPr>
              <a:xfrm>
                <a:off x="8075920" y="3585347"/>
                <a:ext cx="525554" cy="539910"/>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4" name="Rectangle 103"/>
              <p:cNvSpPr/>
              <p:nvPr/>
            </p:nvSpPr>
            <p:spPr bwMode="auto">
              <a:xfrm>
                <a:off x="8022867" y="5285567"/>
                <a:ext cx="250288" cy="268703"/>
              </a:xfrm>
              <a:prstGeom prst="rect">
                <a:avLst/>
              </a:prstGeom>
              <a:grpFill/>
              <a:ln w="25400"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algn="ctr" defTabSz="914400" fontAlgn="base">
                  <a:spcBef>
                    <a:spcPct val="0"/>
                  </a:spcBef>
                  <a:spcAft>
                    <a:spcPct val="0"/>
                  </a:spcAft>
                </a:pPr>
                <a:endParaRPr lang="en-GB" dirty="0">
                  <a:solidFill>
                    <a:srgbClr val="000000"/>
                  </a:solidFill>
                  <a:ea typeface="ヒラギノ角ゴ ProN W3" charset="-128"/>
                  <a:cs typeface="ヒラギノ角ゴ ProN W3" charset="-128"/>
                  <a:sym typeface="GillSans" charset="0"/>
                </a:endParaRPr>
              </a:p>
            </p:txBody>
          </p:sp>
          <p:sp>
            <p:nvSpPr>
              <p:cNvPr id="105" name="Rectangle 104"/>
              <p:cNvSpPr/>
              <p:nvPr/>
            </p:nvSpPr>
            <p:spPr bwMode="auto">
              <a:xfrm>
                <a:off x="8378390" y="5285567"/>
                <a:ext cx="250288" cy="268703"/>
              </a:xfrm>
              <a:prstGeom prst="rect">
                <a:avLst/>
              </a:prstGeom>
              <a:grpFill/>
              <a:ln w="25400"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algn="ctr" defTabSz="914400" fontAlgn="base">
                  <a:spcBef>
                    <a:spcPct val="0"/>
                  </a:spcBef>
                  <a:spcAft>
                    <a:spcPct val="0"/>
                  </a:spcAft>
                </a:pPr>
                <a:endParaRPr lang="en-GB" dirty="0">
                  <a:solidFill>
                    <a:srgbClr val="000000"/>
                  </a:solidFill>
                  <a:ea typeface="ヒラギノ角ゴ ProN W3" charset="-128"/>
                  <a:cs typeface="ヒラギノ角ゴ ProN W3" charset="-128"/>
                  <a:sym typeface="GillSans" charset="0"/>
                </a:endParaRPr>
              </a:p>
            </p:txBody>
          </p:sp>
          <p:sp>
            <p:nvSpPr>
              <p:cNvPr id="106" name="Flowchart: Delay 105"/>
              <p:cNvSpPr/>
              <p:nvPr/>
            </p:nvSpPr>
            <p:spPr bwMode="auto">
              <a:xfrm rot="16200000">
                <a:off x="8464015" y="5396637"/>
                <a:ext cx="79039" cy="285957"/>
              </a:xfrm>
              <a:prstGeom prst="flowChartDelay">
                <a:avLst/>
              </a:prstGeom>
              <a:grpFill/>
              <a:ln w="25400" cap="flat" cmpd="sng" algn="ctr">
                <a:solidFill>
                  <a:srgbClr val="000000"/>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ctr" defTabSz="914400" fontAlgn="base">
                  <a:spcBef>
                    <a:spcPct val="0"/>
                  </a:spcBef>
                  <a:spcAft>
                    <a:spcPct val="0"/>
                  </a:spcAft>
                </a:pPr>
                <a:endParaRPr lang="en-GB" sz="4200">
                  <a:solidFill>
                    <a:srgbClr val="000000"/>
                  </a:solidFill>
                  <a:latin typeface="GillSans" charset="0"/>
                  <a:ea typeface="ヒラギノ角ゴ ProN W3" charset="-128"/>
                  <a:cs typeface="ヒラギノ角ゴ ProN W3" charset="-128"/>
                  <a:sym typeface="GillSans" charset="0"/>
                </a:endParaRPr>
              </a:p>
            </p:txBody>
          </p:sp>
          <p:sp>
            <p:nvSpPr>
              <p:cNvPr id="107" name="Flowchart: Delay 106"/>
              <p:cNvSpPr/>
              <p:nvPr/>
            </p:nvSpPr>
            <p:spPr bwMode="auto">
              <a:xfrm rot="16200000">
                <a:off x="8108492" y="5396637"/>
                <a:ext cx="79039" cy="285957"/>
              </a:xfrm>
              <a:prstGeom prst="flowChartDelay">
                <a:avLst/>
              </a:prstGeom>
              <a:grpFill/>
              <a:ln w="25400" cap="flat" cmpd="sng" algn="ctr">
                <a:solidFill>
                  <a:srgbClr val="000000"/>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ctr" defTabSz="914400" fontAlgn="base">
                  <a:spcBef>
                    <a:spcPct val="0"/>
                  </a:spcBef>
                  <a:spcAft>
                    <a:spcPct val="0"/>
                  </a:spcAft>
                </a:pPr>
                <a:endParaRPr lang="en-GB" sz="4200">
                  <a:solidFill>
                    <a:srgbClr val="000000"/>
                  </a:solidFill>
                  <a:latin typeface="GillSans" charset="0"/>
                  <a:ea typeface="ヒラギノ角ゴ ProN W3" charset="-128"/>
                  <a:cs typeface="ヒラギノ角ゴ ProN W3" charset="-128"/>
                  <a:sym typeface="GillSans" charset="0"/>
                </a:endParaRPr>
              </a:p>
            </p:txBody>
          </p:sp>
          <p:sp>
            <p:nvSpPr>
              <p:cNvPr id="108" name="Rounded Rectangle 107"/>
              <p:cNvSpPr/>
              <p:nvPr/>
            </p:nvSpPr>
            <p:spPr bwMode="auto">
              <a:xfrm>
                <a:off x="8010655" y="5277864"/>
                <a:ext cx="273030" cy="94786"/>
              </a:xfrm>
              <a:prstGeom prst="roundRect">
                <a:avLst/>
              </a:prstGeom>
              <a:grpFill/>
              <a:ln w="25400"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algn="ctr" defTabSz="914400" fontAlgn="base">
                  <a:spcBef>
                    <a:spcPct val="0"/>
                  </a:spcBef>
                  <a:spcAft>
                    <a:spcPct val="0"/>
                  </a:spcAft>
                </a:pPr>
                <a:endParaRPr lang="en-GB" dirty="0">
                  <a:solidFill>
                    <a:srgbClr val="000000"/>
                  </a:solidFill>
                  <a:ea typeface="ヒラギノ角ゴ ProN W3" charset="-128"/>
                  <a:cs typeface="ヒラギノ角ゴ ProN W3" charset="-128"/>
                  <a:sym typeface="GillSans" charset="0"/>
                </a:endParaRPr>
              </a:p>
            </p:txBody>
          </p:sp>
          <p:sp>
            <p:nvSpPr>
              <p:cNvPr id="109" name="Rounded Rectangle 108"/>
              <p:cNvSpPr/>
              <p:nvPr/>
            </p:nvSpPr>
            <p:spPr bwMode="auto">
              <a:xfrm>
                <a:off x="8364107" y="5277864"/>
                <a:ext cx="273030" cy="94786"/>
              </a:xfrm>
              <a:prstGeom prst="roundRect">
                <a:avLst/>
              </a:prstGeom>
              <a:grpFill/>
              <a:ln w="25400"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algn="ctr" defTabSz="914400" fontAlgn="base">
                  <a:spcBef>
                    <a:spcPct val="0"/>
                  </a:spcBef>
                  <a:spcAft>
                    <a:spcPct val="0"/>
                  </a:spcAft>
                </a:pPr>
                <a:endParaRPr lang="en-GB" dirty="0">
                  <a:solidFill>
                    <a:srgbClr val="000000"/>
                  </a:solidFill>
                  <a:ea typeface="ヒラギノ角ゴ ProN W3" charset="-128"/>
                  <a:cs typeface="ヒラギノ角ゴ ProN W3" charset="-128"/>
                  <a:sym typeface="GillSans" charset="0"/>
                </a:endParaRPr>
              </a:p>
            </p:txBody>
          </p:sp>
          <p:cxnSp>
            <p:nvCxnSpPr>
              <p:cNvPr id="110" name="Straight Connector 109"/>
              <p:cNvCxnSpPr/>
              <p:nvPr/>
            </p:nvCxnSpPr>
            <p:spPr bwMode="auto">
              <a:xfrm flipV="1">
                <a:off x="8253822" y="4114750"/>
                <a:ext cx="236013" cy="55857"/>
              </a:xfrm>
              <a:prstGeom prst="line">
                <a:avLst/>
              </a:prstGeom>
              <a:grpFill/>
              <a:ln w="25400" cap="flat" cmpd="sng" algn="ctr">
                <a:solidFill>
                  <a:schemeClr val="bg1"/>
                </a:solidFill>
                <a:prstDash val="solid"/>
                <a:round/>
                <a:headEnd type="none" w="med" len="med"/>
                <a:tailEnd type="none" w="med" len="med"/>
              </a:ln>
              <a:effectLst/>
            </p:spPr>
          </p:cxnSp>
          <p:sp>
            <p:nvSpPr>
              <p:cNvPr id="111" name="Isosceles Triangle 110"/>
              <p:cNvSpPr/>
              <p:nvPr/>
            </p:nvSpPr>
            <p:spPr bwMode="auto">
              <a:xfrm>
                <a:off x="8146977" y="4096595"/>
                <a:ext cx="49647" cy="24821"/>
              </a:xfrm>
              <a:prstGeom prst="triangle">
                <a:avLst/>
              </a:prstGeom>
              <a:grpFill/>
              <a:ln w="254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914400" fontAlgn="base">
                  <a:spcBef>
                    <a:spcPct val="0"/>
                  </a:spcBef>
                  <a:spcAft>
                    <a:spcPct val="0"/>
                  </a:spcAft>
                </a:pPr>
                <a:endParaRPr lang="en-GB" dirty="0">
                  <a:solidFill>
                    <a:srgbClr val="000000"/>
                  </a:solidFill>
                  <a:ea typeface="ヒラギノ角ゴ ProN W3" charset="-128"/>
                  <a:cs typeface="ヒラギノ角ゴ ProN W3" charset="-128"/>
                  <a:sym typeface="GillSans" charset="0"/>
                </a:endParaRPr>
              </a:p>
            </p:txBody>
          </p:sp>
          <p:cxnSp>
            <p:nvCxnSpPr>
              <p:cNvPr id="112" name="Straight Connector 111"/>
              <p:cNvCxnSpPr>
                <a:stCxn id="102" idx="4"/>
              </p:cNvCxnSpPr>
              <p:nvPr/>
            </p:nvCxnSpPr>
            <p:spPr bwMode="auto">
              <a:xfrm>
                <a:off x="8153091" y="4119310"/>
                <a:ext cx="183879" cy="32844"/>
              </a:xfrm>
              <a:prstGeom prst="line">
                <a:avLst/>
              </a:prstGeom>
              <a:grpFill/>
              <a:ln w="25400" cap="flat" cmpd="sng" algn="ctr">
                <a:solidFill>
                  <a:schemeClr val="bg1"/>
                </a:solidFill>
                <a:prstDash val="solid"/>
                <a:round/>
                <a:headEnd type="none" w="med" len="med"/>
                <a:tailEnd type="none" w="med" len="med"/>
              </a:ln>
              <a:effectLst/>
            </p:spPr>
          </p:cxnSp>
          <p:sp>
            <p:nvSpPr>
              <p:cNvPr id="113" name="Isosceles Triangle 112"/>
              <p:cNvSpPr/>
              <p:nvPr/>
            </p:nvSpPr>
            <p:spPr bwMode="auto">
              <a:xfrm>
                <a:off x="8463917" y="4096595"/>
                <a:ext cx="49647" cy="24821"/>
              </a:xfrm>
              <a:prstGeom prst="triangle">
                <a:avLst/>
              </a:prstGeom>
              <a:grpFill/>
              <a:ln w="254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914400" fontAlgn="base">
                  <a:spcBef>
                    <a:spcPct val="0"/>
                  </a:spcBef>
                  <a:spcAft>
                    <a:spcPct val="0"/>
                  </a:spcAft>
                </a:pPr>
                <a:endParaRPr lang="en-GB" dirty="0">
                  <a:solidFill>
                    <a:srgbClr val="000000"/>
                  </a:solidFill>
                  <a:ea typeface="ヒラギノ角ゴ ProN W3" charset="-128"/>
                  <a:cs typeface="ヒラギノ角ゴ ProN W3" charset="-128"/>
                  <a:sym typeface="GillSans" charset="0"/>
                </a:endParaRPr>
              </a:p>
            </p:txBody>
          </p:sp>
          <p:pic>
            <p:nvPicPr>
              <p:cNvPr id="114" name="Picture 2" descr="http://upload.wikimedia.org/wikipedia/en/3/39/Harchester_United_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47236" y="4182179"/>
                <a:ext cx="203832" cy="203832"/>
              </a:xfrm>
              <a:prstGeom prst="rect">
                <a:avLst/>
              </a:prstGeom>
              <a:grpFill/>
              <a:extLst/>
            </p:spPr>
          </p:pic>
        </p:grpSp>
        <p:grpSp>
          <p:nvGrpSpPr>
            <p:cNvPr id="115" name="Group 114"/>
            <p:cNvGrpSpPr/>
            <p:nvPr/>
          </p:nvGrpSpPr>
          <p:grpSpPr>
            <a:xfrm>
              <a:off x="1521122" y="1134724"/>
              <a:ext cx="187798" cy="385690"/>
              <a:chOff x="7853295" y="3585347"/>
              <a:chExt cx="970806" cy="1993788"/>
            </a:xfrm>
            <a:solidFill>
              <a:schemeClr val="tx1"/>
            </a:solidFill>
          </p:grpSpPr>
          <p:sp>
            <p:nvSpPr>
              <p:cNvPr id="116" name="Rounded Rectangle 115"/>
              <p:cNvSpPr/>
              <p:nvPr/>
            </p:nvSpPr>
            <p:spPr>
              <a:xfrm>
                <a:off x="7853295" y="4120708"/>
                <a:ext cx="970804" cy="794906"/>
              </a:xfrm>
              <a:prstGeom prst="roundRect">
                <a:avLst>
                  <a:gd name="adj" fmla="val 227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17" name="Rounded Rectangle 116"/>
              <p:cNvSpPr/>
              <p:nvPr/>
            </p:nvSpPr>
            <p:spPr>
              <a:xfrm>
                <a:off x="8378390" y="4763214"/>
                <a:ext cx="250288" cy="812006"/>
              </a:xfrm>
              <a:prstGeom prst="roundRect">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18" name="Rounded Rectangle 117"/>
              <p:cNvSpPr/>
              <p:nvPr/>
            </p:nvSpPr>
            <p:spPr>
              <a:xfrm>
                <a:off x="8022867" y="4763214"/>
                <a:ext cx="250288" cy="812006"/>
              </a:xfrm>
              <a:prstGeom prst="roundRect">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19" name="Freeform 118"/>
              <p:cNvSpPr/>
              <p:nvPr/>
            </p:nvSpPr>
            <p:spPr bwMode="auto">
              <a:xfrm flipH="1" flipV="1">
                <a:off x="8005033" y="4763214"/>
                <a:ext cx="638567" cy="394909"/>
              </a:xfrm>
              <a:custGeom>
                <a:avLst/>
                <a:gdLst>
                  <a:gd name="connsiteX0" fmla="*/ 638567 w 638567"/>
                  <a:gd name="connsiteY0" fmla="*/ 394909 h 394909"/>
                  <a:gd name="connsiteX1" fmla="*/ 393754 w 638567"/>
                  <a:gd name="connsiteY1" fmla="*/ 394909 h 394909"/>
                  <a:gd name="connsiteX2" fmla="*/ 352610 w 638567"/>
                  <a:gd name="connsiteY2" fmla="*/ 394909 h 394909"/>
                  <a:gd name="connsiteX3" fmla="*/ 285957 w 638567"/>
                  <a:gd name="connsiteY3" fmla="*/ 394909 h 394909"/>
                  <a:gd name="connsiteX4" fmla="*/ 244812 w 638567"/>
                  <a:gd name="connsiteY4" fmla="*/ 394909 h 394909"/>
                  <a:gd name="connsiteX5" fmla="*/ 0 w 638567"/>
                  <a:gd name="connsiteY5" fmla="*/ 394909 h 394909"/>
                  <a:gd name="connsiteX6" fmla="*/ 0 w 638567"/>
                  <a:gd name="connsiteY6" fmla="*/ 1 h 394909"/>
                  <a:gd name="connsiteX7" fmla="*/ 279976 w 638567"/>
                  <a:gd name="connsiteY7" fmla="*/ 1 h 394909"/>
                  <a:gd name="connsiteX8" fmla="*/ 279976 w 638567"/>
                  <a:gd name="connsiteY8" fmla="*/ 0 h 394909"/>
                  <a:gd name="connsiteX9" fmla="*/ 279977 w 638567"/>
                  <a:gd name="connsiteY9" fmla="*/ 1 h 394909"/>
                  <a:gd name="connsiteX10" fmla="*/ 285957 w 638567"/>
                  <a:gd name="connsiteY10" fmla="*/ 1 h 394909"/>
                  <a:gd name="connsiteX11" fmla="*/ 285957 w 638567"/>
                  <a:gd name="connsiteY11" fmla="*/ 16303 h 394909"/>
                  <a:gd name="connsiteX12" fmla="*/ 319946 w 638567"/>
                  <a:gd name="connsiteY12" fmla="*/ 108950 h 394909"/>
                  <a:gd name="connsiteX13" fmla="*/ 352610 w 638567"/>
                  <a:gd name="connsiteY13" fmla="*/ 19915 h 394909"/>
                  <a:gd name="connsiteX14" fmla="*/ 352610 w 638567"/>
                  <a:gd name="connsiteY14" fmla="*/ 1 h 394909"/>
                  <a:gd name="connsiteX15" fmla="*/ 359916 w 638567"/>
                  <a:gd name="connsiteY15" fmla="*/ 1 h 394909"/>
                  <a:gd name="connsiteX16" fmla="*/ 359916 w 638567"/>
                  <a:gd name="connsiteY16" fmla="*/ 0 h 394909"/>
                  <a:gd name="connsiteX17" fmla="*/ 359916 w 638567"/>
                  <a:gd name="connsiteY17" fmla="*/ 1 h 394909"/>
                  <a:gd name="connsiteX18" fmla="*/ 638567 w 638567"/>
                  <a:gd name="connsiteY18" fmla="*/ 1 h 39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38567" h="394909">
                    <a:moveTo>
                      <a:pt x="638567" y="394909"/>
                    </a:moveTo>
                    <a:lnTo>
                      <a:pt x="393754" y="394909"/>
                    </a:lnTo>
                    <a:lnTo>
                      <a:pt x="352610" y="394909"/>
                    </a:lnTo>
                    <a:lnTo>
                      <a:pt x="285957" y="394909"/>
                    </a:lnTo>
                    <a:lnTo>
                      <a:pt x="244812" y="394909"/>
                    </a:lnTo>
                    <a:lnTo>
                      <a:pt x="0" y="394909"/>
                    </a:lnTo>
                    <a:lnTo>
                      <a:pt x="0" y="1"/>
                    </a:lnTo>
                    <a:lnTo>
                      <a:pt x="279976" y="1"/>
                    </a:lnTo>
                    <a:lnTo>
                      <a:pt x="279976" y="0"/>
                    </a:lnTo>
                    <a:lnTo>
                      <a:pt x="279977" y="1"/>
                    </a:lnTo>
                    <a:lnTo>
                      <a:pt x="285957" y="1"/>
                    </a:lnTo>
                    <a:lnTo>
                      <a:pt x="285957" y="16303"/>
                    </a:lnTo>
                    <a:lnTo>
                      <a:pt x="319946" y="108950"/>
                    </a:lnTo>
                    <a:lnTo>
                      <a:pt x="352610" y="19915"/>
                    </a:lnTo>
                    <a:lnTo>
                      <a:pt x="352610" y="1"/>
                    </a:lnTo>
                    <a:lnTo>
                      <a:pt x="359916" y="1"/>
                    </a:lnTo>
                    <a:lnTo>
                      <a:pt x="359916" y="0"/>
                    </a:lnTo>
                    <a:lnTo>
                      <a:pt x="359916" y="1"/>
                    </a:lnTo>
                    <a:lnTo>
                      <a:pt x="638567" y="1"/>
                    </a:lnTo>
                    <a:close/>
                  </a:path>
                </a:pathLst>
              </a:custGeom>
              <a:grpFill/>
              <a:ln w="25400"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ctr" anchorCtr="0" compatLnSpc="1">
                <a:prstTxWarp prst="textNoShape">
                  <a:avLst/>
                </a:prstTxWarp>
                <a:noAutofit/>
              </a:bodyPr>
              <a:lstStyle/>
              <a:p>
                <a:pPr algn="ctr" defTabSz="914400" fontAlgn="base">
                  <a:spcBef>
                    <a:spcPct val="0"/>
                  </a:spcBef>
                  <a:spcAft>
                    <a:spcPct val="0"/>
                  </a:spcAft>
                </a:pPr>
                <a:endParaRPr lang="en-GB" dirty="0">
                  <a:solidFill>
                    <a:srgbClr val="000000"/>
                  </a:solidFill>
                  <a:ea typeface="ヒラギノ角ゴ ProN W3" charset="-128"/>
                  <a:cs typeface="ヒラギノ角ゴ ProN W3" charset="-128"/>
                  <a:sym typeface="GillSans" charset="0"/>
                </a:endParaRPr>
              </a:p>
            </p:txBody>
          </p:sp>
          <p:sp>
            <p:nvSpPr>
              <p:cNvPr id="120" name="Rounded Rectangle 119"/>
              <p:cNvSpPr/>
              <p:nvPr/>
            </p:nvSpPr>
            <p:spPr>
              <a:xfrm>
                <a:off x="7853297" y="4120709"/>
                <a:ext cx="970804" cy="642505"/>
              </a:xfrm>
              <a:prstGeom prst="roundRect">
                <a:avLst>
                  <a:gd name="adj" fmla="val 22773"/>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21" name="Isosceles Triangle 120"/>
              <p:cNvSpPr/>
              <p:nvPr/>
            </p:nvSpPr>
            <p:spPr bwMode="auto">
              <a:xfrm rot="10800000">
                <a:off x="8153091" y="4119310"/>
                <a:ext cx="347531" cy="31522"/>
              </a:xfrm>
              <a:prstGeom prst="triangle">
                <a:avLst/>
              </a:prstGeom>
              <a:grpFill/>
              <a:ln w="254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914400" fontAlgn="base">
                  <a:spcBef>
                    <a:spcPct val="0"/>
                  </a:spcBef>
                  <a:spcAft>
                    <a:spcPct val="0"/>
                  </a:spcAft>
                </a:pPr>
                <a:endParaRPr lang="en-GB" dirty="0">
                  <a:solidFill>
                    <a:srgbClr val="000000"/>
                  </a:solidFill>
                  <a:ea typeface="ヒラギノ角ゴ ProN W3" charset="-128"/>
                  <a:cs typeface="ヒラギノ角ゴ ProN W3" charset="-128"/>
                  <a:sym typeface="GillSans" charset="0"/>
                </a:endParaRPr>
              </a:p>
            </p:txBody>
          </p:sp>
          <p:sp>
            <p:nvSpPr>
              <p:cNvPr id="122" name="Oval 121"/>
              <p:cNvSpPr/>
              <p:nvPr/>
            </p:nvSpPr>
            <p:spPr>
              <a:xfrm>
                <a:off x="8075920" y="3585347"/>
                <a:ext cx="525554" cy="539910"/>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23" name="Rectangle 122"/>
              <p:cNvSpPr/>
              <p:nvPr/>
            </p:nvSpPr>
            <p:spPr bwMode="auto">
              <a:xfrm>
                <a:off x="8022867" y="5285567"/>
                <a:ext cx="250288" cy="268703"/>
              </a:xfrm>
              <a:prstGeom prst="rect">
                <a:avLst/>
              </a:prstGeom>
              <a:grpFill/>
              <a:ln w="25400"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algn="ctr" defTabSz="914400" fontAlgn="base">
                  <a:spcBef>
                    <a:spcPct val="0"/>
                  </a:spcBef>
                  <a:spcAft>
                    <a:spcPct val="0"/>
                  </a:spcAft>
                </a:pPr>
                <a:endParaRPr lang="en-GB" dirty="0">
                  <a:solidFill>
                    <a:srgbClr val="000000"/>
                  </a:solidFill>
                  <a:ea typeface="ヒラギノ角ゴ ProN W3" charset="-128"/>
                  <a:cs typeface="ヒラギノ角ゴ ProN W3" charset="-128"/>
                  <a:sym typeface="GillSans" charset="0"/>
                </a:endParaRPr>
              </a:p>
            </p:txBody>
          </p:sp>
          <p:sp>
            <p:nvSpPr>
              <p:cNvPr id="124" name="Rectangle 123"/>
              <p:cNvSpPr/>
              <p:nvPr/>
            </p:nvSpPr>
            <p:spPr bwMode="auto">
              <a:xfrm>
                <a:off x="8378390" y="5285567"/>
                <a:ext cx="250288" cy="268703"/>
              </a:xfrm>
              <a:prstGeom prst="rect">
                <a:avLst/>
              </a:prstGeom>
              <a:grpFill/>
              <a:ln w="25400"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algn="ctr" defTabSz="914400" fontAlgn="base">
                  <a:spcBef>
                    <a:spcPct val="0"/>
                  </a:spcBef>
                  <a:spcAft>
                    <a:spcPct val="0"/>
                  </a:spcAft>
                </a:pPr>
                <a:endParaRPr lang="en-GB" dirty="0">
                  <a:solidFill>
                    <a:srgbClr val="000000"/>
                  </a:solidFill>
                  <a:ea typeface="ヒラギノ角ゴ ProN W3" charset="-128"/>
                  <a:cs typeface="ヒラギノ角ゴ ProN W3" charset="-128"/>
                  <a:sym typeface="GillSans" charset="0"/>
                </a:endParaRPr>
              </a:p>
            </p:txBody>
          </p:sp>
          <p:sp>
            <p:nvSpPr>
              <p:cNvPr id="125" name="Flowchart: Delay 124"/>
              <p:cNvSpPr/>
              <p:nvPr/>
            </p:nvSpPr>
            <p:spPr bwMode="auto">
              <a:xfrm rot="16200000">
                <a:off x="8464015" y="5396637"/>
                <a:ext cx="79039" cy="285957"/>
              </a:xfrm>
              <a:prstGeom prst="flowChartDelay">
                <a:avLst/>
              </a:prstGeom>
              <a:grpFill/>
              <a:ln w="25400" cap="flat" cmpd="sng" algn="ctr">
                <a:solidFill>
                  <a:srgbClr val="000000"/>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ctr" defTabSz="914400" fontAlgn="base">
                  <a:spcBef>
                    <a:spcPct val="0"/>
                  </a:spcBef>
                  <a:spcAft>
                    <a:spcPct val="0"/>
                  </a:spcAft>
                </a:pPr>
                <a:endParaRPr lang="en-GB" sz="4200">
                  <a:solidFill>
                    <a:srgbClr val="000000"/>
                  </a:solidFill>
                  <a:latin typeface="GillSans" charset="0"/>
                  <a:ea typeface="ヒラギノ角ゴ ProN W3" charset="-128"/>
                  <a:cs typeface="ヒラギノ角ゴ ProN W3" charset="-128"/>
                  <a:sym typeface="GillSans" charset="0"/>
                </a:endParaRPr>
              </a:p>
            </p:txBody>
          </p:sp>
          <p:sp>
            <p:nvSpPr>
              <p:cNvPr id="126" name="Flowchart: Delay 125"/>
              <p:cNvSpPr/>
              <p:nvPr/>
            </p:nvSpPr>
            <p:spPr bwMode="auto">
              <a:xfrm rot="16200000">
                <a:off x="8108492" y="5396637"/>
                <a:ext cx="79039" cy="285957"/>
              </a:xfrm>
              <a:prstGeom prst="flowChartDelay">
                <a:avLst/>
              </a:prstGeom>
              <a:grpFill/>
              <a:ln w="25400" cap="flat" cmpd="sng" algn="ctr">
                <a:solidFill>
                  <a:srgbClr val="000000"/>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ctr" defTabSz="914400" fontAlgn="base">
                  <a:spcBef>
                    <a:spcPct val="0"/>
                  </a:spcBef>
                  <a:spcAft>
                    <a:spcPct val="0"/>
                  </a:spcAft>
                </a:pPr>
                <a:endParaRPr lang="en-GB" sz="4200">
                  <a:solidFill>
                    <a:srgbClr val="000000"/>
                  </a:solidFill>
                  <a:latin typeface="GillSans" charset="0"/>
                  <a:ea typeface="ヒラギノ角ゴ ProN W3" charset="-128"/>
                  <a:cs typeface="ヒラギノ角ゴ ProN W3" charset="-128"/>
                  <a:sym typeface="GillSans" charset="0"/>
                </a:endParaRPr>
              </a:p>
            </p:txBody>
          </p:sp>
          <p:sp>
            <p:nvSpPr>
              <p:cNvPr id="127" name="Rounded Rectangle 126"/>
              <p:cNvSpPr/>
              <p:nvPr/>
            </p:nvSpPr>
            <p:spPr bwMode="auto">
              <a:xfrm>
                <a:off x="8010655" y="5277864"/>
                <a:ext cx="273030" cy="94786"/>
              </a:xfrm>
              <a:prstGeom prst="roundRect">
                <a:avLst/>
              </a:prstGeom>
              <a:grpFill/>
              <a:ln w="25400"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algn="ctr" defTabSz="914400" fontAlgn="base">
                  <a:spcBef>
                    <a:spcPct val="0"/>
                  </a:spcBef>
                  <a:spcAft>
                    <a:spcPct val="0"/>
                  </a:spcAft>
                </a:pPr>
                <a:endParaRPr lang="en-GB" dirty="0">
                  <a:solidFill>
                    <a:srgbClr val="000000"/>
                  </a:solidFill>
                  <a:ea typeface="ヒラギノ角ゴ ProN W3" charset="-128"/>
                  <a:cs typeface="ヒラギノ角ゴ ProN W3" charset="-128"/>
                  <a:sym typeface="GillSans" charset="0"/>
                </a:endParaRPr>
              </a:p>
            </p:txBody>
          </p:sp>
          <p:sp>
            <p:nvSpPr>
              <p:cNvPr id="128" name="Rounded Rectangle 127"/>
              <p:cNvSpPr/>
              <p:nvPr/>
            </p:nvSpPr>
            <p:spPr bwMode="auto">
              <a:xfrm>
                <a:off x="8364107" y="5277864"/>
                <a:ext cx="273030" cy="94786"/>
              </a:xfrm>
              <a:prstGeom prst="roundRect">
                <a:avLst/>
              </a:prstGeom>
              <a:grpFill/>
              <a:ln w="25400"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algn="ctr" defTabSz="914400" fontAlgn="base">
                  <a:spcBef>
                    <a:spcPct val="0"/>
                  </a:spcBef>
                  <a:spcAft>
                    <a:spcPct val="0"/>
                  </a:spcAft>
                </a:pPr>
                <a:endParaRPr lang="en-GB" dirty="0">
                  <a:solidFill>
                    <a:srgbClr val="000000"/>
                  </a:solidFill>
                  <a:ea typeface="ヒラギノ角ゴ ProN W3" charset="-128"/>
                  <a:cs typeface="ヒラギノ角ゴ ProN W3" charset="-128"/>
                  <a:sym typeface="GillSans" charset="0"/>
                </a:endParaRPr>
              </a:p>
            </p:txBody>
          </p:sp>
          <p:cxnSp>
            <p:nvCxnSpPr>
              <p:cNvPr id="129" name="Straight Connector 128"/>
              <p:cNvCxnSpPr/>
              <p:nvPr/>
            </p:nvCxnSpPr>
            <p:spPr bwMode="auto">
              <a:xfrm flipV="1">
                <a:off x="8253822" y="4114750"/>
                <a:ext cx="236013" cy="55857"/>
              </a:xfrm>
              <a:prstGeom prst="line">
                <a:avLst/>
              </a:prstGeom>
              <a:grpFill/>
              <a:ln w="25400" cap="flat" cmpd="sng" algn="ctr">
                <a:solidFill>
                  <a:schemeClr val="bg1"/>
                </a:solidFill>
                <a:prstDash val="solid"/>
                <a:round/>
                <a:headEnd type="none" w="med" len="med"/>
                <a:tailEnd type="none" w="med" len="med"/>
              </a:ln>
              <a:effectLst/>
            </p:spPr>
          </p:cxnSp>
          <p:sp>
            <p:nvSpPr>
              <p:cNvPr id="130" name="Isosceles Triangle 129"/>
              <p:cNvSpPr/>
              <p:nvPr/>
            </p:nvSpPr>
            <p:spPr bwMode="auto">
              <a:xfrm>
                <a:off x="8146977" y="4096595"/>
                <a:ext cx="49647" cy="24821"/>
              </a:xfrm>
              <a:prstGeom prst="triangle">
                <a:avLst/>
              </a:prstGeom>
              <a:grpFill/>
              <a:ln w="254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914400" fontAlgn="base">
                  <a:spcBef>
                    <a:spcPct val="0"/>
                  </a:spcBef>
                  <a:spcAft>
                    <a:spcPct val="0"/>
                  </a:spcAft>
                </a:pPr>
                <a:endParaRPr lang="en-GB" dirty="0">
                  <a:solidFill>
                    <a:srgbClr val="000000"/>
                  </a:solidFill>
                  <a:ea typeface="ヒラギノ角ゴ ProN W3" charset="-128"/>
                  <a:cs typeface="ヒラギノ角ゴ ProN W3" charset="-128"/>
                  <a:sym typeface="GillSans" charset="0"/>
                </a:endParaRPr>
              </a:p>
            </p:txBody>
          </p:sp>
          <p:cxnSp>
            <p:nvCxnSpPr>
              <p:cNvPr id="131" name="Straight Connector 130"/>
              <p:cNvCxnSpPr>
                <a:stCxn id="121" idx="4"/>
              </p:cNvCxnSpPr>
              <p:nvPr/>
            </p:nvCxnSpPr>
            <p:spPr bwMode="auto">
              <a:xfrm>
                <a:off x="8153091" y="4119310"/>
                <a:ext cx="183879" cy="32844"/>
              </a:xfrm>
              <a:prstGeom prst="line">
                <a:avLst/>
              </a:prstGeom>
              <a:grpFill/>
              <a:ln w="25400" cap="flat" cmpd="sng" algn="ctr">
                <a:solidFill>
                  <a:schemeClr val="bg1"/>
                </a:solidFill>
                <a:prstDash val="solid"/>
                <a:round/>
                <a:headEnd type="none" w="med" len="med"/>
                <a:tailEnd type="none" w="med" len="med"/>
              </a:ln>
              <a:effectLst/>
            </p:spPr>
          </p:cxnSp>
          <p:sp>
            <p:nvSpPr>
              <p:cNvPr id="132" name="Isosceles Triangle 131"/>
              <p:cNvSpPr/>
              <p:nvPr/>
            </p:nvSpPr>
            <p:spPr bwMode="auto">
              <a:xfrm>
                <a:off x="8463917" y="4096595"/>
                <a:ext cx="49647" cy="24821"/>
              </a:xfrm>
              <a:prstGeom prst="triangle">
                <a:avLst/>
              </a:prstGeom>
              <a:grpFill/>
              <a:ln w="254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914400" fontAlgn="base">
                  <a:spcBef>
                    <a:spcPct val="0"/>
                  </a:spcBef>
                  <a:spcAft>
                    <a:spcPct val="0"/>
                  </a:spcAft>
                </a:pPr>
                <a:endParaRPr lang="en-GB" dirty="0">
                  <a:solidFill>
                    <a:srgbClr val="000000"/>
                  </a:solidFill>
                  <a:ea typeface="ヒラギノ角ゴ ProN W3" charset="-128"/>
                  <a:cs typeface="ヒラギノ角ゴ ProN W3" charset="-128"/>
                  <a:sym typeface="GillSans" charset="0"/>
                </a:endParaRPr>
              </a:p>
            </p:txBody>
          </p:sp>
          <p:pic>
            <p:nvPicPr>
              <p:cNvPr id="133" name="Picture 2" descr="http://upload.wikimedia.org/wikipedia/en/3/39/Harchester_United_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47236" y="4182179"/>
                <a:ext cx="203832" cy="203832"/>
              </a:xfrm>
              <a:prstGeom prst="rect">
                <a:avLst/>
              </a:prstGeom>
              <a:grpFill/>
              <a:extLst/>
            </p:spPr>
          </p:pic>
        </p:grpSp>
        <p:grpSp>
          <p:nvGrpSpPr>
            <p:cNvPr id="134" name="Group 133"/>
            <p:cNvGrpSpPr/>
            <p:nvPr/>
          </p:nvGrpSpPr>
          <p:grpSpPr>
            <a:xfrm>
              <a:off x="1710932" y="1134724"/>
              <a:ext cx="187798" cy="385690"/>
              <a:chOff x="7853295" y="3585347"/>
              <a:chExt cx="970806" cy="1993788"/>
            </a:xfrm>
            <a:solidFill>
              <a:schemeClr val="tx1"/>
            </a:solidFill>
          </p:grpSpPr>
          <p:sp>
            <p:nvSpPr>
              <p:cNvPr id="135" name="Rounded Rectangle 134"/>
              <p:cNvSpPr/>
              <p:nvPr/>
            </p:nvSpPr>
            <p:spPr>
              <a:xfrm>
                <a:off x="7853295" y="4120708"/>
                <a:ext cx="970804" cy="794906"/>
              </a:xfrm>
              <a:prstGeom prst="roundRect">
                <a:avLst>
                  <a:gd name="adj" fmla="val 227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36" name="Rounded Rectangle 135"/>
              <p:cNvSpPr/>
              <p:nvPr/>
            </p:nvSpPr>
            <p:spPr>
              <a:xfrm>
                <a:off x="8378390" y="4763214"/>
                <a:ext cx="250288" cy="812006"/>
              </a:xfrm>
              <a:prstGeom prst="roundRect">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37" name="Rounded Rectangle 136"/>
              <p:cNvSpPr/>
              <p:nvPr/>
            </p:nvSpPr>
            <p:spPr>
              <a:xfrm>
                <a:off x="8022867" y="4763214"/>
                <a:ext cx="250288" cy="812006"/>
              </a:xfrm>
              <a:prstGeom prst="roundRect">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38" name="Freeform 137"/>
              <p:cNvSpPr/>
              <p:nvPr/>
            </p:nvSpPr>
            <p:spPr bwMode="auto">
              <a:xfrm flipH="1" flipV="1">
                <a:off x="8005033" y="4763214"/>
                <a:ext cx="638567" cy="394909"/>
              </a:xfrm>
              <a:custGeom>
                <a:avLst/>
                <a:gdLst>
                  <a:gd name="connsiteX0" fmla="*/ 638567 w 638567"/>
                  <a:gd name="connsiteY0" fmla="*/ 394909 h 394909"/>
                  <a:gd name="connsiteX1" fmla="*/ 393754 w 638567"/>
                  <a:gd name="connsiteY1" fmla="*/ 394909 h 394909"/>
                  <a:gd name="connsiteX2" fmla="*/ 352610 w 638567"/>
                  <a:gd name="connsiteY2" fmla="*/ 394909 h 394909"/>
                  <a:gd name="connsiteX3" fmla="*/ 285957 w 638567"/>
                  <a:gd name="connsiteY3" fmla="*/ 394909 h 394909"/>
                  <a:gd name="connsiteX4" fmla="*/ 244812 w 638567"/>
                  <a:gd name="connsiteY4" fmla="*/ 394909 h 394909"/>
                  <a:gd name="connsiteX5" fmla="*/ 0 w 638567"/>
                  <a:gd name="connsiteY5" fmla="*/ 394909 h 394909"/>
                  <a:gd name="connsiteX6" fmla="*/ 0 w 638567"/>
                  <a:gd name="connsiteY6" fmla="*/ 1 h 394909"/>
                  <a:gd name="connsiteX7" fmla="*/ 279976 w 638567"/>
                  <a:gd name="connsiteY7" fmla="*/ 1 h 394909"/>
                  <a:gd name="connsiteX8" fmla="*/ 279976 w 638567"/>
                  <a:gd name="connsiteY8" fmla="*/ 0 h 394909"/>
                  <a:gd name="connsiteX9" fmla="*/ 279977 w 638567"/>
                  <a:gd name="connsiteY9" fmla="*/ 1 h 394909"/>
                  <a:gd name="connsiteX10" fmla="*/ 285957 w 638567"/>
                  <a:gd name="connsiteY10" fmla="*/ 1 h 394909"/>
                  <a:gd name="connsiteX11" fmla="*/ 285957 w 638567"/>
                  <a:gd name="connsiteY11" fmla="*/ 16303 h 394909"/>
                  <a:gd name="connsiteX12" fmla="*/ 319946 w 638567"/>
                  <a:gd name="connsiteY12" fmla="*/ 108950 h 394909"/>
                  <a:gd name="connsiteX13" fmla="*/ 352610 w 638567"/>
                  <a:gd name="connsiteY13" fmla="*/ 19915 h 394909"/>
                  <a:gd name="connsiteX14" fmla="*/ 352610 w 638567"/>
                  <a:gd name="connsiteY14" fmla="*/ 1 h 394909"/>
                  <a:gd name="connsiteX15" fmla="*/ 359916 w 638567"/>
                  <a:gd name="connsiteY15" fmla="*/ 1 h 394909"/>
                  <a:gd name="connsiteX16" fmla="*/ 359916 w 638567"/>
                  <a:gd name="connsiteY16" fmla="*/ 0 h 394909"/>
                  <a:gd name="connsiteX17" fmla="*/ 359916 w 638567"/>
                  <a:gd name="connsiteY17" fmla="*/ 1 h 394909"/>
                  <a:gd name="connsiteX18" fmla="*/ 638567 w 638567"/>
                  <a:gd name="connsiteY18" fmla="*/ 1 h 39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38567" h="394909">
                    <a:moveTo>
                      <a:pt x="638567" y="394909"/>
                    </a:moveTo>
                    <a:lnTo>
                      <a:pt x="393754" y="394909"/>
                    </a:lnTo>
                    <a:lnTo>
                      <a:pt x="352610" y="394909"/>
                    </a:lnTo>
                    <a:lnTo>
                      <a:pt x="285957" y="394909"/>
                    </a:lnTo>
                    <a:lnTo>
                      <a:pt x="244812" y="394909"/>
                    </a:lnTo>
                    <a:lnTo>
                      <a:pt x="0" y="394909"/>
                    </a:lnTo>
                    <a:lnTo>
                      <a:pt x="0" y="1"/>
                    </a:lnTo>
                    <a:lnTo>
                      <a:pt x="279976" y="1"/>
                    </a:lnTo>
                    <a:lnTo>
                      <a:pt x="279976" y="0"/>
                    </a:lnTo>
                    <a:lnTo>
                      <a:pt x="279977" y="1"/>
                    </a:lnTo>
                    <a:lnTo>
                      <a:pt x="285957" y="1"/>
                    </a:lnTo>
                    <a:lnTo>
                      <a:pt x="285957" y="16303"/>
                    </a:lnTo>
                    <a:lnTo>
                      <a:pt x="319946" y="108950"/>
                    </a:lnTo>
                    <a:lnTo>
                      <a:pt x="352610" y="19915"/>
                    </a:lnTo>
                    <a:lnTo>
                      <a:pt x="352610" y="1"/>
                    </a:lnTo>
                    <a:lnTo>
                      <a:pt x="359916" y="1"/>
                    </a:lnTo>
                    <a:lnTo>
                      <a:pt x="359916" y="0"/>
                    </a:lnTo>
                    <a:lnTo>
                      <a:pt x="359916" y="1"/>
                    </a:lnTo>
                    <a:lnTo>
                      <a:pt x="638567" y="1"/>
                    </a:lnTo>
                    <a:close/>
                  </a:path>
                </a:pathLst>
              </a:custGeom>
              <a:grpFill/>
              <a:ln w="25400"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ctr" anchorCtr="0" compatLnSpc="1">
                <a:prstTxWarp prst="textNoShape">
                  <a:avLst/>
                </a:prstTxWarp>
                <a:noAutofit/>
              </a:bodyPr>
              <a:lstStyle/>
              <a:p>
                <a:pPr algn="ctr" defTabSz="914400" fontAlgn="base">
                  <a:spcBef>
                    <a:spcPct val="0"/>
                  </a:spcBef>
                  <a:spcAft>
                    <a:spcPct val="0"/>
                  </a:spcAft>
                </a:pPr>
                <a:endParaRPr lang="en-GB" dirty="0">
                  <a:solidFill>
                    <a:srgbClr val="000000"/>
                  </a:solidFill>
                  <a:ea typeface="ヒラギノ角ゴ ProN W3" charset="-128"/>
                  <a:cs typeface="ヒラギノ角ゴ ProN W3" charset="-128"/>
                  <a:sym typeface="GillSans" charset="0"/>
                </a:endParaRPr>
              </a:p>
            </p:txBody>
          </p:sp>
          <p:sp>
            <p:nvSpPr>
              <p:cNvPr id="139" name="Rounded Rectangle 138"/>
              <p:cNvSpPr/>
              <p:nvPr/>
            </p:nvSpPr>
            <p:spPr>
              <a:xfrm>
                <a:off x="7853297" y="4120709"/>
                <a:ext cx="970804" cy="642505"/>
              </a:xfrm>
              <a:prstGeom prst="roundRect">
                <a:avLst>
                  <a:gd name="adj" fmla="val 22773"/>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40" name="Isosceles Triangle 139"/>
              <p:cNvSpPr/>
              <p:nvPr/>
            </p:nvSpPr>
            <p:spPr bwMode="auto">
              <a:xfrm rot="10800000">
                <a:off x="8153091" y="4119310"/>
                <a:ext cx="347531" cy="31522"/>
              </a:xfrm>
              <a:prstGeom prst="triangle">
                <a:avLst/>
              </a:prstGeom>
              <a:grpFill/>
              <a:ln w="254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914400" fontAlgn="base">
                  <a:spcBef>
                    <a:spcPct val="0"/>
                  </a:spcBef>
                  <a:spcAft>
                    <a:spcPct val="0"/>
                  </a:spcAft>
                </a:pPr>
                <a:endParaRPr lang="en-GB" dirty="0">
                  <a:solidFill>
                    <a:srgbClr val="000000"/>
                  </a:solidFill>
                  <a:ea typeface="ヒラギノ角ゴ ProN W3" charset="-128"/>
                  <a:cs typeface="ヒラギノ角ゴ ProN W3" charset="-128"/>
                  <a:sym typeface="GillSans" charset="0"/>
                </a:endParaRPr>
              </a:p>
            </p:txBody>
          </p:sp>
          <p:sp>
            <p:nvSpPr>
              <p:cNvPr id="141" name="Oval 140"/>
              <p:cNvSpPr/>
              <p:nvPr/>
            </p:nvSpPr>
            <p:spPr>
              <a:xfrm>
                <a:off x="8075920" y="3585347"/>
                <a:ext cx="525554" cy="539910"/>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42" name="Rectangle 141"/>
              <p:cNvSpPr/>
              <p:nvPr/>
            </p:nvSpPr>
            <p:spPr bwMode="auto">
              <a:xfrm>
                <a:off x="8022867" y="5285567"/>
                <a:ext cx="250288" cy="268703"/>
              </a:xfrm>
              <a:prstGeom prst="rect">
                <a:avLst/>
              </a:prstGeom>
              <a:grpFill/>
              <a:ln w="25400"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algn="ctr" defTabSz="914400" fontAlgn="base">
                  <a:spcBef>
                    <a:spcPct val="0"/>
                  </a:spcBef>
                  <a:spcAft>
                    <a:spcPct val="0"/>
                  </a:spcAft>
                </a:pPr>
                <a:endParaRPr lang="en-GB" dirty="0">
                  <a:solidFill>
                    <a:srgbClr val="000000"/>
                  </a:solidFill>
                  <a:ea typeface="ヒラギノ角ゴ ProN W3" charset="-128"/>
                  <a:cs typeface="ヒラギノ角ゴ ProN W3" charset="-128"/>
                  <a:sym typeface="GillSans" charset="0"/>
                </a:endParaRPr>
              </a:p>
            </p:txBody>
          </p:sp>
          <p:sp>
            <p:nvSpPr>
              <p:cNvPr id="143" name="Rectangle 142"/>
              <p:cNvSpPr/>
              <p:nvPr/>
            </p:nvSpPr>
            <p:spPr bwMode="auto">
              <a:xfrm>
                <a:off x="8378390" y="5285567"/>
                <a:ext cx="250288" cy="268703"/>
              </a:xfrm>
              <a:prstGeom prst="rect">
                <a:avLst/>
              </a:prstGeom>
              <a:grpFill/>
              <a:ln w="25400"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algn="ctr" defTabSz="914400" fontAlgn="base">
                  <a:spcBef>
                    <a:spcPct val="0"/>
                  </a:spcBef>
                  <a:spcAft>
                    <a:spcPct val="0"/>
                  </a:spcAft>
                </a:pPr>
                <a:endParaRPr lang="en-GB" dirty="0">
                  <a:solidFill>
                    <a:srgbClr val="000000"/>
                  </a:solidFill>
                  <a:ea typeface="ヒラギノ角ゴ ProN W3" charset="-128"/>
                  <a:cs typeface="ヒラギノ角ゴ ProN W3" charset="-128"/>
                  <a:sym typeface="GillSans" charset="0"/>
                </a:endParaRPr>
              </a:p>
            </p:txBody>
          </p:sp>
          <p:sp>
            <p:nvSpPr>
              <p:cNvPr id="144" name="Flowchart: Delay 143"/>
              <p:cNvSpPr/>
              <p:nvPr/>
            </p:nvSpPr>
            <p:spPr bwMode="auto">
              <a:xfrm rot="16200000">
                <a:off x="8464015" y="5396637"/>
                <a:ext cx="79039" cy="285957"/>
              </a:xfrm>
              <a:prstGeom prst="flowChartDelay">
                <a:avLst/>
              </a:prstGeom>
              <a:grpFill/>
              <a:ln w="25400" cap="flat" cmpd="sng" algn="ctr">
                <a:solidFill>
                  <a:srgbClr val="000000"/>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ctr" defTabSz="914400" fontAlgn="base">
                  <a:spcBef>
                    <a:spcPct val="0"/>
                  </a:spcBef>
                  <a:spcAft>
                    <a:spcPct val="0"/>
                  </a:spcAft>
                </a:pPr>
                <a:endParaRPr lang="en-GB" sz="4200">
                  <a:solidFill>
                    <a:srgbClr val="000000"/>
                  </a:solidFill>
                  <a:latin typeface="GillSans" charset="0"/>
                  <a:ea typeface="ヒラギノ角ゴ ProN W3" charset="-128"/>
                  <a:cs typeface="ヒラギノ角ゴ ProN W3" charset="-128"/>
                  <a:sym typeface="GillSans" charset="0"/>
                </a:endParaRPr>
              </a:p>
            </p:txBody>
          </p:sp>
          <p:sp>
            <p:nvSpPr>
              <p:cNvPr id="145" name="Flowchart: Delay 144"/>
              <p:cNvSpPr/>
              <p:nvPr/>
            </p:nvSpPr>
            <p:spPr bwMode="auto">
              <a:xfrm rot="16200000">
                <a:off x="8108492" y="5396637"/>
                <a:ext cx="79039" cy="285957"/>
              </a:xfrm>
              <a:prstGeom prst="flowChartDelay">
                <a:avLst/>
              </a:prstGeom>
              <a:grpFill/>
              <a:ln w="25400" cap="flat" cmpd="sng" algn="ctr">
                <a:solidFill>
                  <a:srgbClr val="000000"/>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ctr" defTabSz="914400" fontAlgn="base">
                  <a:spcBef>
                    <a:spcPct val="0"/>
                  </a:spcBef>
                  <a:spcAft>
                    <a:spcPct val="0"/>
                  </a:spcAft>
                </a:pPr>
                <a:endParaRPr lang="en-GB" sz="4200">
                  <a:solidFill>
                    <a:srgbClr val="000000"/>
                  </a:solidFill>
                  <a:latin typeface="GillSans" charset="0"/>
                  <a:ea typeface="ヒラギノ角ゴ ProN W3" charset="-128"/>
                  <a:cs typeface="ヒラギノ角ゴ ProN W3" charset="-128"/>
                  <a:sym typeface="GillSans" charset="0"/>
                </a:endParaRPr>
              </a:p>
            </p:txBody>
          </p:sp>
          <p:sp>
            <p:nvSpPr>
              <p:cNvPr id="146" name="Rounded Rectangle 145"/>
              <p:cNvSpPr/>
              <p:nvPr/>
            </p:nvSpPr>
            <p:spPr bwMode="auto">
              <a:xfrm>
                <a:off x="8010655" y="5277864"/>
                <a:ext cx="273030" cy="94786"/>
              </a:xfrm>
              <a:prstGeom prst="roundRect">
                <a:avLst/>
              </a:prstGeom>
              <a:grpFill/>
              <a:ln w="25400"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algn="ctr" defTabSz="914400" fontAlgn="base">
                  <a:spcBef>
                    <a:spcPct val="0"/>
                  </a:spcBef>
                  <a:spcAft>
                    <a:spcPct val="0"/>
                  </a:spcAft>
                </a:pPr>
                <a:endParaRPr lang="en-GB" dirty="0">
                  <a:solidFill>
                    <a:srgbClr val="000000"/>
                  </a:solidFill>
                  <a:ea typeface="ヒラギノ角ゴ ProN W3" charset="-128"/>
                  <a:cs typeface="ヒラギノ角ゴ ProN W3" charset="-128"/>
                  <a:sym typeface="GillSans" charset="0"/>
                </a:endParaRPr>
              </a:p>
            </p:txBody>
          </p:sp>
          <p:sp>
            <p:nvSpPr>
              <p:cNvPr id="147" name="Rounded Rectangle 146"/>
              <p:cNvSpPr/>
              <p:nvPr/>
            </p:nvSpPr>
            <p:spPr bwMode="auto">
              <a:xfrm>
                <a:off x="8364107" y="5277864"/>
                <a:ext cx="273030" cy="94786"/>
              </a:xfrm>
              <a:prstGeom prst="roundRect">
                <a:avLst/>
              </a:prstGeom>
              <a:grpFill/>
              <a:ln w="25400"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algn="ctr" defTabSz="914400" fontAlgn="base">
                  <a:spcBef>
                    <a:spcPct val="0"/>
                  </a:spcBef>
                  <a:spcAft>
                    <a:spcPct val="0"/>
                  </a:spcAft>
                </a:pPr>
                <a:endParaRPr lang="en-GB" dirty="0">
                  <a:solidFill>
                    <a:srgbClr val="000000"/>
                  </a:solidFill>
                  <a:ea typeface="ヒラギノ角ゴ ProN W3" charset="-128"/>
                  <a:cs typeface="ヒラギノ角ゴ ProN W3" charset="-128"/>
                  <a:sym typeface="GillSans" charset="0"/>
                </a:endParaRPr>
              </a:p>
            </p:txBody>
          </p:sp>
          <p:cxnSp>
            <p:nvCxnSpPr>
              <p:cNvPr id="148" name="Straight Connector 147"/>
              <p:cNvCxnSpPr/>
              <p:nvPr/>
            </p:nvCxnSpPr>
            <p:spPr bwMode="auto">
              <a:xfrm flipV="1">
                <a:off x="8253822" y="4114750"/>
                <a:ext cx="236013" cy="55857"/>
              </a:xfrm>
              <a:prstGeom prst="line">
                <a:avLst/>
              </a:prstGeom>
              <a:grpFill/>
              <a:ln w="25400" cap="flat" cmpd="sng" algn="ctr">
                <a:solidFill>
                  <a:schemeClr val="bg1"/>
                </a:solidFill>
                <a:prstDash val="solid"/>
                <a:round/>
                <a:headEnd type="none" w="med" len="med"/>
                <a:tailEnd type="none" w="med" len="med"/>
              </a:ln>
              <a:effectLst/>
            </p:spPr>
          </p:cxnSp>
          <p:sp>
            <p:nvSpPr>
              <p:cNvPr id="149" name="Isosceles Triangle 148"/>
              <p:cNvSpPr/>
              <p:nvPr/>
            </p:nvSpPr>
            <p:spPr bwMode="auto">
              <a:xfrm>
                <a:off x="8146977" y="4096595"/>
                <a:ext cx="49647" cy="24821"/>
              </a:xfrm>
              <a:prstGeom prst="triangle">
                <a:avLst/>
              </a:prstGeom>
              <a:grpFill/>
              <a:ln w="254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914400" fontAlgn="base">
                  <a:spcBef>
                    <a:spcPct val="0"/>
                  </a:spcBef>
                  <a:spcAft>
                    <a:spcPct val="0"/>
                  </a:spcAft>
                </a:pPr>
                <a:endParaRPr lang="en-GB" dirty="0">
                  <a:solidFill>
                    <a:srgbClr val="000000"/>
                  </a:solidFill>
                  <a:ea typeface="ヒラギノ角ゴ ProN W3" charset="-128"/>
                  <a:cs typeface="ヒラギノ角ゴ ProN W3" charset="-128"/>
                  <a:sym typeface="GillSans" charset="0"/>
                </a:endParaRPr>
              </a:p>
            </p:txBody>
          </p:sp>
          <p:cxnSp>
            <p:nvCxnSpPr>
              <p:cNvPr id="150" name="Straight Connector 149"/>
              <p:cNvCxnSpPr>
                <a:stCxn id="140" idx="4"/>
              </p:cNvCxnSpPr>
              <p:nvPr/>
            </p:nvCxnSpPr>
            <p:spPr bwMode="auto">
              <a:xfrm>
                <a:off x="8153091" y="4119310"/>
                <a:ext cx="183879" cy="32844"/>
              </a:xfrm>
              <a:prstGeom prst="line">
                <a:avLst/>
              </a:prstGeom>
              <a:grpFill/>
              <a:ln w="25400" cap="flat" cmpd="sng" algn="ctr">
                <a:solidFill>
                  <a:schemeClr val="bg1"/>
                </a:solidFill>
                <a:prstDash val="solid"/>
                <a:round/>
                <a:headEnd type="none" w="med" len="med"/>
                <a:tailEnd type="none" w="med" len="med"/>
              </a:ln>
              <a:effectLst/>
            </p:spPr>
          </p:cxnSp>
          <p:sp>
            <p:nvSpPr>
              <p:cNvPr id="151" name="Isosceles Triangle 150"/>
              <p:cNvSpPr/>
              <p:nvPr/>
            </p:nvSpPr>
            <p:spPr bwMode="auto">
              <a:xfrm>
                <a:off x="8463917" y="4096595"/>
                <a:ext cx="49647" cy="24821"/>
              </a:xfrm>
              <a:prstGeom prst="triangle">
                <a:avLst/>
              </a:prstGeom>
              <a:grpFill/>
              <a:ln w="254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914400" fontAlgn="base">
                  <a:spcBef>
                    <a:spcPct val="0"/>
                  </a:spcBef>
                  <a:spcAft>
                    <a:spcPct val="0"/>
                  </a:spcAft>
                </a:pPr>
                <a:endParaRPr lang="en-GB" dirty="0">
                  <a:solidFill>
                    <a:srgbClr val="000000"/>
                  </a:solidFill>
                  <a:ea typeface="ヒラギノ角ゴ ProN W3" charset="-128"/>
                  <a:cs typeface="ヒラギノ角ゴ ProN W3" charset="-128"/>
                  <a:sym typeface="GillSans" charset="0"/>
                </a:endParaRPr>
              </a:p>
            </p:txBody>
          </p:sp>
          <p:pic>
            <p:nvPicPr>
              <p:cNvPr id="152" name="Picture 2" descr="http://upload.wikimedia.org/wikipedia/en/3/39/Harchester_United_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47236" y="4182179"/>
                <a:ext cx="203832" cy="203832"/>
              </a:xfrm>
              <a:prstGeom prst="rect">
                <a:avLst/>
              </a:prstGeom>
              <a:grpFill/>
              <a:extLst/>
            </p:spPr>
          </p:pic>
        </p:grpSp>
        <p:grpSp>
          <p:nvGrpSpPr>
            <p:cNvPr id="153" name="Group 152"/>
            <p:cNvGrpSpPr/>
            <p:nvPr/>
          </p:nvGrpSpPr>
          <p:grpSpPr>
            <a:xfrm>
              <a:off x="1901918" y="1134724"/>
              <a:ext cx="187798" cy="385690"/>
              <a:chOff x="7853295" y="3585347"/>
              <a:chExt cx="970806" cy="1993788"/>
            </a:xfrm>
            <a:solidFill>
              <a:schemeClr val="tx1"/>
            </a:solidFill>
          </p:grpSpPr>
          <p:sp>
            <p:nvSpPr>
              <p:cNvPr id="154" name="Rounded Rectangle 153"/>
              <p:cNvSpPr/>
              <p:nvPr/>
            </p:nvSpPr>
            <p:spPr>
              <a:xfrm>
                <a:off x="7853295" y="4120708"/>
                <a:ext cx="970804" cy="794906"/>
              </a:xfrm>
              <a:prstGeom prst="roundRect">
                <a:avLst>
                  <a:gd name="adj" fmla="val 227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55" name="Rounded Rectangle 154"/>
              <p:cNvSpPr/>
              <p:nvPr/>
            </p:nvSpPr>
            <p:spPr>
              <a:xfrm>
                <a:off x="8378390" y="4763214"/>
                <a:ext cx="250288" cy="812006"/>
              </a:xfrm>
              <a:prstGeom prst="roundRect">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56" name="Rounded Rectangle 155"/>
              <p:cNvSpPr/>
              <p:nvPr/>
            </p:nvSpPr>
            <p:spPr>
              <a:xfrm>
                <a:off x="8022867" y="4763214"/>
                <a:ext cx="250288" cy="812006"/>
              </a:xfrm>
              <a:prstGeom prst="roundRect">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57" name="Freeform 156"/>
              <p:cNvSpPr/>
              <p:nvPr/>
            </p:nvSpPr>
            <p:spPr bwMode="auto">
              <a:xfrm flipH="1" flipV="1">
                <a:off x="8005033" y="4763214"/>
                <a:ext cx="638567" cy="394909"/>
              </a:xfrm>
              <a:custGeom>
                <a:avLst/>
                <a:gdLst>
                  <a:gd name="connsiteX0" fmla="*/ 638567 w 638567"/>
                  <a:gd name="connsiteY0" fmla="*/ 394909 h 394909"/>
                  <a:gd name="connsiteX1" fmla="*/ 393754 w 638567"/>
                  <a:gd name="connsiteY1" fmla="*/ 394909 h 394909"/>
                  <a:gd name="connsiteX2" fmla="*/ 352610 w 638567"/>
                  <a:gd name="connsiteY2" fmla="*/ 394909 h 394909"/>
                  <a:gd name="connsiteX3" fmla="*/ 285957 w 638567"/>
                  <a:gd name="connsiteY3" fmla="*/ 394909 h 394909"/>
                  <a:gd name="connsiteX4" fmla="*/ 244812 w 638567"/>
                  <a:gd name="connsiteY4" fmla="*/ 394909 h 394909"/>
                  <a:gd name="connsiteX5" fmla="*/ 0 w 638567"/>
                  <a:gd name="connsiteY5" fmla="*/ 394909 h 394909"/>
                  <a:gd name="connsiteX6" fmla="*/ 0 w 638567"/>
                  <a:gd name="connsiteY6" fmla="*/ 1 h 394909"/>
                  <a:gd name="connsiteX7" fmla="*/ 279976 w 638567"/>
                  <a:gd name="connsiteY7" fmla="*/ 1 h 394909"/>
                  <a:gd name="connsiteX8" fmla="*/ 279976 w 638567"/>
                  <a:gd name="connsiteY8" fmla="*/ 0 h 394909"/>
                  <a:gd name="connsiteX9" fmla="*/ 279977 w 638567"/>
                  <a:gd name="connsiteY9" fmla="*/ 1 h 394909"/>
                  <a:gd name="connsiteX10" fmla="*/ 285957 w 638567"/>
                  <a:gd name="connsiteY10" fmla="*/ 1 h 394909"/>
                  <a:gd name="connsiteX11" fmla="*/ 285957 w 638567"/>
                  <a:gd name="connsiteY11" fmla="*/ 16303 h 394909"/>
                  <a:gd name="connsiteX12" fmla="*/ 319946 w 638567"/>
                  <a:gd name="connsiteY12" fmla="*/ 108950 h 394909"/>
                  <a:gd name="connsiteX13" fmla="*/ 352610 w 638567"/>
                  <a:gd name="connsiteY13" fmla="*/ 19915 h 394909"/>
                  <a:gd name="connsiteX14" fmla="*/ 352610 w 638567"/>
                  <a:gd name="connsiteY14" fmla="*/ 1 h 394909"/>
                  <a:gd name="connsiteX15" fmla="*/ 359916 w 638567"/>
                  <a:gd name="connsiteY15" fmla="*/ 1 h 394909"/>
                  <a:gd name="connsiteX16" fmla="*/ 359916 w 638567"/>
                  <a:gd name="connsiteY16" fmla="*/ 0 h 394909"/>
                  <a:gd name="connsiteX17" fmla="*/ 359916 w 638567"/>
                  <a:gd name="connsiteY17" fmla="*/ 1 h 394909"/>
                  <a:gd name="connsiteX18" fmla="*/ 638567 w 638567"/>
                  <a:gd name="connsiteY18" fmla="*/ 1 h 39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38567" h="394909">
                    <a:moveTo>
                      <a:pt x="638567" y="394909"/>
                    </a:moveTo>
                    <a:lnTo>
                      <a:pt x="393754" y="394909"/>
                    </a:lnTo>
                    <a:lnTo>
                      <a:pt x="352610" y="394909"/>
                    </a:lnTo>
                    <a:lnTo>
                      <a:pt x="285957" y="394909"/>
                    </a:lnTo>
                    <a:lnTo>
                      <a:pt x="244812" y="394909"/>
                    </a:lnTo>
                    <a:lnTo>
                      <a:pt x="0" y="394909"/>
                    </a:lnTo>
                    <a:lnTo>
                      <a:pt x="0" y="1"/>
                    </a:lnTo>
                    <a:lnTo>
                      <a:pt x="279976" y="1"/>
                    </a:lnTo>
                    <a:lnTo>
                      <a:pt x="279976" y="0"/>
                    </a:lnTo>
                    <a:lnTo>
                      <a:pt x="279977" y="1"/>
                    </a:lnTo>
                    <a:lnTo>
                      <a:pt x="285957" y="1"/>
                    </a:lnTo>
                    <a:lnTo>
                      <a:pt x="285957" y="16303"/>
                    </a:lnTo>
                    <a:lnTo>
                      <a:pt x="319946" y="108950"/>
                    </a:lnTo>
                    <a:lnTo>
                      <a:pt x="352610" y="19915"/>
                    </a:lnTo>
                    <a:lnTo>
                      <a:pt x="352610" y="1"/>
                    </a:lnTo>
                    <a:lnTo>
                      <a:pt x="359916" y="1"/>
                    </a:lnTo>
                    <a:lnTo>
                      <a:pt x="359916" y="0"/>
                    </a:lnTo>
                    <a:lnTo>
                      <a:pt x="359916" y="1"/>
                    </a:lnTo>
                    <a:lnTo>
                      <a:pt x="638567" y="1"/>
                    </a:lnTo>
                    <a:close/>
                  </a:path>
                </a:pathLst>
              </a:custGeom>
              <a:grpFill/>
              <a:ln w="25400"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ctr" anchorCtr="0" compatLnSpc="1">
                <a:prstTxWarp prst="textNoShape">
                  <a:avLst/>
                </a:prstTxWarp>
                <a:noAutofit/>
              </a:bodyPr>
              <a:lstStyle/>
              <a:p>
                <a:pPr algn="ctr" defTabSz="914400" fontAlgn="base">
                  <a:spcBef>
                    <a:spcPct val="0"/>
                  </a:spcBef>
                  <a:spcAft>
                    <a:spcPct val="0"/>
                  </a:spcAft>
                </a:pPr>
                <a:endParaRPr lang="en-GB" dirty="0">
                  <a:solidFill>
                    <a:srgbClr val="000000"/>
                  </a:solidFill>
                  <a:ea typeface="ヒラギノ角ゴ ProN W3" charset="-128"/>
                  <a:cs typeface="ヒラギノ角ゴ ProN W3" charset="-128"/>
                  <a:sym typeface="GillSans" charset="0"/>
                </a:endParaRPr>
              </a:p>
            </p:txBody>
          </p:sp>
          <p:sp>
            <p:nvSpPr>
              <p:cNvPr id="158" name="Rounded Rectangle 157"/>
              <p:cNvSpPr/>
              <p:nvPr/>
            </p:nvSpPr>
            <p:spPr>
              <a:xfrm>
                <a:off x="7853297" y="4120709"/>
                <a:ext cx="970804" cy="642505"/>
              </a:xfrm>
              <a:prstGeom prst="roundRect">
                <a:avLst>
                  <a:gd name="adj" fmla="val 22773"/>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59" name="Isosceles Triangle 158"/>
              <p:cNvSpPr/>
              <p:nvPr/>
            </p:nvSpPr>
            <p:spPr bwMode="auto">
              <a:xfrm rot="10800000">
                <a:off x="8153091" y="4119310"/>
                <a:ext cx="347531" cy="31522"/>
              </a:xfrm>
              <a:prstGeom prst="triangle">
                <a:avLst/>
              </a:prstGeom>
              <a:grpFill/>
              <a:ln w="254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914400" fontAlgn="base">
                  <a:spcBef>
                    <a:spcPct val="0"/>
                  </a:spcBef>
                  <a:spcAft>
                    <a:spcPct val="0"/>
                  </a:spcAft>
                </a:pPr>
                <a:endParaRPr lang="en-GB" dirty="0">
                  <a:solidFill>
                    <a:srgbClr val="000000"/>
                  </a:solidFill>
                  <a:ea typeface="ヒラギノ角ゴ ProN W3" charset="-128"/>
                  <a:cs typeface="ヒラギノ角ゴ ProN W3" charset="-128"/>
                  <a:sym typeface="GillSans" charset="0"/>
                </a:endParaRPr>
              </a:p>
            </p:txBody>
          </p:sp>
          <p:sp>
            <p:nvSpPr>
              <p:cNvPr id="160" name="Oval 159"/>
              <p:cNvSpPr/>
              <p:nvPr/>
            </p:nvSpPr>
            <p:spPr>
              <a:xfrm>
                <a:off x="8075920" y="3585347"/>
                <a:ext cx="525554" cy="539910"/>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61" name="Rectangle 160"/>
              <p:cNvSpPr/>
              <p:nvPr/>
            </p:nvSpPr>
            <p:spPr bwMode="auto">
              <a:xfrm>
                <a:off x="8022867" y="5285567"/>
                <a:ext cx="250288" cy="268703"/>
              </a:xfrm>
              <a:prstGeom prst="rect">
                <a:avLst/>
              </a:prstGeom>
              <a:grpFill/>
              <a:ln w="25400"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algn="ctr" defTabSz="914400" fontAlgn="base">
                  <a:spcBef>
                    <a:spcPct val="0"/>
                  </a:spcBef>
                  <a:spcAft>
                    <a:spcPct val="0"/>
                  </a:spcAft>
                </a:pPr>
                <a:endParaRPr lang="en-GB" dirty="0">
                  <a:solidFill>
                    <a:srgbClr val="000000"/>
                  </a:solidFill>
                  <a:ea typeface="ヒラギノ角ゴ ProN W3" charset="-128"/>
                  <a:cs typeface="ヒラギノ角ゴ ProN W3" charset="-128"/>
                  <a:sym typeface="GillSans" charset="0"/>
                </a:endParaRPr>
              </a:p>
            </p:txBody>
          </p:sp>
          <p:sp>
            <p:nvSpPr>
              <p:cNvPr id="162" name="Rectangle 161"/>
              <p:cNvSpPr/>
              <p:nvPr/>
            </p:nvSpPr>
            <p:spPr bwMode="auto">
              <a:xfrm>
                <a:off x="8378390" y="5285567"/>
                <a:ext cx="250288" cy="268703"/>
              </a:xfrm>
              <a:prstGeom prst="rect">
                <a:avLst/>
              </a:prstGeom>
              <a:grpFill/>
              <a:ln w="25400"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algn="ctr" defTabSz="914400" fontAlgn="base">
                  <a:spcBef>
                    <a:spcPct val="0"/>
                  </a:spcBef>
                  <a:spcAft>
                    <a:spcPct val="0"/>
                  </a:spcAft>
                </a:pPr>
                <a:endParaRPr lang="en-GB" dirty="0">
                  <a:solidFill>
                    <a:srgbClr val="000000"/>
                  </a:solidFill>
                  <a:ea typeface="ヒラギノ角ゴ ProN W3" charset="-128"/>
                  <a:cs typeface="ヒラギノ角ゴ ProN W3" charset="-128"/>
                  <a:sym typeface="GillSans" charset="0"/>
                </a:endParaRPr>
              </a:p>
            </p:txBody>
          </p:sp>
          <p:sp>
            <p:nvSpPr>
              <p:cNvPr id="163" name="Flowchart: Delay 162"/>
              <p:cNvSpPr/>
              <p:nvPr/>
            </p:nvSpPr>
            <p:spPr bwMode="auto">
              <a:xfrm rot="16200000">
                <a:off x="8464015" y="5396637"/>
                <a:ext cx="79039" cy="285957"/>
              </a:xfrm>
              <a:prstGeom prst="flowChartDelay">
                <a:avLst/>
              </a:prstGeom>
              <a:grpFill/>
              <a:ln w="25400" cap="flat" cmpd="sng" algn="ctr">
                <a:solidFill>
                  <a:srgbClr val="000000"/>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ctr" defTabSz="914400" fontAlgn="base">
                  <a:spcBef>
                    <a:spcPct val="0"/>
                  </a:spcBef>
                  <a:spcAft>
                    <a:spcPct val="0"/>
                  </a:spcAft>
                </a:pPr>
                <a:endParaRPr lang="en-GB" sz="4200">
                  <a:solidFill>
                    <a:srgbClr val="000000"/>
                  </a:solidFill>
                  <a:latin typeface="GillSans" charset="0"/>
                  <a:ea typeface="ヒラギノ角ゴ ProN W3" charset="-128"/>
                  <a:cs typeface="ヒラギノ角ゴ ProN W3" charset="-128"/>
                  <a:sym typeface="GillSans" charset="0"/>
                </a:endParaRPr>
              </a:p>
            </p:txBody>
          </p:sp>
          <p:sp>
            <p:nvSpPr>
              <p:cNvPr id="164" name="Flowchart: Delay 163"/>
              <p:cNvSpPr/>
              <p:nvPr/>
            </p:nvSpPr>
            <p:spPr bwMode="auto">
              <a:xfrm rot="16200000">
                <a:off x="8108492" y="5396637"/>
                <a:ext cx="79039" cy="285957"/>
              </a:xfrm>
              <a:prstGeom prst="flowChartDelay">
                <a:avLst/>
              </a:prstGeom>
              <a:grpFill/>
              <a:ln w="25400" cap="flat" cmpd="sng" algn="ctr">
                <a:solidFill>
                  <a:srgbClr val="000000"/>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ctr" defTabSz="914400" fontAlgn="base">
                  <a:spcBef>
                    <a:spcPct val="0"/>
                  </a:spcBef>
                  <a:spcAft>
                    <a:spcPct val="0"/>
                  </a:spcAft>
                </a:pPr>
                <a:endParaRPr lang="en-GB" sz="4200">
                  <a:solidFill>
                    <a:srgbClr val="000000"/>
                  </a:solidFill>
                  <a:latin typeface="GillSans" charset="0"/>
                  <a:ea typeface="ヒラギノ角ゴ ProN W3" charset="-128"/>
                  <a:cs typeface="ヒラギノ角ゴ ProN W3" charset="-128"/>
                  <a:sym typeface="GillSans" charset="0"/>
                </a:endParaRPr>
              </a:p>
            </p:txBody>
          </p:sp>
          <p:sp>
            <p:nvSpPr>
              <p:cNvPr id="165" name="Rounded Rectangle 164"/>
              <p:cNvSpPr/>
              <p:nvPr/>
            </p:nvSpPr>
            <p:spPr bwMode="auto">
              <a:xfrm>
                <a:off x="8010655" y="5277864"/>
                <a:ext cx="273030" cy="94786"/>
              </a:xfrm>
              <a:prstGeom prst="roundRect">
                <a:avLst/>
              </a:prstGeom>
              <a:grpFill/>
              <a:ln w="25400"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algn="ctr" defTabSz="914400" fontAlgn="base">
                  <a:spcBef>
                    <a:spcPct val="0"/>
                  </a:spcBef>
                  <a:spcAft>
                    <a:spcPct val="0"/>
                  </a:spcAft>
                </a:pPr>
                <a:endParaRPr lang="en-GB" dirty="0">
                  <a:solidFill>
                    <a:srgbClr val="000000"/>
                  </a:solidFill>
                  <a:ea typeface="ヒラギノ角ゴ ProN W3" charset="-128"/>
                  <a:cs typeface="ヒラギノ角ゴ ProN W3" charset="-128"/>
                  <a:sym typeface="GillSans" charset="0"/>
                </a:endParaRPr>
              </a:p>
            </p:txBody>
          </p:sp>
          <p:sp>
            <p:nvSpPr>
              <p:cNvPr id="166" name="Rounded Rectangle 165"/>
              <p:cNvSpPr/>
              <p:nvPr/>
            </p:nvSpPr>
            <p:spPr bwMode="auto">
              <a:xfrm>
                <a:off x="8364107" y="5277864"/>
                <a:ext cx="273030" cy="94786"/>
              </a:xfrm>
              <a:prstGeom prst="roundRect">
                <a:avLst/>
              </a:prstGeom>
              <a:grpFill/>
              <a:ln w="25400"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algn="ctr" defTabSz="914400" fontAlgn="base">
                  <a:spcBef>
                    <a:spcPct val="0"/>
                  </a:spcBef>
                  <a:spcAft>
                    <a:spcPct val="0"/>
                  </a:spcAft>
                </a:pPr>
                <a:endParaRPr lang="en-GB" dirty="0">
                  <a:solidFill>
                    <a:srgbClr val="000000"/>
                  </a:solidFill>
                  <a:ea typeface="ヒラギノ角ゴ ProN W3" charset="-128"/>
                  <a:cs typeface="ヒラギノ角ゴ ProN W3" charset="-128"/>
                  <a:sym typeface="GillSans" charset="0"/>
                </a:endParaRPr>
              </a:p>
            </p:txBody>
          </p:sp>
          <p:cxnSp>
            <p:nvCxnSpPr>
              <p:cNvPr id="167" name="Straight Connector 166"/>
              <p:cNvCxnSpPr/>
              <p:nvPr/>
            </p:nvCxnSpPr>
            <p:spPr bwMode="auto">
              <a:xfrm flipV="1">
                <a:off x="8253822" y="4114750"/>
                <a:ext cx="236013" cy="55857"/>
              </a:xfrm>
              <a:prstGeom prst="line">
                <a:avLst/>
              </a:prstGeom>
              <a:grpFill/>
              <a:ln w="25400" cap="flat" cmpd="sng" algn="ctr">
                <a:solidFill>
                  <a:schemeClr val="bg1"/>
                </a:solidFill>
                <a:prstDash val="solid"/>
                <a:round/>
                <a:headEnd type="none" w="med" len="med"/>
                <a:tailEnd type="none" w="med" len="med"/>
              </a:ln>
              <a:effectLst/>
            </p:spPr>
          </p:cxnSp>
          <p:sp>
            <p:nvSpPr>
              <p:cNvPr id="168" name="Isosceles Triangle 167"/>
              <p:cNvSpPr/>
              <p:nvPr/>
            </p:nvSpPr>
            <p:spPr bwMode="auto">
              <a:xfrm>
                <a:off x="8146977" y="4096595"/>
                <a:ext cx="49647" cy="24821"/>
              </a:xfrm>
              <a:prstGeom prst="triangle">
                <a:avLst/>
              </a:prstGeom>
              <a:grpFill/>
              <a:ln w="254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914400" fontAlgn="base">
                  <a:spcBef>
                    <a:spcPct val="0"/>
                  </a:spcBef>
                  <a:spcAft>
                    <a:spcPct val="0"/>
                  </a:spcAft>
                </a:pPr>
                <a:endParaRPr lang="en-GB" dirty="0">
                  <a:solidFill>
                    <a:srgbClr val="000000"/>
                  </a:solidFill>
                  <a:ea typeface="ヒラギノ角ゴ ProN W3" charset="-128"/>
                  <a:cs typeface="ヒラギノ角ゴ ProN W3" charset="-128"/>
                  <a:sym typeface="GillSans" charset="0"/>
                </a:endParaRPr>
              </a:p>
            </p:txBody>
          </p:sp>
          <p:cxnSp>
            <p:nvCxnSpPr>
              <p:cNvPr id="169" name="Straight Connector 168"/>
              <p:cNvCxnSpPr>
                <a:stCxn id="159" idx="4"/>
              </p:cNvCxnSpPr>
              <p:nvPr/>
            </p:nvCxnSpPr>
            <p:spPr bwMode="auto">
              <a:xfrm>
                <a:off x="8153091" y="4119310"/>
                <a:ext cx="183879" cy="32844"/>
              </a:xfrm>
              <a:prstGeom prst="line">
                <a:avLst/>
              </a:prstGeom>
              <a:grpFill/>
              <a:ln w="25400" cap="flat" cmpd="sng" algn="ctr">
                <a:solidFill>
                  <a:schemeClr val="bg1"/>
                </a:solidFill>
                <a:prstDash val="solid"/>
                <a:round/>
                <a:headEnd type="none" w="med" len="med"/>
                <a:tailEnd type="none" w="med" len="med"/>
              </a:ln>
              <a:effectLst/>
            </p:spPr>
          </p:cxnSp>
          <p:sp>
            <p:nvSpPr>
              <p:cNvPr id="170" name="Isosceles Triangle 169"/>
              <p:cNvSpPr/>
              <p:nvPr/>
            </p:nvSpPr>
            <p:spPr bwMode="auto">
              <a:xfrm>
                <a:off x="8463917" y="4096595"/>
                <a:ext cx="49647" cy="24821"/>
              </a:xfrm>
              <a:prstGeom prst="triangle">
                <a:avLst/>
              </a:prstGeom>
              <a:grpFill/>
              <a:ln w="254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914400" fontAlgn="base">
                  <a:spcBef>
                    <a:spcPct val="0"/>
                  </a:spcBef>
                  <a:spcAft>
                    <a:spcPct val="0"/>
                  </a:spcAft>
                </a:pPr>
                <a:endParaRPr lang="en-GB" dirty="0">
                  <a:solidFill>
                    <a:srgbClr val="000000"/>
                  </a:solidFill>
                  <a:ea typeface="ヒラギノ角ゴ ProN W3" charset="-128"/>
                  <a:cs typeface="ヒラギノ角ゴ ProN W3" charset="-128"/>
                  <a:sym typeface="GillSans" charset="0"/>
                </a:endParaRPr>
              </a:p>
            </p:txBody>
          </p:sp>
          <p:pic>
            <p:nvPicPr>
              <p:cNvPr id="171" name="Picture 2" descr="http://upload.wikimedia.org/wikipedia/en/3/39/Harchester_United_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47236" y="4182179"/>
                <a:ext cx="203832" cy="203832"/>
              </a:xfrm>
              <a:prstGeom prst="rect">
                <a:avLst/>
              </a:prstGeom>
              <a:grpFill/>
              <a:extLst/>
            </p:spPr>
          </p:pic>
        </p:grpSp>
        <p:grpSp>
          <p:nvGrpSpPr>
            <p:cNvPr id="172" name="Group 171"/>
            <p:cNvGrpSpPr/>
            <p:nvPr/>
          </p:nvGrpSpPr>
          <p:grpSpPr>
            <a:xfrm>
              <a:off x="2092659" y="1134724"/>
              <a:ext cx="187798" cy="385690"/>
              <a:chOff x="7853295" y="3585347"/>
              <a:chExt cx="970806" cy="1993788"/>
            </a:xfrm>
            <a:solidFill>
              <a:schemeClr val="tx1"/>
            </a:solidFill>
          </p:grpSpPr>
          <p:sp>
            <p:nvSpPr>
              <p:cNvPr id="173" name="Rounded Rectangle 172"/>
              <p:cNvSpPr/>
              <p:nvPr/>
            </p:nvSpPr>
            <p:spPr>
              <a:xfrm>
                <a:off x="7853295" y="4120708"/>
                <a:ext cx="970804" cy="794906"/>
              </a:xfrm>
              <a:prstGeom prst="roundRect">
                <a:avLst>
                  <a:gd name="adj" fmla="val 227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74" name="Rounded Rectangle 173"/>
              <p:cNvSpPr/>
              <p:nvPr/>
            </p:nvSpPr>
            <p:spPr>
              <a:xfrm>
                <a:off x="8378390" y="4763214"/>
                <a:ext cx="250288" cy="812006"/>
              </a:xfrm>
              <a:prstGeom prst="roundRect">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75" name="Rounded Rectangle 174"/>
              <p:cNvSpPr/>
              <p:nvPr/>
            </p:nvSpPr>
            <p:spPr>
              <a:xfrm>
                <a:off x="8022867" y="4763214"/>
                <a:ext cx="250288" cy="812006"/>
              </a:xfrm>
              <a:prstGeom prst="roundRect">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76" name="Freeform 175"/>
              <p:cNvSpPr/>
              <p:nvPr/>
            </p:nvSpPr>
            <p:spPr bwMode="auto">
              <a:xfrm flipH="1" flipV="1">
                <a:off x="8005033" y="4763214"/>
                <a:ext cx="638567" cy="394909"/>
              </a:xfrm>
              <a:custGeom>
                <a:avLst/>
                <a:gdLst>
                  <a:gd name="connsiteX0" fmla="*/ 638567 w 638567"/>
                  <a:gd name="connsiteY0" fmla="*/ 394909 h 394909"/>
                  <a:gd name="connsiteX1" fmla="*/ 393754 w 638567"/>
                  <a:gd name="connsiteY1" fmla="*/ 394909 h 394909"/>
                  <a:gd name="connsiteX2" fmla="*/ 352610 w 638567"/>
                  <a:gd name="connsiteY2" fmla="*/ 394909 h 394909"/>
                  <a:gd name="connsiteX3" fmla="*/ 285957 w 638567"/>
                  <a:gd name="connsiteY3" fmla="*/ 394909 h 394909"/>
                  <a:gd name="connsiteX4" fmla="*/ 244812 w 638567"/>
                  <a:gd name="connsiteY4" fmla="*/ 394909 h 394909"/>
                  <a:gd name="connsiteX5" fmla="*/ 0 w 638567"/>
                  <a:gd name="connsiteY5" fmla="*/ 394909 h 394909"/>
                  <a:gd name="connsiteX6" fmla="*/ 0 w 638567"/>
                  <a:gd name="connsiteY6" fmla="*/ 1 h 394909"/>
                  <a:gd name="connsiteX7" fmla="*/ 279976 w 638567"/>
                  <a:gd name="connsiteY7" fmla="*/ 1 h 394909"/>
                  <a:gd name="connsiteX8" fmla="*/ 279976 w 638567"/>
                  <a:gd name="connsiteY8" fmla="*/ 0 h 394909"/>
                  <a:gd name="connsiteX9" fmla="*/ 279977 w 638567"/>
                  <a:gd name="connsiteY9" fmla="*/ 1 h 394909"/>
                  <a:gd name="connsiteX10" fmla="*/ 285957 w 638567"/>
                  <a:gd name="connsiteY10" fmla="*/ 1 h 394909"/>
                  <a:gd name="connsiteX11" fmla="*/ 285957 w 638567"/>
                  <a:gd name="connsiteY11" fmla="*/ 16303 h 394909"/>
                  <a:gd name="connsiteX12" fmla="*/ 319946 w 638567"/>
                  <a:gd name="connsiteY12" fmla="*/ 108950 h 394909"/>
                  <a:gd name="connsiteX13" fmla="*/ 352610 w 638567"/>
                  <a:gd name="connsiteY13" fmla="*/ 19915 h 394909"/>
                  <a:gd name="connsiteX14" fmla="*/ 352610 w 638567"/>
                  <a:gd name="connsiteY14" fmla="*/ 1 h 394909"/>
                  <a:gd name="connsiteX15" fmla="*/ 359916 w 638567"/>
                  <a:gd name="connsiteY15" fmla="*/ 1 h 394909"/>
                  <a:gd name="connsiteX16" fmla="*/ 359916 w 638567"/>
                  <a:gd name="connsiteY16" fmla="*/ 0 h 394909"/>
                  <a:gd name="connsiteX17" fmla="*/ 359916 w 638567"/>
                  <a:gd name="connsiteY17" fmla="*/ 1 h 394909"/>
                  <a:gd name="connsiteX18" fmla="*/ 638567 w 638567"/>
                  <a:gd name="connsiteY18" fmla="*/ 1 h 39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38567" h="394909">
                    <a:moveTo>
                      <a:pt x="638567" y="394909"/>
                    </a:moveTo>
                    <a:lnTo>
                      <a:pt x="393754" y="394909"/>
                    </a:lnTo>
                    <a:lnTo>
                      <a:pt x="352610" y="394909"/>
                    </a:lnTo>
                    <a:lnTo>
                      <a:pt x="285957" y="394909"/>
                    </a:lnTo>
                    <a:lnTo>
                      <a:pt x="244812" y="394909"/>
                    </a:lnTo>
                    <a:lnTo>
                      <a:pt x="0" y="394909"/>
                    </a:lnTo>
                    <a:lnTo>
                      <a:pt x="0" y="1"/>
                    </a:lnTo>
                    <a:lnTo>
                      <a:pt x="279976" y="1"/>
                    </a:lnTo>
                    <a:lnTo>
                      <a:pt x="279976" y="0"/>
                    </a:lnTo>
                    <a:lnTo>
                      <a:pt x="279977" y="1"/>
                    </a:lnTo>
                    <a:lnTo>
                      <a:pt x="285957" y="1"/>
                    </a:lnTo>
                    <a:lnTo>
                      <a:pt x="285957" y="16303"/>
                    </a:lnTo>
                    <a:lnTo>
                      <a:pt x="319946" y="108950"/>
                    </a:lnTo>
                    <a:lnTo>
                      <a:pt x="352610" y="19915"/>
                    </a:lnTo>
                    <a:lnTo>
                      <a:pt x="352610" y="1"/>
                    </a:lnTo>
                    <a:lnTo>
                      <a:pt x="359916" y="1"/>
                    </a:lnTo>
                    <a:lnTo>
                      <a:pt x="359916" y="0"/>
                    </a:lnTo>
                    <a:lnTo>
                      <a:pt x="359916" y="1"/>
                    </a:lnTo>
                    <a:lnTo>
                      <a:pt x="638567" y="1"/>
                    </a:lnTo>
                    <a:close/>
                  </a:path>
                </a:pathLst>
              </a:custGeom>
              <a:grpFill/>
              <a:ln w="25400"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ctr" anchorCtr="0" compatLnSpc="1">
                <a:prstTxWarp prst="textNoShape">
                  <a:avLst/>
                </a:prstTxWarp>
                <a:noAutofit/>
              </a:bodyPr>
              <a:lstStyle/>
              <a:p>
                <a:pPr algn="ctr" defTabSz="914400" fontAlgn="base">
                  <a:spcBef>
                    <a:spcPct val="0"/>
                  </a:spcBef>
                  <a:spcAft>
                    <a:spcPct val="0"/>
                  </a:spcAft>
                </a:pPr>
                <a:endParaRPr lang="en-GB" dirty="0">
                  <a:solidFill>
                    <a:srgbClr val="000000"/>
                  </a:solidFill>
                  <a:ea typeface="ヒラギノ角ゴ ProN W3" charset="-128"/>
                  <a:cs typeface="ヒラギノ角ゴ ProN W3" charset="-128"/>
                  <a:sym typeface="GillSans" charset="0"/>
                </a:endParaRPr>
              </a:p>
            </p:txBody>
          </p:sp>
          <p:sp>
            <p:nvSpPr>
              <p:cNvPr id="177" name="Rounded Rectangle 176"/>
              <p:cNvSpPr/>
              <p:nvPr/>
            </p:nvSpPr>
            <p:spPr>
              <a:xfrm>
                <a:off x="7853297" y="4120709"/>
                <a:ext cx="970804" cy="642505"/>
              </a:xfrm>
              <a:prstGeom prst="roundRect">
                <a:avLst>
                  <a:gd name="adj" fmla="val 22773"/>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78" name="Isosceles Triangle 177"/>
              <p:cNvSpPr/>
              <p:nvPr/>
            </p:nvSpPr>
            <p:spPr bwMode="auto">
              <a:xfrm rot="10800000">
                <a:off x="8153091" y="4119310"/>
                <a:ext cx="347531" cy="31522"/>
              </a:xfrm>
              <a:prstGeom prst="triangle">
                <a:avLst/>
              </a:prstGeom>
              <a:grpFill/>
              <a:ln w="254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914400" fontAlgn="base">
                  <a:spcBef>
                    <a:spcPct val="0"/>
                  </a:spcBef>
                  <a:spcAft>
                    <a:spcPct val="0"/>
                  </a:spcAft>
                </a:pPr>
                <a:endParaRPr lang="en-GB" dirty="0">
                  <a:solidFill>
                    <a:srgbClr val="000000"/>
                  </a:solidFill>
                  <a:ea typeface="ヒラギノ角ゴ ProN W3" charset="-128"/>
                  <a:cs typeface="ヒラギノ角ゴ ProN W3" charset="-128"/>
                  <a:sym typeface="GillSans" charset="0"/>
                </a:endParaRPr>
              </a:p>
            </p:txBody>
          </p:sp>
          <p:sp>
            <p:nvSpPr>
              <p:cNvPr id="179" name="Oval 178"/>
              <p:cNvSpPr/>
              <p:nvPr/>
            </p:nvSpPr>
            <p:spPr>
              <a:xfrm>
                <a:off x="8075920" y="3585347"/>
                <a:ext cx="525554" cy="539910"/>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80" name="Rectangle 179"/>
              <p:cNvSpPr/>
              <p:nvPr/>
            </p:nvSpPr>
            <p:spPr bwMode="auto">
              <a:xfrm>
                <a:off x="8022867" y="5285567"/>
                <a:ext cx="250288" cy="268703"/>
              </a:xfrm>
              <a:prstGeom prst="rect">
                <a:avLst/>
              </a:prstGeom>
              <a:grpFill/>
              <a:ln w="25400"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algn="ctr" defTabSz="914400" fontAlgn="base">
                  <a:spcBef>
                    <a:spcPct val="0"/>
                  </a:spcBef>
                  <a:spcAft>
                    <a:spcPct val="0"/>
                  </a:spcAft>
                </a:pPr>
                <a:endParaRPr lang="en-GB" dirty="0">
                  <a:solidFill>
                    <a:srgbClr val="000000"/>
                  </a:solidFill>
                  <a:ea typeface="ヒラギノ角ゴ ProN W3" charset="-128"/>
                  <a:cs typeface="ヒラギノ角ゴ ProN W3" charset="-128"/>
                  <a:sym typeface="GillSans" charset="0"/>
                </a:endParaRPr>
              </a:p>
            </p:txBody>
          </p:sp>
          <p:sp>
            <p:nvSpPr>
              <p:cNvPr id="181" name="Rectangle 180"/>
              <p:cNvSpPr/>
              <p:nvPr/>
            </p:nvSpPr>
            <p:spPr bwMode="auto">
              <a:xfrm>
                <a:off x="8378390" y="5285567"/>
                <a:ext cx="250288" cy="268703"/>
              </a:xfrm>
              <a:prstGeom prst="rect">
                <a:avLst/>
              </a:prstGeom>
              <a:grpFill/>
              <a:ln w="25400"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algn="ctr" defTabSz="914400" fontAlgn="base">
                  <a:spcBef>
                    <a:spcPct val="0"/>
                  </a:spcBef>
                  <a:spcAft>
                    <a:spcPct val="0"/>
                  </a:spcAft>
                </a:pPr>
                <a:endParaRPr lang="en-GB" dirty="0">
                  <a:solidFill>
                    <a:srgbClr val="000000"/>
                  </a:solidFill>
                  <a:ea typeface="ヒラギノ角ゴ ProN W3" charset="-128"/>
                  <a:cs typeface="ヒラギノ角ゴ ProN W3" charset="-128"/>
                  <a:sym typeface="GillSans" charset="0"/>
                </a:endParaRPr>
              </a:p>
            </p:txBody>
          </p:sp>
          <p:sp>
            <p:nvSpPr>
              <p:cNvPr id="182" name="Flowchart: Delay 181"/>
              <p:cNvSpPr/>
              <p:nvPr/>
            </p:nvSpPr>
            <p:spPr bwMode="auto">
              <a:xfrm rot="16200000">
                <a:off x="8464015" y="5396637"/>
                <a:ext cx="79039" cy="285957"/>
              </a:xfrm>
              <a:prstGeom prst="flowChartDelay">
                <a:avLst/>
              </a:prstGeom>
              <a:grpFill/>
              <a:ln w="25400" cap="flat" cmpd="sng" algn="ctr">
                <a:solidFill>
                  <a:srgbClr val="000000"/>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ctr" defTabSz="914400" fontAlgn="base">
                  <a:spcBef>
                    <a:spcPct val="0"/>
                  </a:spcBef>
                  <a:spcAft>
                    <a:spcPct val="0"/>
                  </a:spcAft>
                </a:pPr>
                <a:endParaRPr lang="en-GB" sz="4200">
                  <a:solidFill>
                    <a:srgbClr val="000000"/>
                  </a:solidFill>
                  <a:latin typeface="GillSans" charset="0"/>
                  <a:ea typeface="ヒラギノ角ゴ ProN W3" charset="-128"/>
                  <a:cs typeface="ヒラギノ角ゴ ProN W3" charset="-128"/>
                  <a:sym typeface="GillSans" charset="0"/>
                </a:endParaRPr>
              </a:p>
            </p:txBody>
          </p:sp>
          <p:sp>
            <p:nvSpPr>
              <p:cNvPr id="183" name="Flowchart: Delay 182"/>
              <p:cNvSpPr/>
              <p:nvPr/>
            </p:nvSpPr>
            <p:spPr bwMode="auto">
              <a:xfrm rot="16200000">
                <a:off x="8108492" y="5396637"/>
                <a:ext cx="79039" cy="285957"/>
              </a:xfrm>
              <a:prstGeom prst="flowChartDelay">
                <a:avLst/>
              </a:prstGeom>
              <a:grpFill/>
              <a:ln w="25400" cap="flat" cmpd="sng" algn="ctr">
                <a:solidFill>
                  <a:srgbClr val="000000"/>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ctr" defTabSz="914400" fontAlgn="base">
                  <a:spcBef>
                    <a:spcPct val="0"/>
                  </a:spcBef>
                  <a:spcAft>
                    <a:spcPct val="0"/>
                  </a:spcAft>
                </a:pPr>
                <a:endParaRPr lang="en-GB" sz="4200">
                  <a:solidFill>
                    <a:srgbClr val="000000"/>
                  </a:solidFill>
                  <a:latin typeface="GillSans" charset="0"/>
                  <a:ea typeface="ヒラギノ角ゴ ProN W3" charset="-128"/>
                  <a:cs typeface="ヒラギノ角ゴ ProN W3" charset="-128"/>
                  <a:sym typeface="GillSans" charset="0"/>
                </a:endParaRPr>
              </a:p>
            </p:txBody>
          </p:sp>
          <p:sp>
            <p:nvSpPr>
              <p:cNvPr id="184" name="Rounded Rectangle 183"/>
              <p:cNvSpPr/>
              <p:nvPr/>
            </p:nvSpPr>
            <p:spPr bwMode="auto">
              <a:xfrm>
                <a:off x="8010655" y="5277864"/>
                <a:ext cx="273030" cy="94786"/>
              </a:xfrm>
              <a:prstGeom prst="roundRect">
                <a:avLst/>
              </a:prstGeom>
              <a:grpFill/>
              <a:ln w="25400"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algn="ctr" defTabSz="914400" fontAlgn="base">
                  <a:spcBef>
                    <a:spcPct val="0"/>
                  </a:spcBef>
                  <a:spcAft>
                    <a:spcPct val="0"/>
                  </a:spcAft>
                </a:pPr>
                <a:endParaRPr lang="en-GB" dirty="0">
                  <a:solidFill>
                    <a:srgbClr val="000000"/>
                  </a:solidFill>
                  <a:ea typeface="ヒラギノ角ゴ ProN W3" charset="-128"/>
                  <a:cs typeface="ヒラギノ角ゴ ProN W3" charset="-128"/>
                  <a:sym typeface="GillSans" charset="0"/>
                </a:endParaRPr>
              </a:p>
            </p:txBody>
          </p:sp>
          <p:sp>
            <p:nvSpPr>
              <p:cNvPr id="185" name="Rounded Rectangle 184"/>
              <p:cNvSpPr/>
              <p:nvPr/>
            </p:nvSpPr>
            <p:spPr bwMode="auto">
              <a:xfrm>
                <a:off x="8364107" y="5277864"/>
                <a:ext cx="273030" cy="94786"/>
              </a:xfrm>
              <a:prstGeom prst="roundRect">
                <a:avLst/>
              </a:prstGeom>
              <a:grpFill/>
              <a:ln w="25400"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algn="ctr" defTabSz="914400" fontAlgn="base">
                  <a:spcBef>
                    <a:spcPct val="0"/>
                  </a:spcBef>
                  <a:spcAft>
                    <a:spcPct val="0"/>
                  </a:spcAft>
                </a:pPr>
                <a:endParaRPr lang="en-GB" dirty="0">
                  <a:solidFill>
                    <a:srgbClr val="000000"/>
                  </a:solidFill>
                  <a:ea typeface="ヒラギノ角ゴ ProN W3" charset="-128"/>
                  <a:cs typeface="ヒラギノ角ゴ ProN W3" charset="-128"/>
                  <a:sym typeface="GillSans" charset="0"/>
                </a:endParaRPr>
              </a:p>
            </p:txBody>
          </p:sp>
          <p:cxnSp>
            <p:nvCxnSpPr>
              <p:cNvPr id="186" name="Straight Connector 185"/>
              <p:cNvCxnSpPr/>
              <p:nvPr/>
            </p:nvCxnSpPr>
            <p:spPr bwMode="auto">
              <a:xfrm flipV="1">
                <a:off x="8253822" y="4114750"/>
                <a:ext cx="236013" cy="55857"/>
              </a:xfrm>
              <a:prstGeom prst="line">
                <a:avLst/>
              </a:prstGeom>
              <a:grpFill/>
              <a:ln w="25400" cap="flat" cmpd="sng" algn="ctr">
                <a:solidFill>
                  <a:schemeClr val="bg1"/>
                </a:solidFill>
                <a:prstDash val="solid"/>
                <a:round/>
                <a:headEnd type="none" w="med" len="med"/>
                <a:tailEnd type="none" w="med" len="med"/>
              </a:ln>
              <a:effectLst/>
            </p:spPr>
          </p:cxnSp>
          <p:sp>
            <p:nvSpPr>
              <p:cNvPr id="187" name="Isosceles Triangle 186"/>
              <p:cNvSpPr/>
              <p:nvPr/>
            </p:nvSpPr>
            <p:spPr bwMode="auto">
              <a:xfrm>
                <a:off x="8146977" y="4096595"/>
                <a:ext cx="49647" cy="24821"/>
              </a:xfrm>
              <a:prstGeom prst="triangle">
                <a:avLst/>
              </a:prstGeom>
              <a:grpFill/>
              <a:ln w="254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914400" fontAlgn="base">
                  <a:spcBef>
                    <a:spcPct val="0"/>
                  </a:spcBef>
                  <a:spcAft>
                    <a:spcPct val="0"/>
                  </a:spcAft>
                </a:pPr>
                <a:endParaRPr lang="en-GB" dirty="0">
                  <a:solidFill>
                    <a:srgbClr val="000000"/>
                  </a:solidFill>
                  <a:ea typeface="ヒラギノ角ゴ ProN W3" charset="-128"/>
                  <a:cs typeface="ヒラギノ角ゴ ProN W3" charset="-128"/>
                  <a:sym typeface="GillSans" charset="0"/>
                </a:endParaRPr>
              </a:p>
            </p:txBody>
          </p:sp>
          <p:cxnSp>
            <p:nvCxnSpPr>
              <p:cNvPr id="188" name="Straight Connector 187"/>
              <p:cNvCxnSpPr>
                <a:stCxn id="178" idx="4"/>
              </p:cNvCxnSpPr>
              <p:nvPr/>
            </p:nvCxnSpPr>
            <p:spPr bwMode="auto">
              <a:xfrm>
                <a:off x="8153091" y="4119310"/>
                <a:ext cx="183879" cy="32844"/>
              </a:xfrm>
              <a:prstGeom prst="line">
                <a:avLst/>
              </a:prstGeom>
              <a:grpFill/>
              <a:ln w="25400" cap="flat" cmpd="sng" algn="ctr">
                <a:solidFill>
                  <a:schemeClr val="bg1"/>
                </a:solidFill>
                <a:prstDash val="solid"/>
                <a:round/>
                <a:headEnd type="none" w="med" len="med"/>
                <a:tailEnd type="none" w="med" len="med"/>
              </a:ln>
              <a:effectLst/>
            </p:spPr>
          </p:cxnSp>
          <p:sp>
            <p:nvSpPr>
              <p:cNvPr id="189" name="Isosceles Triangle 188"/>
              <p:cNvSpPr/>
              <p:nvPr/>
            </p:nvSpPr>
            <p:spPr bwMode="auto">
              <a:xfrm>
                <a:off x="8463917" y="4096595"/>
                <a:ext cx="49647" cy="24821"/>
              </a:xfrm>
              <a:prstGeom prst="triangle">
                <a:avLst/>
              </a:prstGeom>
              <a:grpFill/>
              <a:ln w="254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914400" fontAlgn="base">
                  <a:spcBef>
                    <a:spcPct val="0"/>
                  </a:spcBef>
                  <a:spcAft>
                    <a:spcPct val="0"/>
                  </a:spcAft>
                </a:pPr>
                <a:endParaRPr lang="en-GB" dirty="0">
                  <a:solidFill>
                    <a:srgbClr val="000000"/>
                  </a:solidFill>
                  <a:ea typeface="ヒラギノ角ゴ ProN W3" charset="-128"/>
                  <a:cs typeface="ヒラギノ角ゴ ProN W3" charset="-128"/>
                  <a:sym typeface="GillSans" charset="0"/>
                </a:endParaRPr>
              </a:p>
            </p:txBody>
          </p:sp>
          <p:pic>
            <p:nvPicPr>
              <p:cNvPr id="190" name="Picture 2" descr="http://upload.wikimedia.org/wikipedia/en/3/39/Harchester_United_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47236" y="4182179"/>
                <a:ext cx="203832" cy="203832"/>
              </a:xfrm>
              <a:prstGeom prst="rect">
                <a:avLst/>
              </a:prstGeom>
              <a:grpFill/>
              <a:extLst/>
            </p:spPr>
          </p:pic>
        </p:grpSp>
      </p:grpSp>
      <p:sp>
        <p:nvSpPr>
          <p:cNvPr id="191" name="Rectangle 190"/>
          <p:cNvSpPr/>
          <p:nvPr/>
        </p:nvSpPr>
        <p:spPr>
          <a:xfrm>
            <a:off x="355813" y="463364"/>
            <a:ext cx="1373943" cy="1246495"/>
          </a:xfrm>
          <a:prstGeom prst="rect">
            <a:avLst/>
          </a:prstGeom>
        </p:spPr>
        <p:txBody>
          <a:bodyPr wrap="square">
            <a:spAutoFit/>
          </a:bodyPr>
          <a:lstStyle/>
          <a:p>
            <a:pPr algn="ctr">
              <a:lnSpc>
                <a:spcPct val="150000"/>
              </a:lnSpc>
            </a:pPr>
            <a:r>
              <a:rPr lang="en-US" sz="5000" b="1" dirty="0">
                <a:solidFill>
                  <a:prstClr val="black"/>
                </a:solidFill>
                <a:latin typeface="Arial" panose="020B0604020202020204" pitchFamily="34" charset="0"/>
                <a:cs typeface="Arial" panose="020B0604020202020204" pitchFamily="34" charset="0"/>
              </a:rPr>
              <a:t>#</a:t>
            </a:r>
            <a:endParaRPr lang="en-GB" sz="5000" b="1" dirty="0">
              <a:solidFill>
                <a:prstClr val="black"/>
              </a:solidFill>
              <a:latin typeface="Arial" panose="020B0604020202020204" pitchFamily="34" charset="0"/>
              <a:cs typeface="Arial" panose="020B0604020202020204" pitchFamily="34" charset="0"/>
            </a:endParaRPr>
          </a:p>
        </p:txBody>
      </p:sp>
      <p:sp>
        <p:nvSpPr>
          <p:cNvPr id="192" name="Rectangle 191"/>
          <p:cNvSpPr/>
          <p:nvPr/>
        </p:nvSpPr>
        <p:spPr>
          <a:xfrm>
            <a:off x="5636854" y="1263707"/>
            <a:ext cx="3658984" cy="415498"/>
          </a:xfrm>
          <a:prstGeom prst="rect">
            <a:avLst/>
          </a:prstGeom>
        </p:spPr>
        <p:txBody>
          <a:bodyPr wrap="square">
            <a:spAutoFit/>
          </a:bodyPr>
          <a:lstStyle/>
          <a:p>
            <a:pPr algn="ctr">
              <a:lnSpc>
                <a:spcPct val="150000"/>
              </a:lnSpc>
            </a:pPr>
            <a:r>
              <a:rPr lang="en-US" b="1" dirty="0">
                <a:solidFill>
                  <a:prstClr val="black"/>
                </a:solidFill>
                <a:latin typeface="Arial" panose="020B0604020202020204" pitchFamily="34" charset="0"/>
                <a:cs typeface="Arial" panose="020B0604020202020204" pitchFamily="34" charset="0"/>
              </a:rPr>
              <a:t>CRICKET PLAYED</a:t>
            </a:r>
            <a:endParaRPr lang="en-GB" b="1" dirty="0">
              <a:solidFill>
                <a:prstClr val="black"/>
              </a:solidFill>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3"/>
          <a:stretch>
            <a:fillRect/>
          </a:stretch>
        </p:blipFill>
        <p:spPr>
          <a:xfrm>
            <a:off x="398063" y="3242730"/>
            <a:ext cx="2346703" cy="1039436"/>
          </a:xfrm>
          <a:prstGeom prst="rect">
            <a:avLst/>
          </a:prstGeom>
          <a:ln w="28575">
            <a:solidFill>
              <a:srgbClr val="F2891D"/>
            </a:solidFill>
          </a:ln>
        </p:spPr>
      </p:pic>
      <p:sp>
        <p:nvSpPr>
          <p:cNvPr id="9" name="TextBox 8"/>
          <p:cNvSpPr txBox="1"/>
          <p:nvPr/>
        </p:nvSpPr>
        <p:spPr>
          <a:xfrm>
            <a:off x="381435" y="1938132"/>
            <a:ext cx="2587682" cy="1323439"/>
          </a:xfrm>
          <a:prstGeom prst="rect">
            <a:avLst/>
          </a:prstGeom>
          <a:noFill/>
        </p:spPr>
        <p:txBody>
          <a:bodyPr wrap="square" rtlCol="0">
            <a:spAutoFit/>
          </a:bodyPr>
          <a:lstStyle/>
          <a:p>
            <a:r>
              <a:rPr lang="en-GB" sz="8000" dirty="0">
                <a:solidFill>
                  <a:srgbClr val="F2891D"/>
                </a:solidFill>
              </a:rPr>
              <a:t>+0%</a:t>
            </a:r>
          </a:p>
        </p:txBody>
      </p:sp>
      <p:sp>
        <p:nvSpPr>
          <p:cNvPr id="14" name="Rectangle 13"/>
          <p:cNvSpPr/>
          <p:nvPr/>
        </p:nvSpPr>
        <p:spPr>
          <a:xfrm>
            <a:off x="2327276" y="919159"/>
            <a:ext cx="1373943" cy="1246495"/>
          </a:xfrm>
          <a:prstGeom prst="rect">
            <a:avLst/>
          </a:prstGeom>
        </p:spPr>
        <p:txBody>
          <a:bodyPr wrap="square">
            <a:spAutoFit/>
          </a:bodyPr>
          <a:lstStyle/>
          <a:p>
            <a:pPr algn="ctr">
              <a:lnSpc>
                <a:spcPct val="150000"/>
              </a:lnSpc>
            </a:pPr>
            <a:r>
              <a:rPr lang="en-US" sz="5000" b="1" dirty="0">
                <a:solidFill>
                  <a:prstClr val="black"/>
                </a:solidFill>
                <a:latin typeface="Arial" panose="020B0604020202020204" pitchFamily="34" charset="0"/>
                <a:cs typeface="Arial" panose="020B0604020202020204" pitchFamily="34" charset="0"/>
              </a:rPr>
              <a:t>X</a:t>
            </a:r>
            <a:endParaRPr lang="en-GB" sz="5000" b="1" dirty="0">
              <a:solidFill>
                <a:prstClr val="black"/>
              </a:solidFill>
              <a:latin typeface="Arial" panose="020B0604020202020204" pitchFamily="34" charset="0"/>
              <a:cs typeface="Arial" panose="020B0604020202020204" pitchFamily="34" charset="0"/>
            </a:endParaRPr>
          </a:p>
        </p:txBody>
      </p:sp>
      <p:sp>
        <p:nvSpPr>
          <p:cNvPr id="18" name="Rectangle 17"/>
          <p:cNvSpPr/>
          <p:nvPr/>
        </p:nvSpPr>
        <p:spPr>
          <a:xfrm>
            <a:off x="5239076" y="659472"/>
            <a:ext cx="1373943" cy="1938992"/>
          </a:xfrm>
          <a:prstGeom prst="rect">
            <a:avLst/>
          </a:prstGeom>
        </p:spPr>
        <p:txBody>
          <a:bodyPr wrap="square">
            <a:spAutoFit/>
          </a:bodyPr>
          <a:lstStyle/>
          <a:p>
            <a:pPr algn="ctr">
              <a:lnSpc>
                <a:spcPct val="150000"/>
              </a:lnSpc>
            </a:pPr>
            <a:r>
              <a:rPr lang="en-US" sz="8000" b="1" dirty="0">
                <a:solidFill>
                  <a:prstClr val="black"/>
                </a:solidFill>
                <a:latin typeface="Arial" panose="020B0604020202020204" pitchFamily="34" charset="0"/>
                <a:cs typeface="Arial" panose="020B0604020202020204" pitchFamily="34" charset="0"/>
              </a:rPr>
              <a:t>=</a:t>
            </a:r>
            <a:endParaRPr lang="en-GB" sz="8000" b="1" dirty="0">
              <a:solidFill>
                <a:prstClr val="black"/>
              </a:solidFill>
              <a:latin typeface="Arial" panose="020B0604020202020204" pitchFamily="34" charset="0"/>
              <a:cs typeface="Arial" panose="020B0604020202020204" pitchFamily="34" charset="0"/>
            </a:endParaRPr>
          </a:p>
        </p:txBody>
      </p:sp>
      <p:sp>
        <p:nvSpPr>
          <p:cNvPr id="196" name="TextBox 195"/>
          <p:cNvSpPr txBox="1"/>
          <p:nvPr/>
        </p:nvSpPr>
        <p:spPr>
          <a:xfrm>
            <a:off x="3185817" y="1928204"/>
            <a:ext cx="2587682" cy="1323439"/>
          </a:xfrm>
          <a:prstGeom prst="rect">
            <a:avLst/>
          </a:prstGeom>
          <a:noFill/>
        </p:spPr>
        <p:txBody>
          <a:bodyPr wrap="square" rtlCol="0">
            <a:spAutoFit/>
          </a:bodyPr>
          <a:lstStyle/>
          <a:p>
            <a:pPr algn="ctr"/>
            <a:r>
              <a:rPr lang="en-GB" sz="8000" dirty="0">
                <a:solidFill>
                  <a:srgbClr val="00B050"/>
                </a:solidFill>
              </a:rPr>
              <a:t>+6%</a:t>
            </a:r>
          </a:p>
        </p:txBody>
      </p:sp>
      <p:sp>
        <p:nvSpPr>
          <p:cNvPr id="197" name="Rectangle 196"/>
          <p:cNvSpPr/>
          <p:nvPr/>
        </p:nvSpPr>
        <p:spPr>
          <a:xfrm>
            <a:off x="3333623" y="3242730"/>
            <a:ext cx="2346703" cy="1039436"/>
          </a:xfrm>
          <a:prstGeom prst="rect">
            <a:avLst/>
          </a:prstGeom>
          <a:solidFill>
            <a:schemeClr val="bg1"/>
          </a:solidFill>
          <a:ln w="28575">
            <a:solidFill>
              <a:srgbClr val="00B050"/>
            </a:solidFill>
          </a:ln>
        </p:spPr>
        <p:style>
          <a:lnRef idx="1">
            <a:schemeClr val="accent1"/>
          </a:lnRef>
          <a:fillRef idx="3">
            <a:schemeClr val="accent1"/>
          </a:fillRef>
          <a:effectRef idx="2">
            <a:schemeClr val="accent1"/>
          </a:effectRef>
          <a:fontRef idx="minor">
            <a:schemeClr val="lt1"/>
          </a:fontRef>
        </p:style>
        <p:txBody>
          <a:bodyPr rtlCol="0" anchor="t" anchorCtr="0"/>
          <a:lstStyle/>
          <a:p>
            <a:pPr algn="ctr"/>
            <a:endParaRPr lang="en-GB" dirty="0">
              <a:solidFill>
                <a:sysClr val="windowText" lastClr="000000"/>
              </a:solidFill>
            </a:endParaRPr>
          </a:p>
        </p:txBody>
      </p:sp>
      <p:sp>
        <p:nvSpPr>
          <p:cNvPr id="198" name="TextBox 197"/>
          <p:cNvSpPr txBox="1"/>
          <p:nvPr/>
        </p:nvSpPr>
        <p:spPr>
          <a:xfrm>
            <a:off x="6093597" y="1928204"/>
            <a:ext cx="2587682" cy="1323439"/>
          </a:xfrm>
          <a:prstGeom prst="rect">
            <a:avLst/>
          </a:prstGeom>
          <a:noFill/>
        </p:spPr>
        <p:txBody>
          <a:bodyPr wrap="square" rtlCol="0">
            <a:spAutoFit/>
          </a:bodyPr>
          <a:lstStyle/>
          <a:p>
            <a:pPr algn="ctr"/>
            <a:r>
              <a:rPr lang="en-GB" sz="8000" dirty="0">
                <a:solidFill>
                  <a:srgbClr val="00B050"/>
                </a:solidFill>
              </a:rPr>
              <a:t>+6%</a:t>
            </a:r>
          </a:p>
        </p:txBody>
      </p:sp>
      <p:sp>
        <p:nvSpPr>
          <p:cNvPr id="199" name="Rectangle 198"/>
          <p:cNvSpPr/>
          <p:nvPr/>
        </p:nvSpPr>
        <p:spPr>
          <a:xfrm>
            <a:off x="6241403" y="3242730"/>
            <a:ext cx="2346703" cy="1039436"/>
          </a:xfrm>
          <a:prstGeom prst="rect">
            <a:avLst/>
          </a:prstGeom>
          <a:solidFill>
            <a:schemeClr val="bg1"/>
          </a:solidFill>
          <a:ln w="28575">
            <a:solidFill>
              <a:srgbClr val="00B050"/>
            </a:solidFill>
          </a:ln>
        </p:spPr>
        <p:style>
          <a:lnRef idx="1">
            <a:schemeClr val="accent1"/>
          </a:lnRef>
          <a:fillRef idx="3">
            <a:schemeClr val="accent1"/>
          </a:fillRef>
          <a:effectRef idx="2">
            <a:schemeClr val="accent1"/>
          </a:effectRef>
          <a:fontRef idx="minor">
            <a:schemeClr val="lt1"/>
          </a:fontRef>
        </p:style>
        <p:txBody>
          <a:bodyPr rtlCol="0" anchor="t" anchorCtr="0"/>
          <a:lstStyle/>
          <a:p>
            <a:pPr algn="ctr"/>
            <a:endParaRPr lang="en-GB" dirty="0">
              <a:solidFill>
                <a:sysClr val="windowText" lastClr="000000"/>
              </a:solidFill>
            </a:endParaRPr>
          </a:p>
        </p:txBody>
      </p:sp>
      <p:pic>
        <p:nvPicPr>
          <p:cNvPr id="2" name="Picture 1"/>
          <p:cNvPicPr>
            <a:picLocks noChangeAspect="1"/>
          </p:cNvPicPr>
          <p:nvPr/>
        </p:nvPicPr>
        <p:blipFill>
          <a:blip r:embed="rId4"/>
          <a:stretch>
            <a:fillRect/>
          </a:stretch>
        </p:blipFill>
        <p:spPr>
          <a:xfrm>
            <a:off x="3393436" y="3281869"/>
            <a:ext cx="2243419" cy="980978"/>
          </a:xfrm>
          <a:prstGeom prst="rect">
            <a:avLst/>
          </a:prstGeom>
        </p:spPr>
      </p:pic>
      <p:sp>
        <p:nvSpPr>
          <p:cNvPr id="200" name="Rectangle 199"/>
          <p:cNvSpPr/>
          <p:nvPr/>
        </p:nvSpPr>
        <p:spPr>
          <a:xfrm>
            <a:off x="73331" y="156398"/>
            <a:ext cx="6840187" cy="415498"/>
          </a:xfrm>
          <a:prstGeom prst="rect">
            <a:avLst/>
          </a:prstGeom>
        </p:spPr>
        <p:txBody>
          <a:bodyPr wrap="square">
            <a:spAutoFit/>
          </a:bodyPr>
          <a:lstStyle/>
          <a:p>
            <a:pPr>
              <a:lnSpc>
                <a:spcPct val="150000"/>
              </a:lnSpc>
            </a:pPr>
            <a:r>
              <a:rPr lang="en-GB" b="1" dirty="0">
                <a:solidFill>
                  <a:prstClr val="black"/>
                </a:solidFill>
                <a:latin typeface="Arial"/>
                <a:cs typeface="Arial" panose="020B0604020202020204" pitchFamily="34" charset="0"/>
              </a:rPr>
              <a:t>Calculating change in the Market</a:t>
            </a:r>
          </a:p>
        </p:txBody>
      </p:sp>
      <p:sp>
        <p:nvSpPr>
          <p:cNvPr id="201" name="TextBox 200"/>
          <p:cNvSpPr txBox="1"/>
          <p:nvPr/>
        </p:nvSpPr>
        <p:spPr>
          <a:xfrm>
            <a:off x="3968397" y="648905"/>
            <a:ext cx="1056068" cy="830997"/>
          </a:xfrm>
          <a:prstGeom prst="rect">
            <a:avLst/>
          </a:prstGeom>
          <a:noFill/>
        </p:spPr>
        <p:txBody>
          <a:bodyPr wrap="square" rtlCol="0">
            <a:spAutoFit/>
          </a:bodyPr>
          <a:lstStyle/>
          <a:p>
            <a:pPr algn="ctr"/>
            <a:r>
              <a:rPr lang="en-GB" sz="4800" b="1" dirty="0">
                <a:solidFill>
                  <a:prstClr val="black"/>
                </a:solidFill>
                <a:latin typeface="Blackadder ITC" panose="04020505051007020D02" pitchFamily="82" charset="0"/>
              </a:rPr>
              <a:t>f</a:t>
            </a:r>
          </a:p>
        </p:txBody>
      </p:sp>
      <p:pic>
        <p:nvPicPr>
          <p:cNvPr id="3" name="Picture 2"/>
          <p:cNvPicPr>
            <a:picLocks noChangeAspect="1"/>
          </p:cNvPicPr>
          <p:nvPr/>
        </p:nvPicPr>
        <p:blipFill>
          <a:blip r:embed="rId5"/>
          <a:stretch>
            <a:fillRect/>
          </a:stretch>
        </p:blipFill>
        <p:spPr>
          <a:xfrm>
            <a:off x="6336466" y="3251358"/>
            <a:ext cx="2168502" cy="995558"/>
          </a:xfrm>
          <a:prstGeom prst="rect">
            <a:avLst/>
          </a:prstGeom>
        </p:spPr>
      </p:pic>
      <p:grpSp>
        <p:nvGrpSpPr>
          <p:cNvPr id="202" name="Group 201"/>
          <p:cNvGrpSpPr/>
          <p:nvPr/>
        </p:nvGrpSpPr>
        <p:grpSpPr>
          <a:xfrm>
            <a:off x="7275315" y="793511"/>
            <a:ext cx="613527" cy="494098"/>
            <a:chOff x="3235837" y="2247610"/>
            <a:chExt cx="2083979" cy="2257720"/>
          </a:xfrm>
          <a:solidFill>
            <a:schemeClr val="tx1"/>
          </a:solidFill>
        </p:grpSpPr>
        <p:grpSp>
          <p:nvGrpSpPr>
            <p:cNvPr id="203" name="Group 202"/>
            <p:cNvGrpSpPr/>
            <p:nvPr/>
          </p:nvGrpSpPr>
          <p:grpSpPr>
            <a:xfrm>
              <a:off x="3718126" y="3431850"/>
              <a:ext cx="739496" cy="794829"/>
              <a:chOff x="3718126" y="3431850"/>
              <a:chExt cx="739496" cy="794829"/>
            </a:xfrm>
            <a:grpFill/>
          </p:grpSpPr>
          <p:sp>
            <p:nvSpPr>
              <p:cNvPr id="228" name="Oval 227"/>
              <p:cNvSpPr/>
              <p:nvPr/>
            </p:nvSpPr>
            <p:spPr bwMode="auto">
              <a:xfrm rot="17743699">
                <a:off x="3806582" y="3561753"/>
                <a:ext cx="501095" cy="241290"/>
              </a:xfrm>
              <a:prstGeom prst="ellipse">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GB" sz="2400" b="1" kern="0" dirty="0">
                  <a:solidFill>
                    <a:srgbClr val="FFFFFF"/>
                  </a:solidFill>
                  <a:latin typeface="Times" charset="0"/>
                </a:endParaRPr>
              </a:p>
            </p:txBody>
          </p:sp>
          <p:sp>
            <p:nvSpPr>
              <p:cNvPr id="229" name="Oval 228"/>
              <p:cNvSpPr/>
              <p:nvPr/>
            </p:nvSpPr>
            <p:spPr bwMode="auto">
              <a:xfrm rot="12968811">
                <a:off x="3896850" y="3805838"/>
                <a:ext cx="550744" cy="204540"/>
              </a:xfrm>
              <a:prstGeom prst="ellipse">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GB" sz="2400" b="1" kern="0" dirty="0">
                  <a:solidFill>
                    <a:srgbClr val="FFFFFF"/>
                  </a:solidFill>
                  <a:latin typeface="Times" charset="0"/>
                </a:endParaRPr>
              </a:p>
            </p:txBody>
          </p:sp>
          <p:sp>
            <p:nvSpPr>
              <p:cNvPr id="230" name="Oval 229"/>
              <p:cNvSpPr/>
              <p:nvPr/>
            </p:nvSpPr>
            <p:spPr bwMode="auto">
              <a:xfrm rot="20770974">
                <a:off x="4002587" y="4053458"/>
                <a:ext cx="414741" cy="173221"/>
              </a:xfrm>
              <a:prstGeom prst="ellipse">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GB" sz="2400" b="1" kern="0" dirty="0">
                  <a:solidFill>
                    <a:srgbClr val="FFFFFF"/>
                  </a:solidFill>
                  <a:latin typeface="Times" charset="0"/>
                </a:endParaRPr>
              </a:p>
            </p:txBody>
          </p:sp>
          <p:sp>
            <p:nvSpPr>
              <p:cNvPr id="231" name="Rounded Rectangle 230"/>
              <p:cNvSpPr/>
              <p:nvPr/>
            </p:nvSpPr>
            <p:spPr bwMode="auto">
              <a:xfrm rot="18300000">
                <a:off x="3997845" y="3559426"/>
                <a:ext cx="180058" cy="739496"/>
              </a:xfrm>
              <a:prstGeom prst="roundRect">
                <a:avLst>
                  <a:gd name="adj" fmla="val 35573"/>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GB" sz="2400" b="1" kern="0" dirty="0">
                  <a:solidFill>
                    <a:srgbClr val="FFFFFF"/>
                  </a:solidFill>
                  <a:latin typeface="Times" charset="0"/>
                </a:endParaRPr>
              </a:p>
            </p:txBody>
          </p:sp>
        </p:grpSp>
        <p:grpSp>
          <p:nvGrpSpPr>
            <p:cNvPr id="204" name="Group 203"/>
            <p:cNvGrpSpPr/>
            <p:nvPr/>
          </p:nvGrpSpPr>
          <p:grpSpPr>
            <a:xfrm>
              <a:off x="3534512" y="2247610"/>
              <a:ext cx="504673" cy="497951"/>
              <a:chOff x="3534512" y="2247610"/>
              <a:chExt cx="504673" cy="497951"/>
            </a:xfrm>
            <a:grpFill/>
          </p:grpSpPr>
          <p:cxnSp>
            <p:nvCxnSpPr>
              <p:cNvPr id="220" name="Straight Connector 219"/>
              <p:cNvCxnSpPr/>
              <p:nvPr/>
            </p:nvCxnSpPr>
            <p:spPr bwMode="auto">
              <a:xfrm flipV="1">
                <a:off x="3581024" y="2553499"/>
                <a:ext cx="235240" cy="88498"/>
              </a:xfrm>
              <a:prstGeom prst="line">
                <a:avLst/>
              </a:prstGeom>
              <a:grpFill/>
              <a:ln w="21590" cap="flat" cmpd="sng" algn="ctr">
                <a:solidFill>
                  <a:srgbClr val="00246C">
                    <a:lumMod val="75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1" name="Straight Connector 220"/>
              <p:cNvCxnSpPr/>
              <p:nvPr/>
            </p:nvCxnSpPr>
            <p:spPr bwMode="auto">
              <a:xfrm flipV="1">
                <a:off x="3541396" y="2497131"/>
                <a:ext cx="235240" cy="88498"/>
              </a:xfrm>
              <a:prstGeom prst="line">
                <a:avLst/>
              </a:prstGeom>
              <a:grpFill/>
              <a:ln w="21590" cap="flat" cmpd="sng" algn="ctr">
                <a:solidFill>
                  <a:srgbClr val="00246C">
                    <a:lumMod val="75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2" name="Oval 221"/>
              <p:cNvSpPr/>
              <p:nvPr/>
            </p:nvSpPr>
            <p:spPr bwMode="auto">
              <a:xfrm>
                <a:off x="3595077" y="2314571"/>
                <a:ext cx="430990" cy="430990"/>
              </a:xfrm>
              <a:prstGeom prst="ellipse">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GB" sz="2400" b="1" kern="0" dirty="0">
                  <a:solidFill>
                    <a:srgbClr val="FFFFFF"/>
                  </a:solidFill>
                  <a:latin typeface="Times" charset="0"/>
                </a:endParaRPr>
              </a:p>
            </p:txBody>
          </p:sp>
          <p:sp>
            <p:nvSpPr>
              <p:cNvPr id="223" name="Flowchart: Delay 222"/>
              <p:cNvSpPr/>
              <p:nvPr/>
            </p:nvSpPr>
            <p:spPr bwMode="auto">
              <a:xfrm rot="16014406">
                <a:off x="3680651" y="2149183"/>
                <a:ext cx="249466" cy="446319"/>
              </a:xfrm>
              <a:prstGeom prst="flowChartDelay">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GB" sz="2400" b="1" kern="0" dirty="0">
                  <a:solidFill>
                    <a:srgbClr val="FFFFFF"/>
                  </a:solidFill>
                  <a:latin typeface="Times" charset="0"/>
                </a:endParaRPr>
              </a:p>
            </p:txBody>
          </p:sp>
          <p:cxnSp>
            <p:nvCxnSpPr>
              <p:cNvPr id="224" name="Straight Connector 223"/>
              <p:cNvCxnSpPr/>
              <p:nvPr/>
            </p:nvCxnSpPr>
            <p:spPr bwMode="auto">
              <a:xfrm flipV="1">
                <a:off x="3534512" y="2556928"/>
                <a:ext cx="470479" cy="22993"/>
              </a:xfrm>
              <a:prstGeom prst="line">
                <a:avLst/>
              </a:prstGeom>
              <a:grpFill/>
              <a:ln w="21590" cap="flat" cmpd="sng" algn="ctr">
                <a:solidFill>
                  <a:srgbClr val="00246C">
                    <a:lumMod val="75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5" name="Straight Connector 224"/>
              <p:cNvCxnSpPr/>
              <p:nvPr/>
            </p:nvCxnSpPr>
            <p:spPr bwMode="auto">
              <a:xfrm flipV="1">
                <a:off x="3588219" y="2617819"/>
                <a:ext cx="418465" cy="23285"/>
              </a:xfrm>
              <a:prstGeom prst="line">
                <a:avLst/>
              </a:prstGeom>
              <a:grpFill/>
              <a:ln w="25400" cap="flat" cmpd="sng" algn="ctr">
                <a:solidFill>
                  <a:srgbClr val="00246C">
                    <a:lumMod val="75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6" name="Oval 225"/>
              <p:cNvSpPr/>
              <p:nvPr/>
            </p:nvSpPr>
            <p:spPr bwMode="auto">
              <a:xfrm>
                <a:off x="3987228" y="2419467"/>
                <a:ext cx="51957" cy="207703"/>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GB" sz="2400" b="1" kern="0" dirty="0">
                  <a:solidFill>
                    <a:srgbClr val="FFFFFF"/>
                  </a:solidFill>
                  <a:latin typeface="Times" charset="0"/>
                </a:endParaRPr>
              </a:p>
            </p:txBody>
          </p:sp>
          <p:pic>
            <p:nvPicPr>
              <p:cNvPr id="227" name="Picture 226"/>
              <p:cNvPicPr>
                <a:picLocks noChangeAspect="1"/>
              </p:cNvPicPr>
              <p:nvPr/>
            </p:nvPicPr>
            <p:blipFill>
              <a:blip r:embed="rId6"/>
              <a:stretch>
                <a:fillRect/>
              </a:stretch>
            </p:blipFill>
            <p:spPr>
              <a:xfrm>
                <a:off x="3710023" y="2305455"/>
                <a:ext cx="66413" cy="161382"/>
              </a:xfrm>
              <a:prstGeom prst="rect">
                <a:avLst/>
              </a:prstGeom>
              <a:grpFill/>
            </p:spPr>
          </p:pic>
        </p:grpSp>
        <p:grpSp>
          <p:nvGrpSpPr>
            <p:cNvPr id="205" name="Group 204"/>
            <p:cNvGrpSpPr/>
            <p:nvPr/>
          </p:nvGrpSpPr>
          <p:grpSpPr>
            <a:xfrm>
              <a:off x="4255590" y="2611348"/>
              <a:ext cx="1064226" cy="455355"/>
              <a:chOff x="4214122" y="2624287"/>
              <a:chExt cx="1064226" cy="455355"/>
            </a:xfrm>
            <a:grpFill/>
          </p:grpSpPr>
          <p:sp>
            <p:nvSpPr>
              <p:cNvPr id="217" name="Flowchart: Magnetic Disk 216"/>
              <p:cNvSpPr/>
              <p:nvPr/>
            </p:nvSpPr>
            <p:spPr bwMode="auto">
              <a:xfrm rot="3294982">
                <a:off x="4325430" y="2882919"/>
                <a:ext cx="85415" cy="308031"/>
              </a:xfrm>
              <a:prstGeom prst="flowChartMagneticDisk">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GB" sz="2400" b="1" kern="0" dirty="0">
                  <a:solidFill>
                    <a:srgbClr val="FFFFFF"/>
                  </a:solidFill>
                  <a:latin typeface="Times" charset="0"/>
                </a:endParaRPr>
              </a:p>
            </p:txBody>
          </p:sp>
          <p:sp>
            <p:nvSpPr>
              <p:cNvPr id="218" name="Flowchart: Alternate Process 217"/>
              <p:cNvSpPr/>
              <p:nvPr/>
            </p:nvSpPr>
            <p:spPr bwMode="auto">
              <a:xfrm rot="14141812">
                <a:off x="4699966" y="2275064"/>
                <a:ext cx="229159" cy="927605"/>
              </a:xfrm>
              <a:prstGeom prst="flowChartAlternateProcess">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GB" sz="2400" b="1" kern="0" dirty="0">
                  <a:solidFill>
                    <a:srgbClr val="FFFFFF"/>
                  </a:solidFill>
                  <a:latin typeface="Times" charset="0"/>
                </a:endParaRPr>
              </a:p>
            </p:txBody>
          </p:sp>
          <p:sp>
            <p:nvSpPr>
              <p:cNvPr id="219" name="Oval 218"/>
              <p:cNvSpPr/>
              <p:nvPr/>
            </p:nvSpPr>
            <p:spPr bwMode="auto">
              <a:xfrm>
                <a:off x="4792135" y="2689501"/>
                <a:ext cx="65504" cy="65504"/>
              </a:xfrm>
              <a:prstGeom prst="ellipse">
                <a:avLst/>
              </a:prstGeom>
              <a:grpFill/>
              <a:ln w="9525"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GB" sz="2400" b="1" kern="0" dirty="0">
                  <a:solidFill>
                    <a:srgbClr val="FFFFFF"/>
                  </a:solidFill>
                  <a:latin typeface="Times" charset="0"/>
                </a:endParaRPr>
              </a:p>
            </p:txBody>
          </p:sp>
        </p:grpSp>
        <p:grpSp>
          <p:nvGrpSpPr>
            <p:cNvPr id="206" name="Group 205"/>
            <p:cNvGrpSpPr/>
            <p:nvPr/>
          </p:nvGrpSpPr>
          <p:grpSpPr>
            <a:xfrm>
              <a:off x="3594022" y="2741715"/>
              <a:ext cx="749086" cy="831125"/>
              <a:chOff x="3594022" y="2741715"/>
              <a:chExt cx="749086" cy="831125"/>
            </a:xfrm>
            <a:grpFill/>
          </p:grpSpPr>
          <p:sp>
            <p:nvSpPr>
              <p:cNvPr id="211" name="Oval 210"/>
              <p:cNvSpPr/>
              <p:nvPr/>
            </p:nvSpPr>
            <p:spPr bwMode="auto">
              <a:xfrm rot="14806305">
                <a:off x="3911808" y="2878066"/>
                <a:ext cx="467464" cy="194761"/>
              </a:xfrm>
              <a:prstGeom prst="ellipse">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GB" sz="2400" b="1" kern="0" dirty="0">
                  <a:solidFill>
                    <a:srgbClr val="FFFFFF"/>
                  </a:solidFill>
                  <a:latin typeface="Times" charset="0"/>
                </a:endParaRPr>
              </a:p>
            </p:txBody>
          </p:sp>
          <p:sp>
            <p:nvSpPr>
              <p:cNvPr id="212" name="Rounded Rectangle 211"/>
              <p:cNvSpPr/>
              <p:nvPr/>
            </p:nvSpPr>
            <p:spPr bwMode="auto">
              <a:xfrm rot="21323639">
                <a:off x="3594022" y="2744815"/>
                <a:ext cx="595199" cy="828025"/>
              </a:xfrm>
              <a:prstGeom prst="roundRect">
                <a:avLst>
                  <a:gd name="adj" fmla="val 28306"/>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GB" sz="2400" b="1" kern="0" dirty="0">
                  <a:solidFill>
                    <a:srgbClr val="FFFFFF"/>
                  </a:solidFill>
                  <a:latin typeface="Times" charset="0"/>
                </a:endParaRPr>
              </a:p>
            </p:txBody>
          </p:sp>
          <p:pic>
            <p:nvPicPr>
              <p:cNvPr id="213" name="Picture 212"/>
              <p:cNvPicPr>
                <a:picLocks noChangeAspect="1"/>
              </p:cNvPicPr>
              <p:nvPr/>
            </p:nvPicPr>
            <p:blipFill>
              <a:blip r:embed="rId6"/>
              <a:stretch>
                <a:fillRect/>
              </a:stretch>
            </p:blipFill>
            <p:spPr>
              <a:xfrm rot="21071904">
                <a:off x="3974490" y="2840991"/>
                <a:ext cx="103155" cy="250666"/>
              </a:xfrm>
              <a:prstGeom prst="rect">
                <a:avLst/>
              </a:prstGeom>
              <a:grpFill/>
            </p:spPr>
          </p:pic>
          <p:sp>
            <p:nvSpPr>
              <p:cNvPr id="214" name="Oval 213"/>
              <p:cNvSpPr/>
              <p:nvPr/>
            </p:nvSpPr>
            <p:spPr bwMode="auto">
              <a:xfrm rot="21233114">
                <a:off x="3756554" y="3059750"/>
                <a:ext cx="566133" cy="154484"/>
              </a:xfrm>
              <a:prstGeom prst="ellipse">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GB" sz="2400" b="1" kern="0" dirty="0">
                  <a:solidFill>
                    <a:srgbClr val="FFFFFF"/>
                  </a:solidFill>
                  <a:latin typeface="Times" charset="0"/>
                </a:endParaRPr>
              </a:p>
            </p:txBody>
          </p:sp>
          <p:sp>
            <p:nvSpPr>
              <p:cNvPr id="215" name="Oval 214"/>
              <p:cNvSpPr/>
              <p:nvPr/>
            </p:nvSpPr>
            <p:spPr bwMode="auto">
              <a:xfrm>
                <a:off x="4154080" y="2981766"/>
                <a:ext cx="189028" cy="219089"/>
              </a:xfrm>
              <a:prstGeom prst="ellipse">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GB" sz="2400" b="1" kern="0" dirty="0">
                  <a:solidFill>
                    <a:srgbClr val="FFFFFF"/>
                  </a:solidFill>
                  <a:latin typeface="Times" charset="0"/>
                </a:endParaRPr>
              </a:p>
            </p:txBody>
          </p:sp>
          <p:sp>
            <p:nvSpPr>
              <p:cNvPr id="216" name="Oval 215"/>
              <p:cNvSpPr/>
              <p:nvPr/>
            </p:nvSpPr>
            <p:spPr bwMode="auto">
              <a:xfrm rot="13940299">
                <a:off x="3493570" y="2896269"/>
                <a:ext cx="499318" cy="237670"/>
              </a:xfrm>
              <a:prstGeom prst="ellipse">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GB" sz="2400" b="1" kern="0" dirty="0">
                  <a:solidFill>
                    <a:srgbClr val="FFFFFF"/>
                  </a:solidFill>
                  <a:latin typeface="Times" charset="0"/>
                </a:endParaRPr>
              </a:p>
            </p:txBody>
          </p:sp>
        </p:grpSp>
        <p:grpSp>
          <p:nvGrpSpPr>
            <p:cNvPr id="207" name="Group 206"/>
            <p:cNvGrpSpPr/>
            <p:nvPr/>
          </p:nvGrpSpPr>
          <p:grpSpPr>
            <a:xfrm>
              <a:off x="3235837" y="3447679"/>
              <a:ext cx="1006032" cy="1057651"/>
              <a:chOff x="3235837" y="3447679"/>
              <a:chExt cx="1006032" cy="1057651"/>
            </a:xfrm>
            <a:grpFill/>
          </p:grpSpPr>
          <p:sp>
            <p:nvSpPr>
              <p:cNvPr id="208" name="Oval 207"/>
              <p:cNvSpPr/>
              <p:nvPr/>
            </p:nvSpPr>
            <p:spPr bwMode="auto">
              <a:xfrm rot="20385631">
                <a:off x="3500981" y="3447679"/>
                <a:ext cx="740888" cy="288818"/>
              </a:xfrm>
              <a:prstGeom prst="ellipse">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GB" sz="2400" b="1" kern="0" dirty="0">
                  <a:solidFill>
                    <a:srgbClr val="FFFFFF"/>
                  </a:solidFill>
                  <a:latin typeface="Times" charset="0"/>
                </a:endParaRPr>
              </a:p>
            </p:txBody>
          </p:sp>
          <p:sp>
            <p:nvSpPr>
              <p:cNvPr id="209" name="Oval 208"/>
              <p:cNvSpPr/>
              <p:nvPr/>
            </p:nvSpPr>
            <p:spPr bwMode="auto">
              <a:xfrm rot="20209693">
                <a:off x="3235837" y="4332109"/>
                <a:ext cx="414741" cy="173221"/>
              </a:xfrm>
              <a:prstGeom prst="ellipse">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GB" sz="2400" b="1" kern="0" dirty="0">
                  <a:solidFill>
                    <a:srgbClr val="FFFFFF"/>
                  </a:solidFill>
                  <a:latin typeface="Times" charset="0"/>
                </a:endParaRPr>
              </a:p>
            </p:txBody>
          </p:sp>
          <p:sp>
            <p:nvSpPr>
              <p:cNvPr id="210" name="Rounded Rectangle 209"/>
              <p:cNvSpPr/>
              <p:nvPr/>
            </p:nvSpPr>
            <p:spPr bwMode="auto">
              <a:xfrm rot="703462">
                <a:off x="3422477" y="3623561"/>
                <a:ext cx="293856" cy="765757"/>
              </a:xfrm>
              <a:prstGeom prst="roundRect">
                <a:avLst>
                  <a:gd name="adj" fmla="val 35573"/>
                </a:avLst>
              </a:prstGeom>
              <a:grp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GB" sz="2400" b="1" kern="0" dirty="0">
                  <a:solidFill>
                    <a:srgbClr val="FFFFFF"/>
                  </a:solidFill>
                  <a:latin typeface="Times" charset="0"/>
                </a:endParaRPr>
              </a:p>
            </p:txBody>
          </p:sp>
        </p:grpSp>
      </p:grpSp>
      <p:sp>
        <p:nvSpPr>
          <p:cNvPr id="232" name="Rectangle 231"/>
          <p:cNvSpPr/>
          <p:nvPr/>
        </p:nvSpPr>
        <p:spPr>
          <a:xfrm>
            <a:off x="6962215" y="732343"/>
            <a:ext cx="343363" cy="307777"/>
          </a:xfrm>
          <a:prstGeom prst="rect">
            <a:avLst/>
          </a:prstGeom>
        </p:spPr>
        <p:txBody>
          <a:bodyPr wrap="none">
            <a:spAutoFit/>
          </a:bodyPr>
          <a:lstStyle/>
          <a:p>
            <a:pPr algn="ctr"/>
            <a:r>
              <a:rPr lang="en-US" b="1" dirty="0">
                <a:solidFill>
                  <a:prstClr val="black"/>
                </a:solidFill>
                <a:latin typeface="Arial" panose="020B0604020202020204" pitchFamily="34" charset="0"/>
                <a:cs typeface="Arial" panose="020B0604020202020204" pitchFamily="34" charset="0"/>
                <a:sym typeface="Wingdings" panose="05000000000000000000" pitchFamily="2" charset="2"/>
              </a:rPr>
              <a:t></a:t>
            </a:r>
            <a:endParaRPr lang="en-GB" sz="1400" dirty="0">
              <a:solidFill>
                <a:prstClr val="black"/>
              </a:solidFill>
            </a:endParaRPr>
          </a:p>
        </p:txBody>
      </p:sp>
      <p:sp>
        <p:nvSpPr>
          <p:cNvPr id="234" name="TextBox 233"/>
          <p:cNvSpPr txBox="1"/>
          <p:nvPr/>
        </p:nvSpPr>
        <p:spPr>
          <a:xfrm>
            <a:off x="398063" y="2905006"/>
            <a:ext cx="2346703" cy="307777"/>
          </a:xfrm>
          <a:prstGeom prst="rect">
            <a:avLst/>
          </a:prstGeom>
          <a:noFill/>
        </p:spPr>
        <p:txBody>
          <a:bodyPr wrap="square" rtlCol="0">
            <a:spAutoFit/>
          </a:bodyPr>
          <a:lstStyle/>
          <a:p>
            <a:pPr algn="ctr"/>
            <a:r>
              <a:rPr lang="en-GB" dirty="0">
                <a:solidFill>
                  <a:srgbClr val="F79646"/>
                </a:solidFill>
              </a:rPr>
              <a:t>2015 Vs 2014</a:t>
            </a:r>
          </a:p>
        </p:txBody>
      </p:sp>
      <p:sp>
        <p:nvSpPr>
          <p:cNvPr id="235" name="TextBox 234"/>
          <p:cNvSpPr txBox="1"/>
          <p:nvPr/>
        </p:nvSpPr>
        <p:spPr>
          <a:xfrm>
            <a:off x="3277554" y="2905006"/>
            <a:ext cx="2346703" cy="307777"/>
          </a:xfrm>
          <a:prstGeom prst="rect">
            <a:avLst/>
          </a:prstGeom>
          <a:noFill/>
        </p:spPr>
        <p:txBody>
          <a:bodyPr wrap="square" rtlCol="0">
            <a:spAutoFit/>
          </a:bodyPr>
          <a:lstStyle/>
          <a:p>
            <a:pPr algn="ctr"/>
            <a:r>
              <a:rPr lang="en-GB" dirty="0">
                <a:solidFill>
                  <a:srgbClr val="00B050"/>
                </a:solidFill>
              </a:rPr>
              <a:t>2015 Vs 2014</a:t>
            </a:r>
          </a:p>
        </p:txBody>
      </p:sp>
      <p:sp>
        <p:nvSpPr>
          <p:cNvPr id="236" name="TextBox 235"/>
          <p:cNvSpPr txBox="1"/>
          <p:nvPr/>
        </p:nvSpPr>
        <p:spPr>
          <a:xfrm>
            <a:off x="6241403" y="2907895"/>
            <a:ext cx="2346703" cy="307777"/>
          </a:xfrm>
          <a:prstGeom prst="rect">
            <a:avLst/>
          </a:prstGeom>
          <a:noFill/>
        </p:spPr>
        <p:txBody>
          <a:bodyPr wrap="square" rtlCol="0">
            <a:spAutoFit/>
          </a:bodyPr>
          <a:lstStyle/>
          <a:p>
            <a:pPr algn="ctr"/>
            <a:r>
              <a:rPr lang="en-GB" dirty="0">
                <a:solidFill>
                  <a:srgbClr val="00B050"/>
                </a:solidFill>
              </a:rPr>
              <a:t>2015 Vs 2014</a:t>
            </a:r>
          </a:p>
        </p:txBody>
      </p:sp>
    </p:spTree>
    <p:extLst>
      <p:ext uri="{BB962C8B-B14F-4D97-AF65-F5344CB8AC3E}">
        <p14:creationId xmlns:p14="http://schemas.microsoft.com/office/powerpoint/2010/main" val="18642882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295360" y="788800"/>
            <a:ext cx="3721697" cy="1965359"/>
          </a:xfrm>
          <a:prstGeom prst="rect">
            <a:avLst/>
          </a:prstGeom>
          <a:noFill/>
          <a:ln w="25400">
            <a:solidFill>
              <a:schemeClr val="bg1">
                <a:lumMod val="50000"/>
              </a:schemeClr>
            </a:solidFill>
          </a:ln>
          <a:effectLst>
            <a:outerShdw blurRad="50800" dist="38100" dir="8100000" algn="tr" rotWithShape="0">
              <a:prstClr val="black">
                <a:alpha val="40000"/>
              </a:prstClr>
            </a:outerShdw>
          </a:effectLst>
        </p:spPr>
        <p:txBody>
          <a:bodyPr wrap="square" rtlCol="0">
            <a:noAutofit/>
          </a:bodyPr>
          <a:lstStyle/>
          <a:p>
            <a:endParaRPr lang="en-GB" dirty="0">
              <a:solidFill>
                <a:prstClr val="black">
                  <a:lumMod val="85000"/>
                  <a:lumOff val="15000"/>
                </a:prstClr>
              </a:solidFill>
              <a:cs typeface="Arial" panose="020B0604020202020204" pitchFamily="34" charset="0"/>
            </a:endParaRPr>
          </a:p>
        </p:txBody>
      </p:sp>
      <p:graphicFrame>
        <p:nvGraphicFramePr>
          <p:cNvPr id="33" name="Chart 32"/>
          <p:cNvGraphicFramePr>
            <a:graphicFrameLocks/>
          </p:cNvGraphicFramePr>
          <p:nvPr>
            <p:extLst>
              <p:ext uri="{D42A27DB-BD31-4B8C-83A1-F6EECF244321}">
                <p14:modId xmlns:p14="http://schemas.microsoft.com/office/powerpoint/2010/main" val="3794643693"/>
              </p:ext>
            </p:extLst>
          </p:nvPr>
        </p:nvGraphicFramePr>
        <p:xfrm>
          <a:off x="4295361" y="1184498"/>
          <a:ext cx="3721693" cy="156966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2" name="Chart 31"/>
          <p:cNvGraphicFramePr>
            <a:graphicFrameLocks/>
          </p:cNvGraphicFramePr>
          <p:nvPr>
            <p:extLst>
              <p:ext uri="{D42A27DB-BD31-4B8C-83A1-F6EECF244321}">
                <p14:modId xmlns:p14="http://schemas.microsoft.com/office/powerpoint/2010/main" val="3301522609"/>
              </p:ext>
            </p:extLst>
          </p:nvPr>
        </p:nvGraphicFramePr>
        <p:xfrm>
          <a:off x="526277" y="1144719"/>
          <a:ext cx="3659373" cy="1611799"/>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p:cNvSpPr txBox="1"/>
          <p:nvPr/>
        </p:nvSpPr>
        <p:spPr>
          <a:xfrm>
            <a:off x="4295359" y="786443"/>
            <a:ext cx="3721696" cy="394773"/>
          </a:xfrm>
          <a:prstGeom prst="rect">
            <a:avLst/>
          </a:prstGeom>
          <a:noFill/>
          <a:ln w="25400">
            <a:solidFill>
              <a:schemeClr val="bg1">
                <a:lumMod val="50000"/>
              </a:schemeClr>
            </a:solidFill>
          </a:ln>
        </p:spPr>
        <p:txBody>
          <a:bodyPr wrap="square" rtlCol="0">
            <a:noAutofit/>
          </a:bodyPr>
          <a:lstStyle/>
          <a:p>
            <a:pPr algn="ctr"/>
            <a:r>
              <a:rPr lang="en-GB" sz="1400" b="1" dirty="0">
                <a:solidFill>
                  <a:prstClr val="black">
                    <a:lumMod val="85000"/>
                    <a:lumOff val="15000"/>
                  </a:prstClr>
                </a:solidFill>
              </a:rPr>
              <a:t>Conceded fixtures </a:t>
            </a:r>
            <a:r>
              <a:rPr lang="en-GB" sz="1400" dirty="0">
                <a:solidFill>
                  <a:prstClr val="black">
                    <a:lumMod val="85000"/>
                    <a:lumOff val="15000"/>
                  </a:prstClr>
                </a:solidFill>
              </a:rPr>
              <a:t>have plateaued </a:t>
            </a:r>
          </a:p>
        </p:txBody>
      </p:sp>
      <p:sp>
        <p:nvSpPr>
          <p:cNvPr id="22" name="TextBox 21"/>
          <p:cNvSpPr txBox="1"/>
          <p:nvPr/>
        </p:nvSpPr>
        <p:spPr>
          <a:xfrm>
            <a:off x="526277" y="788800"/>
            <a:ext cx="3721693" cy="1967717"/>
          </a:xfrm>
          <a:prstGeom prst="rect">
            <a:avLst/>
          </a:prstGeom>
          <a:noFill/>
          <a:ln w="25400">
            <a:solidFill>
              <a:schemeClr val="bg1">
                <a:lumMod val="50000"/>
              </a:schemeClr>
            </a:solidFill>
          </a:ln>
          <a:effectLst>
            <a:outerShdw blurRad="50800" dist="38100" dir="8100000" algn="tr" rotWithShape="0">
              <a:prstClr val="black">
                <a:alpha val="40000"/>
              </a:prstClr>
            </a:outerShdw>
          </a:effectLst>
        </p:spPr>
        <p:txBody>
          <a:bodyPr wrap="square" rtlCol="0">
            <a:noAutofit/>
          </a:bodyPr>
          <a:lstStyle/>
          <a:p>
            <a:endParaRPr lang="en-GB" dirty="0">
              <a:solidFill>
                <a:prstClr val="black">
                  <a:lumMod val="85000"/>
                  <a:lumOff val="15000"/>
                </a:prstClr>
              </a:solidFill>
              <a:cs typeface="Arial" panose="020B0604020202020204" pitchFamily="34" charset="0"/>
            </a:endParaRPr>
          </a:p>
        </p:txBody>
      </p:sp>
      <p:sp>
        <p:nvSpPr>
          <p:cNvPr id="19" name="TextBox 18"/>
          <p:cNvSpPr txBox="1"/>
          <p:nvPr/>
        </p:nvSpPr>
        <p:spPr>
          <a:xfrm>
            <a:off x="526277" y="2814653"/>
            <a:ext cx="3721695" cy="1967717"/>
          </a:xfrm>
          <a:prstGeom prst="rect">
            <a:avLst/>
          </a:prstGeom>
          <a:noFill/>
          <a:ln w="25400">
            <a:solidFill>
              <a:schemeClr val="bg1">
                <a:lumMod val="50000"/>
              </a:schemeClr>
            </a:solidFill>
          </a:ln>
          <a:effectLst>
            <a:outerShdw blurRad="50800" dist="38100" dir="8100000" algn="tr" rotWithShape="0">
              <a:prstClr val="black">
                <a:alpha val="40000"/>
              </a:prstClr>
            </a:outerShdw>
          </a:effectLst>
        </p:spPr>
        <p:txBody>
          <a:bodyPr wrap="square" rtlCol="0">
            <a:noAutofit/>
          </a:bodyPr>
          <a:lstStyle/>
          <a:p>
            <a:endParaRPr lang="en-GB" dirty="0">
              <a:solidFill>
                <a:prstClr val="black">
                  <a:lumMod val="85000"/>
                  <a:lumOff val="15000"/>
                </a:prstClr>
              </a:solidFill>
              <a:cs typeface="Arial" panose="020B0604020202020204" pitchFamily="34" charset="0"/>
            </a:endParaRPr>
          </a:p>
        </p:txBody>
      </p:sp>
      <p:sp>
        <p:nvSpPr>
          <p:cNvPr id="21" name="TextBox 20"/>
          <p:cNvSpPr txBox="1"/>
          <p:nvPr/>
        </p:nvSpPr>
        <p:spPr>
          <a:xfrm>
            <a:off x="526277" y="2812294"/>
            <a:ext cx="3721694" cy="381314"/>
          </a:xfrm>
          <a:prstGeom prst="rect">
            <a:avLst/>
          </a:prstGeom>
          <a:noFill/>
          <a:ln w="25400">
            <a:solidFill>
              <a:schemeClr val="bg1">
                <a:lumMod val="50000"/>
              </a:schemeClr>
            </a:solidFill>
          </a:ln>
        </p:spPr>
        <p:txBody>
          <a:bodyPr wrap="square" rtlCol="0">
            <a:noAutofit/>
          </a:bodyPr>
          <a:lstStyle/>
          <a:p>
            <a:pPr algn="ctr"/>
            <a:r>
              <a:rPr lang="en-GB" sz="1400" b="1" dirty="0">
                <a:solidFill>
                  <a:prstClr val="black">
                    <a:lumMod val="85000"/>
                    <a:lumOff val="15000"/>
                  </a:prstClr>
                </a:solidFill>
              </a:rPr>
              <a:t>3.5% </a:t>
            </a:r>
            <a:r>
              <a:rPr lang="en-GB" sz="1400" dirty="0">
                <a:solidFill>
                  <a:prstClr val="black">
                    <a:lumMod val="85000"/>
                    <a:lumOff val="15000"/>
                  </a:prstClr>
                </a:solidFill>
              </a:rPr>
              <a:t>of fixtures have been </a:t>
            </a:r>
            <a:r>
              <a:rPr lang="en-GB" sz="1400" b="1" dirty="0">
                <a:solidFill>
                  <a:prstClr val="black">
                    <a:lumMod val="85000"/>
                    <a:lumOff val="15000"/>
                  </a:prstClr>
                </a:solidFill>
              </a:rPr>
              <a:t>Abandoned</a:t>
            </a:r>
            <a:r>
              <a:rPr lang="en-GB" sz="1400" dirty="0">
                <a:solidFill>
                  <a:prstClr val="black">
                    <a:lumMod val="85000"/>
                    <a:lumOff val="15000"/>
                  </a:prstClr>
                </a:solidFill>
              </a:rPr>
              <a:t> in comparison with 7.2% in</a:t>
            </a:r>
            <a:r>
              <a:rPr lang="en-GB" sz="1400" b="1" dirty="0">
                <a:solidFill>
                  <a:prstClr val="black">
                    <a:lumMod val="85000"/>
                    <a:lumOff val="15000"/>
                  </a:prstClr>
                </a:solidFill>
              </a:rPr>
              <a:t> </a:t>
            </a:r>
            <a:r>
              <a:rPr lang="en-GB" sz="1400" dirty="0">
                <a:solidFill>
                  <a:prstClr val="black">
                    <a:lumMod val="85000"/>
                    <a:lumOff val="15000"/>
                  </a:prstClr>
                </a:solidFill>
              </a:rPr>
              <a:t>2014</a:t>
            </a:r>
          </a:p>
        </p:txBody>
      </p:sp>
      <p:sp>
        <p:nvSpPr>
          <p:cNvPr id="24" name="TextBox 23"/>
          <p:cNvSpPr txBox="1"/>
          <p:nvPr/>
        </p:nvSpPr>
        <p:spPr>
          <a:xfrm>
            <a:off x="4305182" y="2812294"/>
            <a:ext cx="3721698" cy="1967717"/>
          </a:xfrm>
          <a:prstGeom prst="rect">
            <a:avLst/>
          </a:prstGeom>
          <a:noFill/>
          <a:ln w="25400">
            <a:solidFill>
              <a:schemeClr val="bg1">
                <a:lumMod val="50000"/>
              </a:schemeClr>
            </a:solidFill>
          </a:ln>
          <a:effectLst>
            <a:outerShdw blurRad="50800" dist="38100" dir="8100000" algn="tr" rotWithShape="0">
              <a:prstClr val="black">
                <a:alpha val="40000"/>
              </a:prstClr>
            </a:outerShdw>
          </a:effectLst>
        </p:spPr>
        <p:txBody>
          <a:bodyPr wrap="square" rtlCol="0">
            <a:noAutofit/>
          </a:bodyPr>
          <a:lstStyle/>
          <a:p>
            <a:endParaRPr lang="en-GB" dirty="0">
              <a:solidFill>
                <a:prstClr val="black">
                  <a:lumMod val="85000"/>
                  <a:lumOff val="15000"/>
                </a:prstClr>
              </a:solidFill>
              <a:cs typeface="Arial" panose="020B0604020202020204" pitchFamily="34" charset="0"/>
            </a:endParaRPr>
          </a:p>
        </p:txBody>
      </p:sp>
      <p:sp>
        <p:nvSpPr>
          <p:cNvPr id="26" name="TextBox 25"/>
          <p:cNvSpPr txBox="1"/>
          <p:nvPr/>
        </p:nvSpPr>
        <p:spPr>
          <a:xfrm>
            <a:off x="526274" y="791158"/>
            <a:ext cx="3721696" cy="523220"/>
          </a:xfrm>
          <a:prstGeom prst="rect">
            <a:avLst/>
          </a:prstGeom>
          <a:noFill/>
          <a:ln w="25400">
            <a:solidFill>
              <a:schemeClr val="bg1">
                <a:lumMod val="50000"/>
              </a:schemeClr>
            </a:solidFill>
          </a:ln>
        </p:spPr>
        <p:txBody>
          <a:bodyPr wrap="square" rtlCol="0">
            <a:spAutoFit/>
          </a:bodyPr>
          <a:lstStyle/>
          <a:p>
            <a:pPr algn="ctr"/>
            <a:r>
              <a:rPr lang="en-GB" sz="1400" b="1" dirty="0">
                <a:solidFill>
                  <a:prstClr val="black">
                    <a:lumMod val="85000"/>
                    <a:lumOff val="15000"/>
                  </a:prstClr>
                </a:solidFill>
              </a:rPr>
              <a:t>Played fixtures </a:t>
            </a:r>
            <a:r>
              <a:rPr lang="en-GB" sz="1400" dirty="0">
                <a:solidFill>
                  <a:prstClr val="black">
                    <a:lumMod val="85000"/>
                    <a:lumOff val="15000"/>
                  </a:prstClr>
                </a:solidFill>
              </a:rPr>
              <a:t>have increased by 6% from 2014 to 2015</a:t>
            </a:r>
          </a:p>
        </p:txBody>
      </p:sp>
      <p:sp>
        <p:nvSpPr>
          <p:cNvPr id="27" name="TextBox 26"/>
          <p:cNvSpPr txBox="1"/>
          <p:nvPr/>
        </p:nvSpPr>
        <p:spPr>
          <a:xfrm>
            <a:off x="4305184" y="2816552"/>
            <a:ext cx="3721696" cy="381314"/>
          </a:xfrm>
          <a:prstGeom prst="rect">
            <a:avLst/>
          </a:prstGeom>
          <a:noFill/>
          <a:ln w="25400">
            <a:solidFill>
              <a:schemeClr val="bg1">
                <a:lumMod val="50000"/>
              </a:schemeClr>
            </a:solidFill>
          </a:ln>
        </p:spPr>
        <p:txBody>
          <a:bodyPr wrap="square" rtlCol="0">
            <a:noAutofit/>
          </a:bodyPr>
          <a:lstStyle/>
          <a:p>
            <a:pPr algn="ctr"/>
            <a:r>
              <a:rPr lang="en-GB" sz="1400" b="1" dirty="0">
                <a:solidFill>
                  <a:prstClr val="black">
                    <a:lumMod val="85000"/>
                    <a:lumOff val="15000"/>
                  </a:prstClr>
                </a:solidFill>
              </a:rPr>
              <a:t>5%</a:t>
            </a:r>
            <a:r>
              <a:rPr lang="en-GB" sz="1400" dirty="0">
                <a:solidFill>
                  <a:prstClr val="black">
                    <a:lumMod val="85000"/>
                    <a:lumOff val="15000"/>
                  </a:prstClr>
                </a:solidFill>
              </a:rPr>
              <a:t> of all scheduled fixtures this year have been </a:t>
            </a:r>
            <a:r>
              <a:rPr lang="en-GB" sz="1400" b="1" dirty="0">
                <a:solidFill>
                  <a:prstClr val="black">
                    <a:lumMod val="85000"/>
                    <a:lumOff val="15000"/>
                  </a:prstClr>
                </a:solidFill>
              </a:rPr>
              <a:t>Cancelled</a:t>
            </a:r>
            <a:endParaRPr lang="en-GB" sz="1400" dirty="0">
              <a:solidFill>
                <a:prstClr val="black">
                  <a:lumMod val="85000"/>
                  <a:lumOff val="15000"/>
                </a:prstClr>
              </a:solidFill>
            </a:endParaRPr>
          </a:p>
        </p:txBody>
      </p:sp>
      <p:cxnSp>
        <p:nvCxnSpPr>
          <p:cNvPr id="16" name="Straight Connector 15"/>
          <p:cNvCxnSpPr/>
          <p:nvPr/>
        </p:nvCxnSpPr>
        <p:spPr>
          <a:xfrm>
            <a:off x="1567371" y="2271483"/>
            <a:ext cx="357809" cy="0"/>
          </a:xfrm>
          <a:prstGeom prst="line">
            <a:avLst/>
          </a:prstGeom>
          <a:ln>
            <a:solidFill>
              <a:srgbClr val="00B0F0"/>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1567372" y="2078033"/>
            <a:ext cx="357809" cy="0"/>
          </a:xfrm>
          <a:prstGeom prst="line">
            <a:avLst/>
          </a:prstGeom>
          <a:ln>
            <a:solidFill>
              <a:srgbClr val="00B0F0"/>
            </a:solidFill>
            <a:prstDash val="sysDash"/>
          </a:ln>
        </p:spPr>
        <p:style>
          <a:lnRef idx="2">
            <a:schemeClr val="dk1"/>
          </a:lnRef>
          <a:fillRef idx="0">
            <a:schemeClr val="dk1"/>
          </a:fillRef>
          <a:effectRef idx="1">
            <a:schemeClr val="dk1"/>
          </a:effectRef>
          <a:fontRef idx="minor">
            <a:schemeClr val="tx1"/>
          </a:fontRef>
        </p:style>
      </p:cxnSp>
      <p:sp>
        <p:nvSpPr>
          <p:cNvPr id="18" name="TextBox 17"/>
          <p:cNvSpPr txBox="1"/>
          <p:nvPr/>
        </p:nvSpPr>
        <p:spPr>
          <a:xfrm>
            <a:off x="679477" y="1977660"/>
            <a:ext cx="887895" cy="261610"/>
          </a:xfrm>
          <a:prstGeom prst="rect">
            <a:avLst/>
          </a:prstGeom>
          <a:noFill/>
        </p:spPr>
        <p:txBody>
          <a:bodyPr wrap="square" rtlCol="0">
            <a:spAutoFit/>
          </a:bodyPr>
          <a:lstStyle/>
          <a:p>
            <a:r>
              <a:rPr lang="en-GB" sz="1100" dirty="0">
                <a:solidFill>
                  <a:prstClr val="black">
                    <a:lumMod val="85000"/>
                    <a:lumOff val="15000"/>
                  </a:prstClr>
                </a:solidFill>
                <a:cs typeface="Arial" panose="020B0604020202020204" pitchFamily="34" charset="0"/>
              </a:rPr>
              <a:t>Scheduled</a:t>
            </a:r>
          </a:p>
        </p:txBody>
      </p:sp>
      <p:sp>
        <p:nvSpPr>
          <p:cNvPr id="29" name="TextBox 28"/>
          <p:cNvSpPr txBox="1"/>
          <p:nvPr/>
        </p:nvSpPr>
        <p:spPr>
          <a:xfrm>
            <a:off x="708081" y="2168051"/>
            <a:ext cx="887895" cy="261610"/>
          </a:xfrm>
          <a:prstGeom prst="rect">
            <a:avLst/>
          </a:prstGeom>
          <a:noFill/>
        </p:spPr>
        <p:txBody>
          <a:bodyPr wrap="square" rtlCol="0">
            <a:spAutoFit/>
          </a:bodyPr>
          <a:lstStyle/>
          <a:p>
            <a:r>
              <a:rPr lang="en-GB" sz="1100" dirty="0">
                <a:solidFill>
                  <a:prstClr val="black">
                    <a:lumMod val="85000"/>
                    <a:lumOff val="15000"/>
                  </a:prstClr>
                </a:solidFill>
                <a:cs typeface="Arial" panose="020B0604020202020204" pitchFamily="34" charset="0"/>
              </a:rPr>
              <a:t>Played</a:t>
            </a:r>
          </a:p>
        </p:txBody>
      </p:sp>
      <p:cxnSp>
        <p:nvCxnSpPr>
          <p:cNvPr id="14" name="Straight Arrow Connector 13"/>
          <p:cNvCxnSpPr/>
          <p:nvPr/>
        </p:nvCxnSpPr>
        <p:spPr>
          <a:xfrm>
            <a:off x="2387123" y="1435197"/>
            <a:ext cx="662989" cy="114799"/>
          </a:xfrm>
          <a:prstGeom prst="straightConnector1">
            <a:avLst/>
          </a:prstGeom>
          <a:ln w="53975">
            <a:solidFill>
              <a:srgbClr val="C00000"/>
            </a:solidFill>
            <a:tailEnd type="triangle"/>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2406502" y="1241519"/>
            <a:ext cx="789143" cy="307777"/>
          </a:xfrm>
          <a:prstGeom prst="rect">
            <a:avLst/>
          </a:prstGeom>
          <a:noFill/>
        </p:spPr>
        <p:txBody>
          <a:bodyPr wrap="square" rtlCol="0">
            <a:spAutoFit/>
          </a:bodyPr>
          <a:lstStyle/>
          <a:p>
            <a:r>
              <a:rPr lang="en-GB" sz="1400" b="1" dirty="0">
                <a:solidFill>
                  <a:prstClr val="black">
                    <a:lumMod val="85000"/>
                    <a:lumOff val="15000"/>
                  </a:prstClr>
                </a:solidFill>
                <a:cs typeface="Arial" panose="020B0604020202020204" pitchFamily="34" charset="0"/>
              </a:rPr>
              <a:t>-13%</a:t>
            </a:r>
          </a:p>
        </p:txBody>
      </p:sp>
      <p:sp>
        <p:nvSpPr>
          <p:cNvPr id="2" name="Rectangle 1"/>
          <p:cNvSpPr/>
          <p:nvPr/>
        </p:nvSpPr>
        <p:spPr>
          <a:xfrm>
            <a:off x="205408" y="451410"/>
            <a:ext cx="8672778" cy="338554"/>
          </a:xfrm>
          <a:prstGeom prst="rect">
            <a:avLst/>
          </a:prstGeom>
        </p:spPr>
        <p:txBody>
          <a:bodyPr wrap="square">
            <a:spAutoFit/>
          </a:bodyPr>
          <a:lstStyle/>
          <a:p>
            <a:r>
              <a:rPr lang="en-GB" sz="1600" i="1" dirty="0">
                <a:solidFill>
                  <a:prstClr val="black"/>
                </a:solidFill>
                <a:latin typeface="Arial" panose="020B0604020202020204" pitchFamily="34" charset="0"/>
                <a:cs typeface="Arial" panose="020B0604020202020204" pitchFamily="34" charset="0"/>
              </a:rPr>
              <a:t>Play metrics have all improved in </a:t>
            </a:r>
            <a:r>
              <a:rPr lang="en-GB" sz="1600" i="1" dirty="0" smtClean="0">
                <a:solidFill>
                  <a:prstClr val="black"/>
                </a:solidFill>
                <a:latin typeface="Arial" panose="020B0604020202020204" pitchFamily="34" charset="0"/>
                <a:cs typeface="Arial" panose="020B0604020202020204" pitchFamily="34" charset="0"/>
              </a:rPr>
              <a:t>2015…</a:t>
            </a:r>
            <a:endParaRPr lang="en-GB" sz="1600" i="1" dirty="0">
              <a:solidFill>
                <a:prstClr val="black"/>
              </a:solidFill>
              <a:latin typeface="Arial" panose="020B0604020202020204" pitchFamily="34" charset="0"/>
              <a:cs typeface="Arial" panose="020B0604020202020204" pitchFamily="34" charset="0"/>
            </a:endParaRPr>
          </a:p>
        </p:txBody>
      </p:sp>
      <p:sp>
        <p:nvSpPr>
          <p:cNvPr id="25" name="Rectangle 24"/>
          <p:cNvSpPr/>
          <p:nvPr/>
        </p:nvSpPr>
        <p:spPr>
          <a:xfrm>
            <a:off x="113741" y="142856"/>
            <a:ext cx="9030260" cy="415498"/>
          </a:xfrm>
          <a:prstGeom prst="rect">
            <a:avLst/>
          </a:prstGeom>
        </p:spPr>
        <p:txBody>
          <a:bodyPr wrap="square">
            <a:spAutoFit/>
          </a:bodyPr>
          <a:lstStyle/>
          <a:p>
            <a:pPr>
              <a:lnSpc>
                <a:spcPct val="150000"/>
              </a:lnSpc>
            </a:pPr>
            <a:r>
              <a:rPr lang="en-GB" b="1" dirty="0">
                <a:solidFill>
                  <a:prstClr val="black"/>
                </a:solidFill>
                <a:latin typeface="Arial" panose="020B0604020202020204" pitchFamily="34" charset="0"/>
                <a:cs typeface="Arial" panose="020B0604020202020204" pitchFamily="34" charset="0"/>
              </a:rPr>
              <a:t>Fixture analysis from Play-Cricket 2011 to 2015 – Cricket Market</a:t>
            </a:r>
          </a:p>
        </p:txBody>
      </p:sp>
      <p:sp>
        <p:nvSpPr>
          <p:cNvPr id="31" name="TextBox 30"/>
          <p:cNvSpPr txBox="1"/>
          <p:nvPr/>
        </p:nvSpPr>
        <p:spPr>
          <a:xfrm>
            <a:off x="464337" y="4863185"/>
            <a:ext cx="7500220" cy="253916"/>
          </a:xfrm>
          <a:prstGeom prst="rect">
            <a:avLst/>
          </a:prstGeom>
          <a:noFill/>
        </p:spPr>
        <p:txBody>
          <a:bodyPr wrap="square" rtlCol="0">
            <a:spAutoFit/>
          </a:bodyPr>
          <a:lstStyle/>
          <a:p>
            <a:r>
              <a:rPr lang="en-GB" sz="1050" dirty="0">
                <a:solidFill>
                  <a:prstClr val="white">
                    <a:lumMod val="50000"/>
                  </a:prstClr>
                </a:solidFill>
                <a:cs typeface="Arial" panose="020B0604020202020204" pitchFamily="34" charset="0"/>
              </a:rPr>
              <a:t>Source: Play-Cricket 2011-2015 14+ Only.  Up to end of week 17 of season. Control Group and National Data</a:t>
            </a:r>
            <a:endParaRPr lang="en-GB" sz="1050" i="1" dirty="0">
              <a:solidFill>
                <a:prstClr val="white">
                  <a:lumMod val="50000"/>
                </a:prstClr>
              </a:solidFill>
              <a:cs typeface="Arial" panose="020B0604020202020204" pitchFamily="34" charset="0"/>
            </a:endParaRPr>
          </a:p>
        </p:txBody>
      </p:sp>
      <p:graphicFrame>
        <p:nvGraphicFramePr>
          <p:cNvPr id="34" name="Chart 33"/>
          <p:cNvGraphicFramePr>
            <a:graphicFrameLocks/>
          </p:cNvGraphicFramePr>
          <p:nvPr>
            <p:extLst>
              <p:ext uri="{D42A27DB-BD31-4B8C-83A1-F6EECF244321}">
                <p14:modId xmlns:p14="http://schemas.microsoft.com/office/powerpoint/2010/main" val="3879513363"/>
              </p:ext>
            </p:extLst>
          </p:nvPr>
        </p:nvGraphicFramePr>
        <p:xfrm>
          <a:off x="526988" y="3213298"/>
          <a:ext cx="3720983" cy="156907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5" name="Chart 34"/>
          <p:cNvGraphicFramePr>
            <a:graphicFrameLocks/>
          </p:cNvGraphicFramePr>
          <p:nvPr>
            <p:extLst>
              <p:ext uri="{D42A27DB-BD31-4B8C-83A1-F6EECF244321}">
                <p14:modId xmlns:p14="http://schemas.microsoft.com/office/powerpoint/2010/main" val="1249180439"/>
              </p:ext>
            </p:extLst>
          </p:nvPr>
        </p:nvGraphicFramePr>
        <p:xfrm>
          <a:off x="4322569" y="3193609"/>
          <a:ext cx="3641989" cy="1586403"/>
        </p:xfrm>
        <a:graphic>
          <a:graphicData uri="http://schemas.openxmlformats.org/drawingml/2006/chart">
            <c:chart xmlns:c="http://schemas.openxmlformats.org/drawingml/2006/chart" xmlns:r="http://schemas.openxmlformats.org/officeDocument/2006/relationships" r:id="rId5"/>
          </a:graphicData>
        </a:graphic>
      </p:graphicFrame>
      <p:cxnSp>
        <p:nvCxnSpPr>
          <p:cNvPr id="30" name="Straight Arrow Connector 29"/>
          <p:cNvCxnSpPr/>
          <p:nvPr/>
        </p:nvCxnSpPr>
        <p:spPr>
          <a:xfrm flipV="1">
            <a:off x="3069490" y="1492596"/>
            <a:ext cx="660072" cy="57401"/>
          </a:xfrm>
          <a:prstGeom prst="straightConnector1">
            <a:avLst/>
          </a:prstGeom>
          <a:ln w="53975">
            <a:solidFill>
              <a:srgbClr val="00B050"/>
            </a:solidFill>
            <a:tailEnd type="triangle"/>
          </a:ln>
        </p:spPr>
        <p:style>
          <a:lnRef idx="2">
            <a:schemeClr val="accent1"/>
          </a:lnRef>
          <a:fillRef idx="0">
            <a:schemeClr val="accent1"/>
          </a:fillRef>
          <a:effectRef idx="1">
            <a:schemeClr val="accent1"/>
          </a:effectRef>
          <a:fontRef idx="minor">
            <a:schemeClr val="tx1"/>
          </a:fontRef>
        </p:style>
      </p:cxnSp>
      <p:sp>
        <p:nvSpPr>
          <p:cNvPr id="36" name="TextBox 35"/>
          <p:cNvSpPr txBox="1"/>
          <p:nvPr/>
        </p:nvSpPr>
        <p:spPr>
          <a:xfrm>
            <a:off x="3425305" y="1269405"/>
            <a:ext cx="789143" cy="307777"/>
          </a:xfrm>
          <a:prstGeom prst="rect">
            <a:avLst/>
          </a:prstGeom>
          <a:noFill/>
        </p:spPr>
        <p:txBody>
          <a:bodyPr wrap="square" rtlCol="0">
            <a:spAutoFit/>
          </a:bodyPr>
          <a:lstStyle/>
          <a:p>
            <a:r>
              <a:rPr lang="en-GB" sz="1400" b="1" dirty="0">
                <a:solidFill>
                  <a:prstClr val="black">
                    <a:lumMod val="85000"/>
                    <a:lumOff val="15000"/>
                  </a:prstClr>
                </a:solidFill>
                <a:cs typeface="Arial" panose="020B0604020202020204" pitchFamily="34" charset="0"/>
              </a:rPr>
              <a:t>+6%</a:t>
            </a:r>
          </a:p>
        </p:txBody>
      </p:sp>
      <p:sp>
        <p:nvSpPr>
          <p:cNvPr id="5" name="Rectangle 4"/>
          <p:cNvSpPr/>
          <p:nvPr/>
        </p:nvSpPr>
        <p:spPr>
          <a:xfrm>
            <a:off x="2718616" y="2078032"/>
            <a:ext cx="1376866" cy="362156"/>
          </a:xfrm>
          <a:prstGeom prst="rect">
            <a:avLst/>
          </a:prstGeom>
          <a:solidFill>
            <a:srgbClr val="00B050"/>
          </a:solidFill>
          <a:ln w="28575">
            <a:noFill/>
          </a:ln>
        </p:spPr>
        <p:style>
          <a:lnRef idx="1">
            <a:schemeClr val="accent1"/>
          </a:lnRef>
          <a:fillRef idx="3">
            <a:schemeClr val="accent1"/>
          </a:fillRef>
          <a:effectRef idx="2">
            <a:schemeClr val="accent1"/>
          </a:effectRef>
          <a:fontRef idx="minor">
            <a:schemeClr val="lt1"/>
          </a:fontRef>
        </p:style>
        <p:txBody>
          <a:bodyPr rtlCol="0" anchor="ctr" anchorCtr="0"/>
          <a:lstStyle/>
          <a:p>
            <a:pPr algn="ctr"/>
            <a:r>
              <a:rPr lang="en-GB" sz="1000" b="1" dirty="0">
                <a:solidFill>
                  <a:prstClr val="white"/>
                </a:solidFill>
                <a:latin typeface="Arial" panose="020B0604020202020204" pitchFamily="34" charset="0"/>
                <a:cs typeface="Arial" panose="020B0604020202020204" pitchFamily="34" charset="0"/>
              </a:rPr>
              <a:t>Played fixtures</a:t>
            </a:r>
          </a:p>
          <a:p>
            <a:pPr algn="ctr"/>
            <a:r>
              <a:rPr lang="en-GB" sz="1600" b="1" dirty="0">
                <a:solidFill>
                  <a:prstClr val="white"/>
                </a:solidFill>
                <a:latin typeface="Arial" panose="020B0604020202020204" pitchFamily="34" charset="0"/>
                <a:cs typeface="Arial" panose="020B0604020202020204" pitchFamily="34" charset="0"/>
              </a:rPr>
              <a:t>Increased</a:t>
            </a:r>
            <a:r>
              <a:rPr lang="en-GB" sz="1600" dirty="0">
                <a:solidFill>
                  <a:sysClr val="windowText" lastClr="000000"/>
                </a:solidFill>
              </a:rPr>
              <a:t> </a:t>
            </a:r>
          </a:p>
        </p:txBody>
      </p:sp>
      <p:sp>
        <p:nvSpPr>
          <p:cNvPr id="39" name="Rectangle 38"/>
          <p:cNvSpPr/>
          <p:nvPr/>
        </p:nvSpPr>
        <p:spPr>
          <a:xfrm>
            <a:off x="6440309" y="2085077"/>
            <a:ext cx="1376866" cy="362156"/>
          </a:xfrm>
          <a:prstGeom prst="rect">
            <a:avLst/>
          </a:prstGeom>
          <a:solidFill>
            <a:srgbClr val="00B050"/>
          </a:solidFill>
          <a:ln w="28575">
            <a:noFill/>
          </a:ln>
        </p:spPr>
        <p:style>
          <a:lnRef idx="1">
            <a:schemeClr val="accent1"/>
          </a:lnRef>
          <a:fillRef idx="3">
            <a:schemeClr val="accent1"/>
          </a:fillRef>
          <a:effectRef idx="2">
            <a:schemeClr val="accent1"/>
          </a:effectRef>
          <a:fontRef idx="minor">
            <a:schemeClr val="lt1"/>
          </a:fontRef>
        </p:style>
        <p:txBody>
          <a:bodyPr rtlCol="0" anchor="ctr" anchorCtr="0"/>
          <a:lstStyle/>
          <a:p>
            <a:pPr algn="ctr"/>
            <a:r>
              <a:rPr lang="en-GB" sz="1050" b="1" dirty="0">
                <a:solidFill>
                  <a:prstClr val="white"/>
                </a:solidFill>
                <a:latin typeface="Arial" panose="020B0604020202020204" pitchFamily="34" charset="0"/>
                <a:cs typeface="Arial" panose="020B0604020202020204" pitchFamily="34" charset="0"/>
              </a:rPr>
              <a:t>Conceded fixtures</a:t>
            </a:r>
          </a:p>
          <a:p>
            <a:pPr algn="ctr"/>
            <a:r>
              <a:rPr lang="en-GB" sz="1600" b="1" dirty="0">
                <a:solidFill>
                  <a:prstClr val="white"/>
                </a:solidFill>
                <a:latin typeface="Arial" panose="020B0604020202020204" pitchFamily="34" charset="0"/>
                <a:cs typeface="Arial" panose="020B0604020202020204" pitchFamily="34" charset="0"/>
              </a:rPr>
              <a:t>Stabilised</a:t>
            </a:r>
            <a:endParaRPr lang="en-GB" sz="1600" dirty="0">
              <a:solidFill>
                <a:sysClr val="windowText" lastClr="000000"/>
              </a:solidFill>
            </a:endParaRPr>
          </a:p>
        </p:txBody>
      </p:sp>
      <p:sp>
        <p:nvSpPr>
          <p:cNvPr id="40" name="Rectangle 39"/>
          <p:cNvSpPr/>
          <p:nvPr/>
        </p:nvSpPr>
        <p:spPr>
          <a:xfrm>
            <a:off x="2736871" y="3273172"/>
            <a:ext cx="1376866" cy="362156"/>
          </a:xfrm>
          <a:prstGeom prst="rect">
            <a:avLst/>
          </a:prstGeom>
          <a:solidFill>
            <a:srgbClr val="00B050"/>
          </a:solidFill>
          <a:ln w="28575">
            <a:noFill/>
          </a:ln>
        </p:spPr>
        <p:style>
          <a:lnRef idx="1">
            <a:schemeClr val="accent1"/>
          </a:lnRef>
          <a:fillRef idx="3">
            <a:schemeClr val="accent1"/>
          </a:fillRef>
          <a:effectRef idx="2">
            <a:schemeClr val="accent1"/>
          </a:effectRef>
          <a:fontRef idx="minor">
            <a:schemeClr val="lt1"/>
          </a:fontRef>
        </p:style>
        <p:txBody>
          <a:bodyPr rtlCol="0" anchor="ctr" anchorCtr="0"/>
          <a:lstStyle/>
          <a:p>
            <a:pPr algn="ctr"/>
            <a:r>
              <a:rPr lang="en-GB" sz="1000" b="1" dirty="0">
                <a:solidFill>
                  <a:prstClr val="white"/>
                </a:solidFill>
                <a:latin typeface="Arial" panose="020B0604020202020204" pitchFamily="34" charset="0"/>
                <a:cs typeface="Arial" panose="020B0604020202020204" pitchFamily="34" charset="0"/>
              </a:rPr>
              <a:t>Abandoned fixtures</a:t>
            </a:r>
          </a:p>
          <a:p>
            <a:pPr algn="ctr"/>
            <a:r>
              <a:rPr lang="en-GB" sz="1600" b="1" dirty="0">
                <a:solidFill>
                  <a:prstClr val="white"/>
                </a:solidFill>
                <a:latin typeface="Arial" panose="020B0604020202020204" pitchFamily="34" charset="0"/>
                <a:cs typeface="Arial" panose="020B0604020202020204" pitchFamily="34" charset="0"/>
              </a:rPr>
              <a:t>Decreased</a:t>
            </a:r>
            <a:endParaRPr lang="en-GB" sz="1600" dirty="0">
              <a:solidFill>
                <a:sysClr val="windowText" lastClr="000000"/>
              </a:solidFill>
            </a:endParaRPr>
          </a:p>
        </p:txBody>
      </p:sp>
      <p:sp>
        <p:nvSpPr>
          <p:cNvPr id="41" name="Rectangle 40"/>
          <p:cNvSpPr/>
          <p:nvPr/>
        </p:nvSpPr>
        <p:spPr>
          <a:xfrm>
            <a:off x="6440309" y="3263207"/>
            <a:ext cx="1376866" cy="362156"/>
          </a:xfrm>
          <a:prstGeom prst="rect">
            <a:avLst/>
          </a:prstGeom>
          <a:solidFill>
            <a:srgbClr val="00B050"/>
          </a:solidFill>
          <a:ln w="28575">
            <a:noFill/>
          </a:ln>
        </p:spPr>
        <p:style>
          <a:lnRef idx="1">
            <a:schemeClr val="accent1"/>
          </a:lnRef>
          <a:fillRef idx="3">
            <a:schemeClr val="accent1"/>
          </a:fillRef>
          <a:effectRef idx="2">
            <a:schemeClr val="accent1"/>
          </a:effectRef>
          <a:fontRef idx="minor">
            <a:schemeClr val="lt1"/>
          </a:fontRef>
        </p:style>
        <p:txBody>
          <a:bodyPr rtlCol="0" anchor="ctr" anchorCtr="0"/>
          <a:lstStyle/>
          <a:p>
            <a:pPr algn="ctr"/>
            <a:r>
              <a:rPr lang="en-GB" sz="1000" b="1" dirty="0">
                <a:solidFill>
                  <a:prstClr val="white"/>
                </a:solidFill>
                <a:latin typeface="Arial" panose="020B0604020202020204" pitchFamily="34" charset="0"/>
                <a:cs typeface="Arial" panose="020B0604020202020204" pitchFamily="34" charset="0"/>
              </a:rPr>
              <a:t>Cancelled fixtures</a:t>
            </a:r>
          </a:p>
          <a:p>
            <a:pPr algn="ctr"/>
            <a:r>
              <a:rPr lang="en-GB" sz="1600" b="1" dirty="0">
                <a:solidFill>
                  <a:prstClr val="white"/>
                </a:solidFill>
                <a:latin typeface="Arial" panose="020B0604020202020204" pitchFamily="34" charset="0"/>
                <a:cs typeface="Arial" panose="020B0604020202020204" pitchFamily="34" charset="0"/>
              </a:rPr>
              <a:t>Decreased</a:t>
            </a:r>
            <a:endParaRPr lang="en-GB" sz="1600" dirty="0">
              <a:solidFill>
                <a:sysClr val="windowText" lastClr="000000"/>
              </a:solidFill>
            </a:endParaRPr>
          </a:p>
        </p:txBody>
      </p:sp>
    </p:spTree>
    <p:extLst>
      <p:ext uri="{BB962C8B-B14F-4D97-AF65-F5344CB8AC3E}">
        <p14:creationId xmlns:p14="http://schemas.microsoft.com/office/powerpoint/2010/main" val="18414669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ight Arrow 8"/>
          <p:cNvSpPr/>
          <p:nvPr/>
        </p:nvSpPr>
        <p:spPr bwMode="auto">
          <a:xfrm rot="2764013">
            <a:off x="2477726" y="3024922"/>
            <a:ext cx="1520029" cy="1256192"/>
          </a:xfrm>
          <a:prstGeom prst="rightArrow">
            <a:avLst>
              <a:gd name="adj1" fmla="val 74077"/>
              <a:gd name="adj2" fmla="val 35955"/>
            </a:avLst>
          </a:prstGeom>
          <a:gradFill>
            <a:gsLst>
              <a:gs pos="0">
                <a:schemeClr val="bg1">
                  <a:alpha val="0"/>
                </a:schemeClr>
              </a:gs>
              <a:gs pos="30000">
                <a:schemeClr val="bg1">
                  <a:lumMod val="85000"/>
                </a:schemeClr>
              </a:gs>
            </a:gsLst>
            <a:lin ang="0" scaled="1"/>
          </a:gradFill>
          <a:ln w="38100" cap="flat" cmpd="sng" algn="ctr">
            <a:gradFill flip="none" rotWithShape="1">
              <a:gsLst>
                <a:gs pos="0">
                  <a:schemeClr val="bg1">
                    <a:alpha val="0"/>
                  </a:schemeClr>
                </a:gs>
                <a:gs pos="30000">
                  <a:srgbClr val="C00000"/>
                </a:gs>
              </a:gsLst>
              <a:lin ang="0" scaled="1"/>
              <a:tileRect/>
            </a:gradFill>
            <a:prstDash val="solid"/>
            <a:round/>
            <a:headEnd type="none" w="med" len="med"/>
            <a:tailEnd type="none" w="med" len="med"/>
          </a:ln>
          <a:effectLst>
            <a:outerShdw blurRad="50800" dist="38100" algn="l" rotWithShape="0">
              <a:prstClr val="black">
                <a:alpha val="40000"/>
              </a:prstClr>
            </a:outerShdw>
          </a:effectLst>
        </p:spPr>
        <p:txBody>
          <a:bodyPr vert="horz" wrap="square" lIns="360000" tIns="180000" rIns="91440" bIns="45720" numCol="1" rtlCol="0" anchor="ctr" anchorCtr="0" compatLnSpc="1">
            <a:prstTxWarp prst="textNoShape">
              <a:avLst/>
            </a:prstTxWarp>
          </a:bodyPr>
          <a:lstStyle/>
          <a:p>
            <a:pPr algn="ctr" fontAlgn="base">
              <a:lnSpc>
                <a:spcPts val="2500"/>
              </a:lnSpc>
              <a:spcBef>
                <a:spcPct val="0"/>
              </a:spcBef>
              <a:spcAft>
                <a:spcPct val="0"/>
              </a:spcAft>
            </a:pPr>
            <a:r>
              <a:rPr lang="en-GB" sz="2400" dirty="0" smtClean="0">
                <a:latin typeface="Arial" panose="020B0604020202020204" pitchFamily="34" charset="0"/>
                <a:cs typeface="Arial" panose="020B0604020202020204" pitchFamily="34" charset="0"/>
                <a:sym typeface="GillSans" charset="0"/>
              </a:rPr>
              <a:t>27%</a:t>
            </a:r>
            <a:endParaRPr lang="en-GB" sz="2400" dirty="0">
              <a:latin typeface="Arial" panose="020B0604020202020204" pitchFamily="34" charset="0"/>
              <a:cs typeface="Arial" panose="020B0604020202020204" pitchFamily="34" charset="0"/>
              <a:sym typeface="GillSans" charset="0"/>
            </a:endParaRPr>
          </a:p>
        </p:txBody>
      </p:sp>
      <p:sp>
        <p:nvSpPr>
          <p:cNvPr id="10" name="Oval 9"/>
          <p:cNvSpPr>
            <a:spLocks noChangeAspect="1"/>
          </p:cNvSpPr>
          <p:nvPr/>
        </p:nvSpPr>
        <p:spPr bwMode="auto">
          <a:xfrm>
            <a:off x="4931759" y="1577371"/>
            <a:ext cx="2376264" cy="1782198"/>
          </a:xfrm>
          <a:prstGeom prst="ellipse">
            <a:avLst/>
          </a:prstGeom>
          <a:solidFill>
            <a:srgbClr val="3FB7E1"/>
          </a:solidFill>
          <a:ln w="254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0" tIns="45720" rIns="0" bIns="45720" numCol="1" rtlCol="0" anchor="ctr" anchorCtr="0" compatLnSpc="1">
            <a:prstTxWarp prst="textNoShape">
              <a:avLst/>
            </a:prstTxWarp>
          </a:bodyPr>
          <a:lstStyle/>
          <a:p>
            <a:pPr algn="ctr" fontAlgn="base">
              <a:spcBef>
                <a:spcPct val="0"/>
              </a:spcBef>
              <a:spcAft>
                <a:spcPct val="0"/>
              </a:spcAft>
            </a:pPr>
            <a:r>
              <a:rPr lang="en-GB" sz="3600" dirty="0" smtClean="0">
                <a:solidFill>
                  <a:schemeClr val="bg1"/>
                </a:solidFill>
                <a:latin typeface="Arial" panose="020B0604020202020204" pitchFamily="34" charset="0"/>
                <a:cs typeface="Arial" panose="020B0604020202020204" pitchFamily="34" charset="0"/>
                <a:sym typeface="GillSans" charset="0"/>
              </a:rPr>
              <a:t>844K</a:t>
            </a:r>
            <a:r>
              <a:rPr lang="en-GB" sz="2400" dirty="0" smtClean="0">
                <a:solidFill>
                  <a:schemeClr val="bg1"/>
                </a:solidFill>
                <a:latin typeface="Arial" panose="020B0604020202020204" pitchFamily="34" charset="0"/>
                <a:cs typeface="Arial" panose="020B0604020202020204" pitchFamily="34" charset="0"/>
                <a:sym typeface="GillSans" charset="0"/>
              </a:rPr>
              <a:t> </a:t>
            </a:r>
          </a:p>
          <a:p>
            <a:pPr algn="ctr" fontAlgn="base">
              <a:spcBef>
                <a:spcPct val="0"/>
              </a:spcBef>
              <a:spcAft>
                <a:spcPct val="0"/>
              </a:spcAft>
            </a:pPr>
            <a:r>
              <a:rPr lang="en-US" sz="1400" dirty="0" smtClean="0">
                <a:solidFill>
                  <a:schemeClr val="bg1"/>
                </a:solidFill>
                <a:latin typeface="Arial" panose="020B0604020202020204" pitchFamily="34" charset="0"/>
                <a:cs typeface="Arial" panose="020B0604020202020204" pitchFamily="34" charset="0"/>
                <a:sym typeface="GillSans" charset="0"/>
              </a:rPr>
              <a:t>Players </a:t>
            </a:r>
          </a:p>
          <a:p>
            <a:pPr algn="ctr" fontAlgn="base">
              <a:spcBef>
                <a:spcPct val="0"/>
              </a:spcBef>
              <a:spcAft>
                <a:spcPct val="0"/>
              </a:spcAft>
            </a:pPr>
            <a:r>
              <a:rPr lang="en-US" sz="1400" dirty="0" smtClean="0">
                <a:solidFill>
                  <a:schemeClr val="bg1"/>
                </a:solidFill>
                <a:latin typeface="Arial" panose="020B0604020202020204" pitchFamily="34" charset="0"/>
                <a:cs typeface="Arial" panose="020B0604020202020204" pitchFamily="34" charset="0"/>
                <a:sym typeface="GillSans" charset="0"/>
              </a:rPr>
              <a:t>2015 season</a:t>
            </a:r>
            <a:endParaRPr lang="en-GB" sz="1400" dirty="0">
              <a:solidFill>
                <a:srgbClr val="FFFFFF"/>
              </a:solidFill>
              <a:latin typeface="Arial" panose="020B0604020202020204" pitchFamily="34" charset="0"/>
              <a:cs typeface="Arial" panose="020B0604020202020204" pitchFamily="34" charset="0"/>
              <a:sym typeface="GillSans" charset="0"/>
            </a:endParaRPr>
          </a:p>
        </p:txBody>
      </p:sp>
      <p:sp>
        <p:nvSpPr>
          <p:cNvPr id="11" name="TextBox 10"/>
          <p:cNvSpPr txBox="1"/>
          <p:nvPr/>
        </p:nvSpPr>
        <p:spPr>
          <a:xfrm>
            <a:off x="3508879" y="1853472"/>
            <a:ext cx="934871" cy="338554"/>
          </a:xfrm>
          <a:prstGeom prst="rect">
            <a:avLst/>
          </a:prstGeom>
          <a:noFill/>
        </p:spPr>
        <p:txBody>
          <a:bodyPr wrap="none" rtlCol="0">
            <a:spAutoFit/>
          </a:bodyPr>
          <a:lstStyle/>
          <a:p>
            <a:r>
              <a:rPr lang="en-GB" sz="1600" dirty="0" smtClean="0">
                <a:solidFill>
                  <a:schemeClr val="accent1"/>
                </a:solidFill>
                <a:latin typeface="Arial" panose="020B0604020202020204" pitchFamily="34" charset="0"/>
                <a:cs typeface="Arial" panose="020B0604020202020204" pitchFamily="34" charset="0"/>
              </a:rPr>
              <a:t>RETAIN</a:t>
            </a:r>
            <a:endParaRPr lang="en-GB" sz="1600" dirty="0">
              <a:solidFill>
                <a:schemeClr val="accent1"/>
              </a:solidFill>
              <a:latin typeface="Arial" panose="020B0604020202020204" pitchFamily="34" charset="0"/>
              <a:cs typeface="Arial" panose="020B0604020202020204" pitchFamily="34" charset="0"/>
            </a:endParaRPr>
          </a:p>
        </p:txBody>
      </p:sp>
      <p:sp>
        <p:nvSpPr>
          <p:cNvPr id="12" name="Right Arrow 11"/>
          <p:cNvSpPr/>
          <p:nvPr/>
        </p:nvSpPr>
        <p:spPr bwMode="auto">
          <a:xfrm>
            <a:off x="3153913" y="2011165"/>
            <a:ext cx="1927383" cy="990695"/>
          </a:xfrm>
          <a:prstGeom prst="rightArrow">
            <a:avLst>
              <a:gd name="adj1" fmla="val 74077"/>
              <a:gd name="adj2" fmla="val 35955"/>
            </a:avLst>
          </a:prstGeom>
          <a:gradFill>
            <a:gsLst>
              <a:gs pos="0">
                <a:schemeClr val="bg1">
                  <a:alpha val="0"/>
                </a:schemeClr>
              </a:gs>
              <a:gs pos="30000">
                <a:schemeClr val="bg1">
                  <a:lumMod val="85000"/>
                </a:schemeClr>
              </a:gs>
            </a:gsLst>
            <a:lin ang="0" scaled="1"/>
          </a:gradFill>
          <a:ln w="38100" cap="flat" cmpd="sng" algn="ctr">
            <a:gradFill flip="none" rotWithShape="1">
              <a:gsLst>
                <a:gs pos="0">
                  <a:schemeClr val="bg1">
                    <a:alpha val="0"/>
                  </a:schemeClr>
                </a:gs>
                <a:gs pos="30000">
                  <a:schemeClr val="accent1"/>
                </a:gs>
              </a:gsLst>
              <a:lin ang="0" scaled="1"/>
              <a:tileRect/>
            </a:gradFill>
            <a:prstDash val="solid"/>
            <a:round/>
            <a:headEnd type="none" w="med" len="med"/>
            <a:tailEnd type="none" w="med" len="med"/>
          </a:ln>
          <a:effectLst>
            <a:outerShdw blurRad="50800" dist="38100" algn="l" rotWithShape="0">
              <a:prstClr val="black">
                <a:alpha val="40000"/>
              </a:prstClr>
            </a:outerShdw>
          </a:effectLst>
        </p:spPr>
        <p:txBody>
          <a:bodyPr vert="horz" wrap="square" lIns="360000" tIns="180000" rIns="91440" bIns="45720" numCol="1" rtlCol="0" anchor="ctr" anchorCtr="0" compatLnSpc="1">
            <a:prstTxWarp prst="textNoShape">
              <a:avLst/>
            </a:prstTxWarp>
          </a:bodyPr>
          <a:lstStyle/>
          <a:p>
            <a:pPr algn="ctr" fontAlgn="base">
              <a:lnSpc>
                <a:spcPts val="2500"/>
              </a:lnSpc>
              <a:spcBef>
                <a:spcPct val="0"/>
              </a:spcBef>
              <a:spcAft>
                <a:spcPct val="0"/>
              </a:spcAft>
            </a:pPr>
            <a:r>
              <a:rPr lang="en-GB" sz="2400" dirty="0" smtClean="0">
                <a:latin typeface="Arial" panose="020B0604020202020204" pitchFamily="34" charset="0"/>
                <a:cs typeface="Arial" panose="020B0604020202020204" pitchFamily="34" charset="0"/>
                <a:sym typeface="GillSans" charset="0"/>
              </a:rPr>
              <a:t>73%</a:t>
            </a:r>
            <a:endParaRPr lang="en-GB" sz="2400" dirty="0">
              <a:latin typeface="Arial" panose="020B0604020202020204" pitchFamily="34" charset="0"/>
              <a:cs typeface="Arial" panose="020B0604020202020204" pitchFamily="34" charset="0"/>
              <a:sym typeface="GillSans" charset="0"/>
            </a:endParaRPr>
          </a:p>
        </p:txBody>
      </p:sp>
      <p:sp>
        <p:nvSpPr>
          <p:cNvPr id="13" name="Oval 12"/>
          <p:cNvSpPr>
            <a:spLocks noChangeAspect="1"/>
          </p:cNvSpPr>
          <p:nvPr/>
        </p:nvSpPr>
        <p:spPr bwMode="auto">
          <a:xfrm>
            <a:off x="801908" y="1577371"/>
            <a:ext cx="2376264" cy="1782198"/>
          </a:xfrm>
          <a:prstGeom prst="ellipse">
            <a:avLst/>
          </a:prstGeom>
          <a:solidFill>
            <a:srgbClr val="FFA000"/>
          </a:solidFill>
          <a:ln w="254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0" tIns="45720" rIns="0" bIns="45720" numCol="1" rtlCol="0" anchor="ctr" anchorCtr="0" compatLnSpc="1">
            <a:prstTxWarp prst="textNoShape">
              <a:avLst/>
            </a:prstTxWarp>
          </a:bodyPr>
          <a:lstStyle/>
          <a:p>
            <a:pPr algn="ctr" fontAlgn="base">
              <a:spcBef>
                <a:spcPct val="0"/>
              </a:spcBef>
              <a:spcAft>
                <a:spcPct val="0"/>
              </a:spcAft>
            </a:pPr>
            <a:r>
              <a:rPr lang="en-GB" sz="3600" dirty="0" smtClean="0">
                <a:solidFill>
                  <a:srgbClr val="FFFFFF"/>
                </a:solidFill>
                <a:latin typeface="Arial" panose="020B0604020202020204" pitchFamily="34" charset="0"/>
                <a:cs typeface="Arial" panose="020B0604020202020204" pitchFamily="34" charset="0"/>
                <a:sym typeface="GillSans" charset="0"/>
              </a:rPr>
              <a:t>844K</a:t>
            </a:r>
          </a:p>
          <a:p>
            <a:pPr algn="ctr" fontAlgn="base">
              <a:spcBef>
                <a:spcPct val="0"/>
              </a:spcBef>
              <a:spcAft>
                <a:spcPct val="0"/>
              </a:spcAft>
            </a:pPr>
            <a:r>
              <a:rPr lang="en-GB" sz="1400" dirty="0" smtClean="0">
                <a:solidFill>
                  <a:srgbClr val="FFFFFF"/>
                </a:solidFill>
                <a:latin typeface="Arial" panose="020B0604020202020204" pitchFamily="34" charset="0"/>
                <a:cs typeface="Arial" panose="020B0604020202020204" pitchFamily="34" charset="0"/>
                <a:sym typeface="GillSans" charset="0"/>
              </a:rPr>
              <a:t>Players</a:t>
            </a:r>
          </a:p>
          <a:p>
            <a:pPr algn="ctr" fontAlgn="base">
              <a:spcBef>
                <a:spcPct val="0"/>
              </a:spcBef>
              <a:spcAft>
                <a:spcPct val="0"/>
              </a:spcAft>
            </a:pPr>
            <a:r>
              <a:rPr lang="en-GB" sz="1400" b="1" dirty="0" smtClean="0">
                <a:solidFill>
                  <a:srgbClr val="FFFFFF"/>
                </a:solidFill>
                <a:latin typeface="Arial" panose="020B0604020202020204" pitchFamily="34" charset="0"/>
                <a:cs typeface="Arial" panose="020B0604020202020204" pitchFamily="34" charset="0"/>
                <a:sym typeface="GillSans" charset="0"/>
              </a:rPr>
              <a:t>2014 season</a:t>
            </a:r>
            <a:endParaRPr lang="en-GB" sz="1400" dirty="0">
              <a:solidFill>
                <a:srgbClr val="FFFFFF"/>
              </a:solidFill>
              <a:latin typeface="Arial" panose="020B0604020202020204" pitchFamily="34" charset="0"/>
              <a:cs typeface="Arial" panose="020B0604020202020204" pitchFamily="34" charset="0"/>
              <a:sym typeface="GillSans" charset="0"/>
            </a:endParaRPr>
          </a:p>
        </p:txBody>
      </p:sp>
      <p:sp>
        <p:nvSpPr>
          <p:cNvPr id="14" name="TextBox 13"/>
          <p:cNvSpPr txBox="1"/>
          <p:nvPr/>
        </p:nvSpPr>
        <p:spPr>
          <a:xfrm rot="2738827">
            <a:off x="3259693" y="3091527"/>
            <a:ext cx="843501" cy="338554"/>
          </a:xfrm>
          <a:prstGeom prst="rect">
            <a:avLst/>
          </a:prstGeom>
          <a:noFill/>
        </p:spPr>
        <p:txBody>
          <a:bodyPr wrap="none" rtlCol="0">
            <a:spAutoFit/>
          </a:bodyPr>
          <a:lstStyle/>
          <a:p>
            <a:r>
              <a:rPr lang="en-GB" sz="1600" dirty="0" smtClean="0">
                <a:solidFill>
                  <a:srgbClr val="C00000"/>
                </a:solidFill>
                <a:latin typeface="Arial" panose="020B0604020202020204" pitchFamily="34" charset="0"/>
                <a:cs typeface="Arial" panose="020B0604020202020204" pitchFamily="34" charset="0"/>
              </a:rPr>
              <a:t>LAPSE</a:t>
            </a:r>
            <a:endParaRPr lang="en-GB" sz="1600" dirty="0">
              <a:solidFill>
                <a:srgbClr val="C00000"/>
              </a:solidFill>
              <a:latin typeface="Arial" panose="020B0604020202020204" pitchFamily="34" charset="0"/>
              <a:cs typeface="Arial" panose="020B0604020202020204" pitchFamily="34" charset="0"/>
            </a:endParaRPr>
          </a:p>
        </p:txBody>
      </p:sp>
      <p:sp>
        <p:nvSpPr>
          <p:cNvPr id="15" name="Right Arrow 14"/>
          <p:cNvSpPr/>
          <p:nvPr/>
        </p:nvSpPr>
        <p:spPr bwMode="auto">
          <a:xfrm rot="13500000" flipH="1">
            <a:off x="4575261" y="712702"/>
            <a:ext cx="1349582" cy="1256192"/>
          </a:xfrm>
          <a:prstGeom prst="rightArrow">
            <a:avLst>
              <a:gd name="adj1" fmla="val 74077"/>
              <a:gd name="adj2" fmla="val 35955"/>
            </a:avLst>
          </a:prstGeom>
          <a:gradFill>
            <a:gsLst>
              <a:gs pos="0">
                <a:schemeClr val="bg1">
                  <a:alpha val="0"/>
                </a:schemeClr>
              </a:gs>
              <a:gs pos="30000">
                <a:schemeClr val="bg1">
                  <a:lumMod val="85000"/>
                </a:schemeClr>
              </a:gs>
            </a:gsLst>
            <a:lin ang="0" scaled="1"/>
          </a:gradFill>
          <a:ln w="38100" cap="flat" cmpd="sng" algn="ctr">
            <a:gradFill flip="none" rotWithShape="1">
              <a:gsLst>
                <a:gs pos="0">
                  <a:schemeClr val="bg1">
                    <a:alpha val="0"/>
                  </a:schemeClr>
                </a:gs>
                <a:gs pos="30000">
                  <a:schemeClr val="accent4"/>
                </a:gs>
              </a:gsLst>
              <a:lin ang="0" scaled="1"/>
              <a:tileRect/>
            </a:gradFill>
            <a:prstDash val="solid"/>
            <a:round/>
            <a:headEnd type="none" w="med" len="med"/>
            <a:tailEnd type="none" w="med" len="med"/>
          </a:ln>
          <a:effectLst>
            <a:outerShdw blurRad="50800" dist="38100" algn="l" rotWithShape="0">
              <a:prstClr val="black">
                <a:alpha val="40000"/>
              </a:prstClr>
            </a:outerShdw>
          </a:effectLst>
        </p:spPr>
        <p:txBody>
          <a:bodyPr vert="vert" wrap="square" lIns="90000" tIns="72000" rIns="360000" bIns="72000" numCol="1" rtlCol="0" anchor="ctr" anchorCtr="1" compatLnSpc="1">
            <a:prstTxWarp prst="textNoShape">
              <a:avLst/>
            </a:prstTxWarp>
          </a:bodyPr>
          <a:lstStyle/>
          <a:p>
            <a:pPr algn="ctr" fontAlgn="base">
              <a:lnSpc>
                <a:spcPts val="2500"/>
              </a:lnSpc>
              <a:spcBef>
                <a:spcPct val="0"/>
              </a:spcBef>
              <a:spcAft>
                <a:spcPct val="0"/>
              </a:spcAft>
            </a:pPr>
            <a:endParaRPr lang="en-GB" sz="1400" dirty="0" smtClean="0">
              <a:latin typeface="Arial" panose="020B0604020202020204" pitchFamily="34" charset="0"/>
              <a:cs typeface="Arial" panose="020B0604020202020204" pitchFamily="34" charset="0"/>
              <a:sym typeface="GillSans" charset="0"/>
            </a:endParaRPr>
          </a:p>
        </p:txBody>
      </p:sp>
      <p:sp>
        <p:nvSpPr>
          <p:cNvPr id="16" name="TextBox 15"/>
          <p:cNvSpPr txBox="1"/>
          <p:nvPr/>
        </p:nvSpPr>
        <p:spPr>
          <a:xfrm rot="2701633">
            <a:off x="5399270" y="720265"/>
            <a:ext cx="662361" cy="451406"/>
          </a:xfrm>
          <a:prstGeom prst="rect">
            <a:avLst/>
          </a:prstGeom>
          <a:noFill/>
        </p:spPr>
        <p:txBody>
          <a:bodyPr wrap="none" rtlCol="0">
            <a:spAutoFit/>
          </a:bodyPr>
          <a:lstStyle/>
          <a:p>
            <a:pPr algn="ctr">
              <a:lnSpc>
                <a:spcPts val="2800"/>
              </a:lnSpc>
            </a:pPr>
            <a:r>
              <a:rPr lang="en-US" sz="1600" dirty="0" smtClean="0">
                <a:solidFill>
                  <a:schemeClr val="accent4"/>
                </a:solidFill>
                <a:latin typeface="Arial" panose="020B0604020202020204" pitchFamily="34" charset="0"/>
                <a:cs typeface="Arial" panose="020B0604020202020204" pitchFamily="34" charset="0"/>
              </a:rPr>
              <a:t>NEW</a:t>
            </a:r>
            <a:endParaRPr lang="en-GB" sz="1600" dirty="0">
              <a:solidFill>
                <a:schemeClr val="accent4"/>
              </a:solidFill>
              <a:latin typeface="Arial" panose="020B0604020202020204" pitchFamily="34" charset="0"/>
              <a:cs typeface="Arial" panose="020B0604020202020204" pitchFamily="34" charset="0"/>
            </a:endParaRPr>
          </a:p>
        </p:txBody>
      </p:sp>
      <p:sp>
        <p:nvSpPr>
          <p:cNvPr id="17" name="TextBox 16"/>
          <p:cNvSpPr txBox="1"/>
          <p:nvPr/>
        </p:nvSpPr>
        <p:spPr>
          <a:xfrm rot="2735637">
            <a:off x="4773778" y="1018548"/>
            <a:ext cx="801823" cy="461665"/>
          </a:xfrm>
          <a:prstGeom prst="rect">
            <a:avLst/>
          </a:prstGeom>
          <a:noFill/>
        </p:spPr>
        <p:txBody>
          <a:bodyPr wrap="none" rtlCol="0">
            <a:spAutoFit/>
          </a:bodyPr>
          <a:lstStyle/>
          <a:p>
            <a:r>
              <a:rPr lang="en-US" sz="2400" dirty="0" smtClean="0">
                <a:latin typeface="Arial" panose="020B0604020202020204" pitchFamily="34" charset="0"/>
                <a:cs typeface="Arial" panose="020B0604020202020204" pitchFamily="34" charset="0"/>
              </a:rPr>
              <a:t>21%</a:t>
            </a:r>
            <a:endParaRPr lang="en-GB" sz="2400" dirty="0">
              <a:latin typeface="Arial" panose="020B0604020202020204" pitchFamily="34" charset="0"/>
              <a:cs typeface="Arial" panose="020B0604020202020204" pitchFamily="34" charset="0"/>
            </a:endParaRPr>
          </a:p>
        </p:txBody>
      </p:sp>
      <p:sp>
        <p:nvSpPr>
          <p:cNvPr id="18" name="TextBox 17"/>
          <p:cNvSpPr txBox="1"/>
          <p:nvPr/>
        </p:nvSpPr>
        <p:spPr>
          <a:xfrm>
            <a:off x="511618" y="4654237"/>
            <a:ext cx="7500220" cy="253916"/>
          </a:xfrm>
          <a:prstGeom prst="rect">
            <a:avLst/>
          </a:prstGeom>
          <a:noFill/>
        </p:spPr>
        <p:txBody>
          <a:bodyPr wrap="square" rtlCol="0">
            <a:spAutoFit/>
          </a:bodyPr>
          <a:lstStyle/>
          <a:p>
            <a:r>
              <a:rPr lang="en-GB" sz="1050" dirty="0">
                <a:solidFill>
                  <a:srgbClr val="7F7F7F"/>
                </a:solidFill>
                <a:cs typeface="Arial" panose="020B0604020202020204" pitchFamily="34" charset="0"/>
              </a:rPr>
              <a:t>Source: Play-Cricket index </a:t>
            </a:r>
            <a:r>
              <a:rPr lang="en-GB" sz="1050" dirty="0" smtClean="0">
                <a:solidFill>
                  <a:srgbClr val="7F7F7F"/>
                </a:solidFill>
                <a:cs typeface="Arial" panose="020B0604020202020204" pitchFamily="34" charset="0"/>
              </a:rPr>
              <a:t>groups. Corroborated by Hits Cricket club-level analysis</a:t>
            </a:r>
            <a:endParaRPr lang="en-GB" sz="1050" dirty="0">
              <a:solidFill>
                <a:srgbClr val="7F7F7F"/>
              </a:solidFill>
              <a:cs typeface="Arial" panose="020B0604020202020204" pitchFamily="34" charset="0"/>
            </a:endParaRPr>
          </a:p>
        </p:txBody>
      </p:sp>
      <p:sp>
        <p:nvSpPr>
          <p:cNvPr id="20" name="Right Arrow 19"/>
          <p:cNvSpPr/>
          <p:nvPr/>
        </p:nvSpPr>
        <p:spPr bwMode="auto">
          <a:xfrm rot="18764126">
            <a:off x="4651017" y="3211894"/>
            <a:ext cx="1520029" cy="1256192"/>
          </a:xfrm>
          <a:prstGeom prst="rightArrow">
            <a:avLst>
              <a:gd name="adj1" fmla="val 74077"/>
              <a:gd name="adj2" fmla="val 35955"/>
            </a:avLst>
          </a:prstGeom>
          <a:gradFill flip="none" rotWithShape="1">
            <a:gsLst>
              <a:gs pos="0">
                <a:schemeClr val="bg1">
                  <a:alpha val="0"/>
                </a:schemeClr>
              </a:gs>
              <a:gs pos="30000">
                <a:schemeClr val="bg1">
                  <a:lumMod val="85000"/>
                </a:schemeClr>
              </a:gs>
            </a:gsLst>
            <a:lin ang="2700000" scaled="1"/>
            <a:tileRect/>
          </a:gradFill>
          <a:ln w="38100" cap="flat" cmpd="sng" algn="ctr">
            <a:gradFill>
              <a:gsLst>
                <a:gs pos="30000">
                  <a:srgbClr val="FFA000"/>
                </a:gs>
                <a:gs pos="0">
                  <a:schemeClr val="bg1">
                    <a:lumMod val="95000"/>
                  </a:schemeClr>
                </a:gs>
              </a:gsLst>
              <a:lin ang="0" scaled="0"/>
            </a:gradFill>
            <a:prstDash val="solid"/>
            <a:round/>
            <a:headEnd type="none" w="med" len="med"/>
            <a:tailEnd type="none" w="med" len="med"/>
          </a:ln>
          <a:effectLst>
            <a:outerShdw blurRad="50800" dist="38100" algn="l" rotWithShape="0">
              <a:prstClr val="black">
                <a:alpha val="40000"/>
              </a:prstClr>
            </a:outerShdw>
          </a:effectLst>
        </p:spPr>
        <p:txBody>
          <a:bodyPr vert="horz" wrap="square" lIns="360000" tIns="180000" rIns="91440" bIns="45720" numCol="1" rtlCol="0" anchor="ctr" anchorCtr="0" compatLnSpc="1">
            <a:prstTxWarp prst="textNoShape">
              <a:avLst/>
            </a:prstTxWarp>
          </a:bodyPr>
          <a:lstStyle/>
          <a:p>
            <a:pPr algn="ctr" fontAlgn="base">
              <a:lnSpc>
                <a:spcPts val="2500"/>
              </a:lnSpc>
              <a:spcBef>
                <a:spcPct val="0"/>
              </a:spcBef>
              <a:spcAft>
                <a:spcPct val="0"/>
              </a:spcAft>
            </a:pPr>
            <a:r>
              <a:rPr lang="en-GB" sz="2400" dirty="0">
                <a:latin typeface="Arial" panose="020B0604020202020204" pitchFamily="34" charset="0"/>
                <a:cs typeface="Arial" panose="020B0604020202020204" pitchFamily="34" charset="0"/>
                <a:sym typeface="GillSans" charset="0"/>
              </a:rPr>
              <a:t>6</a:t>
            </a:r>
            <a:r>
              <a:rPr lang="en-GB" sz="2400" dirty="0" smtClean="0">
                <a:latin typeface="Arial" panose="020B0604020202020204" pitchFamily="34" charset="0"/>
                <a:cs typeface="Arial" panose="020B0604020202020204" pitchFamily="34" charset="0"/>
                <a:sym typeface="GillSans" charset="0"/>
              </a:rPr>
              <a:t>%</a:t>
            </a:r>
            <a:endParaRPr lang="en-GB" sz="2400" dirty="0">
              <a:latin typeface="Arial" panose="020B0604020202020204" pitchFamily="34" charset="0"/>
              <a:cs typeface="Arial" panose="020B0604020202020204" pitchFamily="34" charset="0"/>
              <a:sym typeface="GillSans" charset="0"/>
            </a:endParaRPr>
          </a:p>
        </p:txBody>
      </p:sp>
      <p:sp>
        <p:nvSpPr>
          <p:cNvPr id="21" name="TextBox 20"/>
          <p:cNvSpPr txBox="1"/>
          <p:nvPr/>
        </p:nvSpPr>
        <p:spPr>
          <a:xfrm rot="18773079">
            <a:off x="4305571" y="3401029"/>
            <a:ext cx="1035861" cy="338554"/>
          </a:xfrm>
          <a:prstGeom prst="rect">
            <a:avLst/>
          </a:prstGeom>
          <a:noFill/>
        </p:spPr>
        <p:txBody>
          <a:bodyPr wrap="none" rtlCol="0">
            <a:spAutoFit/>
          </a:bodyPr>
          <a:lstStyle/>
          <a:p>
            <a:r>
              <a:rPr lang="en-GB" sz="1600" dirty="0" smtClean="0">
                <a:solidFill>
                  <a:srgbClr val="FFA000"/>
                </a:solidFill>
                <a:latin typeface="Arial" panose="020B0604020202020204" pitchFamily="34" charset="0"/>
                <a:cs typeface="Arial" panose="020B0604020202020204" pitchFamily="34" charset="0"/>
              </a:rPr>
              <a:t>RETURN</a:t>
            </a:r>
            <a:endParaRPr lang="en-GB" sz="1600" dirty="0">
              <a:solidFill>
                <a:srgbClr val="FFA000"/>
              </a:solidFill>
              <a:latin typeface="Arial" panose="020B0604020202020204" pitchFamily="34" charset="0"/>
              <a:cs typeface="Arial" panose="020B0604020202020204" pitchFamily="34" charset="0"/>
            </a:endParaRPr>
          </a:p>
        </p:txBody>
      </p:sp>
      <p:sp>
        <p:nvSpPr>
          <p:cNvPr id="23" name="Rectangle 22"/>
          <p:cNvSpPr/>
          <p:nvPr/>
        </p:nvSpPr>
        <p:spPr>
          <a:xfrm>
            <a:off x="205408" y="451410"/>
            <a:ext cx="8672778" cy="338554"/>
          </a:xfrm>
          <a:prstGeom prst="rect">
            <a:avLst/>
          </a:prstGeom>
        </p:spPr>
        <p:txBody>
          <a:bodyPr wrap="square">
            <a:spAutoFit/>
          </a:bodyPr>
          <a:lstStyle/>
          <a:p>
            <a:r>
              <a:rPr lang="en-US" sz="1600" i="1" dirty="0" smtClean="0">
                <a:solidFill>
                  <a:prstClr val="black"/>
                </a:solidFill>
                <a:latin typeface="Arial" panose="020B0604020202020204" pitchFamily="34" charset="0"/>
                <a:cs typeface="Arial" panose="020B0604020202020204" pitchFamily="34" charset="0"/>
              </a:rPr>
              <a:t>Around a quarter of last year’s players have not returned to play this year</a:t>
            </a:r>
            <a:endParaRPr lang="en-GB" sz="1600" i="1" dirty="0">
              <a:solidFill>
                <a:prstClr val="black"/>
              </a:solidFill>
              <a:latin typeface="Arial" panose="020B0604020202020204" pitchFamily="34" charset="0"/>
              <a:cs typeface="Arial" panose="020B0604020202020204" pitchFamily="34" charset="0"/>
            </a:endParaRPr>
          </a:p>
        </p:txBody>
      </p:sp>
      <p:sp>
        <p:nvSpPr>
          <p:cNvPr id="24" name="Rectangle 23"/>
          <p:cNvSpPr/>
          <p:nvPr/>
        </p:nvSpPr>
        <p:spPr>
          <a:xfrm>
            <a:off x="113741" y="142856"/>
            <a:ext cx="9030260" cy="415498"/>
          </a:xfrm>
          <a:prstGeom prst="rect">
            <a:avLst/>
          </a:prstGeom>
        </p:spPr>
        <p:txBody>
          <a:bodyPr wrap="square">
            <a:spAutoFit/>
          </a:bodyPr>
          <a:lstStyle/>
          <a:p>
            <a:pPr>
              <a:lnSpc>
                <a:spcPct val="150000"/>
              </a:lnSpc>
            </a:pPr>
            <a:r>
              <a:rPr lang="en-GB" b="1" dirty="0" smtClean="0">
                <a:solidFill>
                  <a:prstClr val="black"/>
                </a:solidFill>
                <a:latin typeface="Arial" panose="020B0604020202020204" pitchFamily="34" charset="0"/>
                <a:cs typeface="Arial" panose="020B0604020202020204" pitchFamily="34" charset="0"/>
              </a:rPr>
              <a:t>Player flow 2014-2015 seasons</a:t>
            </a:r>
            <a:endParaRPr lang="en-GB" b="1"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127366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bwMode="auto">
          <a:xfrm>
            <a:off x="194619" y="330164"/>
            <a:ext cx="4321175" cy="562356"/>
          </a:xfrm>
          <a:prstGeom prst="roundRect">
            <a:avLst/>
          </a:prstGeom>
          <a:solidFill>
            <a:srgbClr val="002060"/>
          </a:solidFill>
          <a:ln w="9525" cap="flat" cmpd="sng" algn="ctr">
            <a:solidFill>
              <a:schemeClr val="tx1"/>
            </a:solidFill>
            <a:prstDash val="solid"/>
            <a:round/>
            <a:headEnd type="none" w="med" len="med"/>
            <a:tailEnd type="none" w="med" len="med"/>
          </a:ln>
          <a:effectLst>
            <a:outerShdw blurRad="63500" sx="102000" sy="102000" algn="ctr"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algn="ctr" defTabSz="914400" eaLnBrk="0" fontAlgn="base" hangingPunct="0">
              <a:spcBef>
                <a:spcPct val="0"/>
              </a:spcBef>
              <a:spcAft>
                <a:spcPct val="0"/>
              </a:spcAft>
            </a:pPr>
            <a:r>
              <a:rPr lang="en-US" sz="1600" dirty="0">
                <a:solidFill>
                  <a:srgbClr val="FFFFFF"/>
                </a:solidFill>
                <a:effectLst>
                  <a:outerShdw blurRad="38100" dist="38100" dir="2700000" algn="tl">
                    <a:srgbClr val="000000">
                      <a:alpha val="43137"/>
                    </a:srgbClr>
                  </a:outerShdw>
                </a:effectLst>
                <a:latin typeface="Arial" pitchFamily="34" charset="0"/>
                <a:cs typeface="Arial" pitchFamily="34" charset="0"/>
              </a:rPr>
              <a:t>The cricket market is, at best, static</a:t>
            </a:r>
            <a:endParaRPr lang="en-GB" sz="1600" dirty="0">
              <a:solidFill>
                <a:srgbClr val="FFFFFF"/>
              </a:solidFill>
              <a:effectLst>
                <a:outerShdw blurRad="38100" dist="38100" dir="2700000" algn="tl">
                  <a:srgbClr val="000000">
                    <a:alpha val="43137"/>
                  </a:srgbClr>
                </a:outerShdw>
              </a:effectLst>
              <a:latin typeface="Arial" pitchFamily="34" charset="0"/>
              <a:cs typeface="Arial" pitchFamily="34" charset="0"/>
            </a:endParaRPr>
          </a:p>
        </p:txBody>
      </p:sp>
      <p:sp>
        <p:nvSpPr>
          <p:cNvPr id="24" name="Rounded Rectangle 23"/>
          <p:cNvSpPr/>
          <p:nvPr/>
        </p:nvSpPr>
        <p:spPr bwMode="auto">
          <a:xfrm>
            <a:off x="4632147" y="253389"/>
            <a:ext cx="4321175" cy="4390670"/>
          </a:xfrm>
          <a:prstGeom prst="roundRect">
            <a:avLst/>
          </a:prstGeom>
          <a:solidFill>
            <a:srgbClr val="002060"/>
          </a:solidFill>
          <a:ln w="9525" cap="flat" cmpd="sng" algn="ctr">
            <a:solidFill>
              <a:schemeClr val="tx1"/>
            </a:solidFill>
            <a:prstDash val="solid"/>
            <a:round/>
            <a:headEnd type="none" w="med" len="med"/>
            <a:tailEnd type="none" w="med" len="med"/>
          </a:ln>
          <a:effectLst>
            <a:outerShdw blurRad="63500" sx="102000" sy="102000" algn="ctr"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algn="ctr" defTabSz="914400" eaLnBrk="0" fontAlgn="base" hangingPunct="0">
              <a:spcBef>
                <a:spcPct val="0"/>
              </a:spcBef>
              <a:spcAft>
                <a:spcPct val="0"/>
              </a:spcAft>
            </a:pPr>
            <a:endParaRPr lang="en-US" sz="4000" dirty="0" smtClean="0">
              <a:solidFill>
                <a:srgbClr val="FFFFFF"/>
              </a:solidFill>
              <a:effectLst>
                <a:outerShdw blurRad="38100" dist="38100" dir="2700000" algn="tl">
                  <a:srgbClr val="000000">
                    <a:alpha val="43137"/>
                  </a:srgbClr>
                </a:outerShdw>
              </a:effectLst>
              <a:latin typeface="Arial" pitchFamily="34" charset="0"/>
              <a:cs typeface="Arial" pitchFamily="34" charset="0"/>
            </a:endParaRPr>
          </a:p>
          <a:p>
            <a:pPr algn="ctr" defTabSz="914400" eaLnBrk="0" fontAlgn="base" hangingPunct="0">
              <a:spcBef>
                <a:spcPct val="0"/>
              </a:spcBef>
              <a:spcAft>
                <a:spcPct val="0"/>
              </a:spcAft>
            </a:pPr>
            <a:endParaRPr lang="en-US" sz="4000" dirty="0">
              <a:solidFill>
                <a:srgbClr val="FFFFFF"/>
              </a:solidFill>
              <a:effectLst>
                <a:outerShdw blurRad="38100" dist="38100" dir="2700000" algn="tl">
                  <a:srgbClr val="000000">
                    <a:alpha val="43137"/>
                  </a:srgbClr>
                </a:outerShdw>
              </a:effectLst>
              <a:latin typeface="Arial" pitchFamily="34" charset="0"/>
              <a:cs typeface="Arial" pitchFamily="34" charset="0"/>
            </a:endParaRPr>
          </a:p>
          <a:p>
            <a:pPr algn="ctr" defTabSz="914400" eaLnBrk="0" fontAlgn="base" hangingPunct="0">
              <a:spcBef>
                <a:spcPct val="0"/>
              </a:spcBef>
              <a:spcAft>
                <a:spcPct val="0"/>
              </a:spcAft>
            </a:pPr>
            <a:endParaRPr lang="en-US" sz="4000" dirty="0" smtClean="0">
              <a:solidFill>
                <a:srgbClr val="FFFFFF"/>
              </a:solidFill>
              <a:effectLst>
                <a:outerShdw blurRad="38100" dist="38100" dir="2700000" algn="tl">
                  <a:srgbClr val="000000">
                    <a:alpha val="43137"/>
                  </a:srgbClr>
                </a:outerShdw>
              </a:effectLst>
              <a:latin typeface="Arial" pitchFamily="34" charset="0"/>
              <a:cs typeface="Arial" pitchFamily="34" charset="0"/>
            </a:endParaRPr>
          </a:p>
        </p:txBody>
      </p:sp>
      <p:sp>
        <p:nvSpPr>
          <p:cNvPr id="2" name="TextBox 1"/>
          <p:cNvSpPr txBox="1"/>
          <p:nvPr/>
        </p:nvSpPr>
        <p:spPr>
          <a:xfrm>
            <a:off x="5394183" y="441059"/>
            <a:ext cx="883575" cy="707886"/>
          </a:xfrm>
          <a:prstGeom prst="rect">
            <a:avLst/>
          </a:prstGeom>
          <a:noFill/>
        </p:spPr>
        <p:txBody>
          <a:bodyPr wrap="none" rtlCol="0">
            <a:spAutoFit/>
          </a:bodyPr>
          <a:lstStyle/>
          <a:p>
            <a:pPr algn="ctr"/>
            <a:r>
              <a:rPr lang="en-US" sz="2000" dirty="0" smtClean="0">
                <a:solidFill>
                  <a:schemeClr val="bg1"/>
                </a:solidFill>
                <a:latin typeface="Arial" panose="020B0604020202020204" pitchFamily="34" charset="0"/>
                <a:cs typeface="Arial" panose="020B0604020202020204" pitchFamily="34" charset="0"/>
              </a:rPr>
              <a:t>Start </a:t>
            </a:r>
          </a:p>
          <a:p>
            <a:pPr algn="ctr"/>
            <a:r>
              <a:rPr lang="en-US" sz="2000" dirty="0" smtClean="0">
                <a:solidFill>
                  <a:schemeClr val="bg1"/>
                </a:solidFill>
                <a:latin typeface="Arial" panose="020B0604020202020204" pitchFamily="34" charset="0"/>
                <a:cs typeface="Arial" panose="020B0604020202020204" pitchFamily="34" charset="0"/>
              </a:rPr>
              <a:t>Times</a:t>
            </a:r>
            <a:endParaRPr lang="en-GB" sz="2000" dirty="0">
              <a:solidFill>
                <a:schemeClr val="bg1"/>
              </a:solidFill>
              <a:latin typeface="Arial" panose="020B0604020202020204" pitchFamily="34" charset="0"/>
              <a:cs typeface="Arial" panose="020B0604020202020204" pitchFamily="34" charset="0"/>
            </a:endParaRPr>
          </a:p>
        </p:txBody>
      </p:sp>
      <p:sp>
        <p:nvSpPr>
          <p:cNvPr id="6" name="TextBox 5"/>
          <p:cNvSpPr txBox="1"/>
          <p:nvPr/>
        </p:nvSpPr>
        <p:spPr>
          <a:xfrm>
            <a:off x="6349213" y="441058"/>
            <a:ext cx="883575" cy="707886"/>
          </a:xfrm>
          <a:prstGeom prst="rect">
            <a:avLst/>
          </a:prstGeom>
          <a:noFill/>
        </p:spPr>
        <p:txBody>
          <a:bodyPr wrap="none" rtlCol="0">
            <a:spAutoFit/>
          </a:bodyPr>
          <a:lstStyle/>
          <a:p>
            <a:pPr algn="ctr"/>
            <a:r>
              <a:rPr lang="en-US" sz="2000" dirty="0" smtClean="0">
                <a:solidFill>
                  <a:schemeClr val="bg1"/>
                </a:solidFill>
                <a:latin typeface="Arial" panose="020B0604020202020204" pitchFamily="34" charset="0"/>
                <a:cs typeface="Arial" panose="020B0604020202020204" pitchFamily="34" charset="0"/>
              </a:rPr>
              <a:t>End</a:t>
            </a:r>
          </a:p>
          <a:p>
            <a:pPr algn="ctr"/>
            <a:r>
              <a:rPr lang="en-US" sz="2000" dirty="0" smtClean="0">
                <a:solidFill>
                  <a:schemeClr val="bg1"/>
                </a:solidFill>
                <a:latin typeface="Arial" panose="020B0604020202020204" pitchFamily="34" charset="0"/>
                <a:cs typeface="Arial" panose="020B0604020202020204" pitchFamily="34" charset="0"/>
              </a:rPr>
              <a:t>Times</a:t>
            </a:r>
            <a:endParaRPr lang="en-GB" sz="2000" dirty="0">
              <a:solidFill>
                <a:schemeClr val="bg1"/>
              </a:solidFill>
              <a:latin typeface="Arial" panose="020B0604020202020204" pitchFamily="34" charset="0"/>
              <a:cs typeface="Arial" panose="020B0604020202020204" pitchFamily="34" charset="0"/>
            </a:endParaRPr>
          </a:p>
        </p:txBody>
      </p:sp>
      <p:sp>
        <p:nvSpPr>
          <p:cNvPr id="7" name="TextBox 6"/>
          <p:cNvSpPr txBox="1"/>
          <p:nvPr/>
        </p:nvSpPr>
        <p:spPr>
          <a:xfrm>
            <a:off x="7289127" y="428881"/>
            <a:ext cx="970137" cy="707886"/>
          </a:xfrm>
          <a:prstGeom prst="rect">
            <a:avLst/>
          </a:prstGeom>
          <a:noFill/>
        </p:spPr>
        <p:txBody>
          <a:bodyPr wrap="none" rtlCol="0">
            <a:spAutoFit/>
          </a:bodyPr>
          <a:lstStyle/>
          <a:p>
            <a:pPr algn="ctr"/>
            <a:r>
              <a:rPr lang="en-US" sz="2000" dirty="0" smtClean="0">
                <a:solidFill>
                  <a:schemeClr val="bg1"/>
                </a:solidFill>
                <a:latin typeface="Arial" panose="020B0604020202020204" pitchFamily="34" charset="0"/>
                <a:cs typeface="Arial" panose="020B0604020202020204" pitchFamily="34" charset="0"/>
              </a:rPr>
              <a:t>Overs</a:t>
            </a:r>
          </a:p>
          <a:p>
            <a:pPr algn="ctr"/>
            <a:r>
              <a:rPr lang="en-US" sz="2000" dirty="0" smtClean="0">
                <a:solidFill>
                  <a:schemeClr val="bg1"/>
                </a:solidFill>
                <a:latin typeface="Arial" panose="020B0604020202020204" pitchFamily="34" charset="0"/>
                <a:cs typeface="Arial" panose="020B0604020202020204" pitchFamily="34" charset="0"/>
              </a:rPr>
              <a:t>Played</a:t>
            </a:r>
          </a:p>
        </p:txBody>
      </p:sp>
      <p:sp>
        <p:nvSpPr>
          <p:cNvPr id="22" name="Down Arrow 21"/>
          <p:cNvSpPr/>
          <p:nvPr/>
        </p:nvSpPr>
        <p:spPr>
          <a:xfrm>
            <a:off x="4942075" y="1136767"/>
            <a:ext cx="1895595" cy="1167770"/>
          </a:xfrm>
          <a:prstGeom prst="downArrow">
            <a:avLst>
              <a:gd name="adj1" fmla="val 50000"/>
              <a:gd name="adj2" fmla="val 50569"/>
            </a:avLst>
          </a:prstGeom>
          <a:noFill/>
          <a:ln w="28575">
            <a:solidFill>
              <a:schemeClr val="bg1"/>
            </a:solidFill>
            <a:prstDash val="sysDot"/>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endParaRPr lang="en-GB" dirty="0" smtClean="0">
              <a:solidFill>
                <a:sysClr val="windowText" lastClr="000000"/>
              </a:solidFill>
            </a:endParaRPr>
          </a:p>
        </p:txBody>
      </p:sp>
      <p:sp>
        <p:nvSpPr>
          <p:cNvPr id="23" name="Down Arrow 22"/>
          <p:cNvSpPr/>
          <p:nvPr/>
        </p:nvSpPr>
        <p:spPr>
          <a:xfrm>
            <a:off x="6801347" y="1136767"/>
            <a:ext cx="1895595" cy="1167770"/>
          </a:xfrm>
          <a:prstGeom prst="downArrow">
            <a:avLst>
              <a:gd name="adj1" fmla="val 50000"/>
              <a:gd name="adj2" fmla="val 50569"/>
            </a:avLst>
          </a:prstGeom>
          <a:noFill/>
          <a:ln w="28575">
            <a:solidFill>
              <a:schemeClr val="bg1"/>
            </a:solidFill>
            <a:prstDash val="sysDot"/>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endParaRPr lang="en-GB" dirty="0" smtClean="0">
              <a:solidFill>
                <a:sysClr val="windowText" lastClr="000000"/>
              </a:solidFill>
            </a:endParaRPr>
          </a:p>
        </p:txBody>
      </p:sp>
      <p:sp>
        <p:nvSpPr>
          <p:cNvPr id="3" name="Down Arrow 2"/>
          <p:cNvSpPr/>
          <p:nvPr/>
        </p:nvSpPr>
        <p:spPr>
          <a:xfrm>
            <a:off x="5873410" y="1113255"/>
            <a:ext cx="1895595" cy="1167770"/>
          </a:xfrm>
          <a:prstGeom prst="downArrow">
            <a:avLst>
              <a:gd name="adj1" fmla="val 50000"/>
              <a:gd name="adj2" fmla="val 50569"/>
            </a:avLst>
          </a:prstGeom>
          <a:solidFill>
            <a:schemeClr val="bg1"/>
          </a:solidFill>
          <a:ln w="28575">
            <a:no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endParaRPr lang="en-GB" dirty="0" smtClean="0">
              <a:solidFill>
                <a:sysClr val="windowText" lastClr="000000"/>
              </a:solidFill>
            </a:endParaRPr>
          </a:p>
        </p:txBody>
      </p:sp>
      <p:sp>
        <p:nvSpPr>
          <p:cNvPr id="5" name="TextBox 4"/>
          <p:cNvSpPr txBox="1"/>
          <p:nvPr/>
        </p:nvSpPr>
        <p:spPr>
          <a:xfrm>
            <a:off x="4735720" y="2304537"/>
            <a:ext cx="4203899" cy="2431435"/>
          </a:xfrm>
          <a:prstGeom prst="rect">
            <a:avLst/>
          </a:prstGeom>
          <a:noFill/>
        </p:spPr>
        <p:txBody>
          <a:bodyPr wrap="square" rtlCol="0">
            <a:spAutoFit/>
          </a:bodyPr>
          <a:lstStyle/>
          <a:p>
            <a:pPr algn="ctr"/>
            <a:r>
              <a:rPr lang="en-US" sz="3800" dirty="0" smtClean="0">
                <a:solidFill>
                  <a:schemeClr val="bg1"/>
                </a:solidFill>
                <a:latin typeface="Arial" panose="020B0604020202020204" pitchFamily="34" charset="0"/>
                <a:cs typeface="Arial" panose="020B0604020202020204" pitchFamily="34" charset="0"/>
              </a:rPr>
              <a:t>Satisfaction is declining quicker than cricket is responding</a:t>
            </a:r>
            <a:endParaRPr lang="en-GB" sz="3800" dirty="0">
              <a:solidFill>
                <a:schemeClr val="bg1"/>
              </a:solidFill>
              <a:latin typeface="Arial" panose="020B0604020202020204" pitchFamily="34" charset="0"/>
              <a:cs typeface="Arial" panose="020B0604020202020204" pitchFamily="34" charset="0"/>
            </a:endParaRPr>
          </a:p>
        </p:txBody>
      </p:sp>
      <p:sp>
        <p:nvSpPr>
          <p:cNvPr id="9" name="TextBox 8"/>
          <p:cNvSpPr txBox="1"/>
          <p:nvPr/>
        </p:nvSpPr>
        <p:spPr>
          <a:xfrm>
            <a:off x="6035205" y="1675983"/>
            <a:ext cx="1604928" cy="323165"/>
          </a:xfrm>
          <a:prstGeom prst="rect">
            <a:avLst/>
          </a:prstGeom>
          <a:noFill/>
        </p:spPr>
        <p:txBody>
          <a:bodyPr wrap="none" rtlCol="0">
            <a:spAutoFit/>
          </a:bodyPr>
          <a:lstStyle/>
          <a:p>
            <a:pPr algn="ctr"/>
            <a:r>
              <a:rPr lang="en-US" sz="1500" b="1" dirty="0" smtClean="0">
                <a:solidFill>
                  <a:srgbClr val="002060"/>
                </a:solidFill>
                <a:latin typeface="Arial" panose="020B0604020202020204" pitchFamily="34" charset="0"/>
                <a:cs typeface="Arial" panose="020B0604020202020204" pitchFamily="34" charset="0"/>
              </a:rPr>
              <a:t>SATISFACTION</a:t>
            </a:r>
            <a:endParaRPr lang="en-GB" sz="15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64941130"/>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MS_TEMPLATE_ID" val=""/>
</p:tagLst>
</file>

<file path=ppt/theme/theme1.xml><?xml version="1.0" encoding="utf-8"?>
<a:theme xmlns:a="http://schemas.openxmlformats.org/drawingml/2006/main" name="luxe">
  <a:themeElements>
    <a:clrScheme name="Luxe">
      <a:dk1>
        <a:srgbClr val="000000"/>
      </a:dk1>
      <a:lt1>
        <a:srgbClr val="FFFFFF"/>
      </a:lt1>
      <a:dk2>
        <a:srgbClr val="B7B7B7"/>
      </a:dk2>
      <a:lt2>
        <a:srgbClr val="CCA677"/>
      </a:lt2>
      <a:accent1>
        <a:srgbClr val="5D4037"/>
      </a:accent1>
      <a:accent2>
        <a:srgbClr val="455A64"/>
      </a:accent2>
      <a:accent3>
        <a:srgbClr val="607D8B"/>
      </a:accent3>
      <a:accent4>
        <a:srgbClr val="78909C"/>
      </a:accent4>
      <a:accent5>
        <a:srgbClr val="57BB8A"/>
      </a:accent5>
      <a:accent6>
        <a:srgbClr val="DCE755"/>
      </a:accent6>
      <a:hlink>
        <a:srgbClr val="57BB8A"/>
      </a:hlink>
      <a:folHlink>
        <a:srgbClr val="57BB8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ocument_x0020_Category xmlns="ab0ec70a-21b7-42aa-a7a0-24e61ed3154f">National Governing Body/Sports Body Document</Document_x0020_Category>
    <Author_x002f_Publisher xmlns="ab0ec70a-21b7-42aa-a7a0-24e61ed3154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29470F724B70A48916886C0D9B7B1F8" ma:contentTypeVersion="4" ma:contentTypeDescription="Create a new document." ma:contentTypeScope="" ma:versionID="6d7b4122700798a2863ac7c6c8fe5a73">
  <xsd:schema xmlns:xsd="http://www.w3.org/2001/XMLSchema" xmlns:xs="http://www.w3.org/2001/XMLSchema" xmlns:p="http://schemas.microsoft.com/office/2006/metadata/properties" xmlns:ns2="ec1552c1-bf62-4cca-b5c7-c62fb33418a7" xmlns:ns3="ab0ec70a-21b7-42aa-a7a0-24e61ed3154f" targetNamespace="http://schemas.microsoft.com/office/2006/metadata/properties" ma:root="true" ma:fieldsID="91b772d08bd9e8693ac90453c6035a66" ns2:_="" ns3:_="">
    <xsd:import namespace="ec1552c1-bf62-4cca-b5c7-c62fb33418a7"/>
    <xsd:import namespace="ab0ec70a-21b7-42aa-a7a0-24e61ed3154f"/>
    <xsd:element name="properties">
      <xsd:complexType>
        <xsd:sequence>
          <xsd:element name="documentManagement">
            <xsd:complexType>
              <xsd:all>
                <xsd:element ref="ns2:SharedWithUsers" minOccurs="0"/>
                <xsd:element ref="ns2:SharedWithDetails" minOccurs="0"/>
                <xsd:element ref="ns3:Document_x0020_Category"/>
                <xsd:element ref="ns3:Author_x002f_Publisher"/>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1552c1-bf62-4cca-b5c7-c62fb33418a7"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b0ec70a-21b7-42aa-a7a0-24e61ed3154f" elementFormDefault="qualified">
    <xsd:import namespace="http://schemas.microsoft.com/office/2006/documentManagement/types"/>
    <xsd:import namespace="http://schemas.microsoft.com/office/infopath/2007/PartnerControls"/>
    <xsd:element name="Document_x0020_Category" ma:index="10" ma:displayName="Document Category" ma:format="Dropdown" ma:internalName="Document_x0020_Category">
      <xsd:simpleType>
        <xsd:restriction base="dms:Choice">
          <xsd:enumeration value="Academic Article/Journal/Book"/>
          <xsd:enumeration value="Local Government Document"/>
          <xsd:enumeration value="National Government Document"/>
          <xsd:enumeration value="National Governing Body/Sports Body Document"/>
          <xsd:enumeration value="Data Set"/>
          <xsd:enumeration value="Support Tool"/>
          <xsd:enumeration value="Media Publication"/>
          <xsd:enumeration value="Master Knowledge Base Document"/>
          <xsd:enumeration value="Other"/>
        </xsd:restriction>
      </xsd:simpleType>
    </xsd:element>
    <xsd:element name="Author_x002f_Publisher" ma:index="11" ma:displayName="Author/Publisher" ma:internalName="Author_x002f_Publisher">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D031B42-DABC-4BB2-B498-FD9FDEF82936}">
  <ds:schemaRef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ec1552c1-bf62-4cca-b5c7-c62fb33418a7"/>
    <ds:schemaRef ds:uri="http://purl.org/dc/terms/"/>
    <ds:schemaRef ds:uri="http://schemas.openxmlformats.org/package/2006/metadata/core-properties"/>
    <ds:schemaRef ds:uri="ab0ec70a-21b7-42aa-a7a0-24e61ed3154f"/>
    <ds:schemaRef ds:uri="http://www.w3.org/XML/1998/namespace"/>
  </ds:schemaRefs>
</ds:datastoreItem>
</file>

<file path=customXml/itemProps2.xml><?xml version="1.0" encoding="utf-8"?>
<ds:datastoreItem xmlns:ds="http://schemas.openxmlformats.org/officeDocument/2006/customXml" ds:itemID="{725296F0-1C4D-49B7-B79A-95CA0CFAB586}">
  <ds:schemaRefs>
    <ds:schemaRef ds:uri="http://schemas.microsoft.com/sharepoint/v3/contenttype/forms"/>
  </ds:schemaRefs>
</ds:datastoreItem>
</file>

<file path=customXml/itemProps3.xml><?xml version="1.0" encoding="utf-8"?>
<ds:datastoreItem xmlns:ds="http://schemas.openxmlformats.org/officeDocument/2006/customXml" ds:itemID="{8EDFD50C-3F68-4437-BA58-BD43DB01298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c1552c1-bf62-4cca-b5c7-c62fb33418a7"/>
    <ds:schemaRef ds:uri="ab0ec70a-21b7-42aa-a7a0-24e61ed3154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288</TotalTime>
  <Words>2435</Words>
  <Application>Microsoft Office PowerPoint</Application>
  <PresentationFormat>On-screen Show (16:9)</PresentationFormat>
  <Paragraphs>454</Paragraphs>
  <Slides>41</Slides>
  <Notes>23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Blackadder ITC</vt:lpstr>
      <vt:lpstr>Economica</vt:lpstr>
      <vt:lpstr>GillSans</vt:lpstr>
      <vt:lpstr>Helvetica</vt:lpstr>
      <vt:lpstr>Open Sans</vt:lpstr>
      <vt:lpstr>Times</vt:lpstr>
      <vt:lpstr>Wingdings</vt:lpstr>
      <vt:lpstr>ヒラギノ角ゴ ProN W3</vt:lpstr>
      <vt:lpstr>luxe</vt:lpstr>
      <vt:lpstr>Eureka! 2015</vt:lpstr>
      <vt:lpstr>Why we are all here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Current Picture of Cricket </vt:lpstr>
      <vt:lpstr>PowerPoint Presentation</vt:lpstr>
      <vt:lpstr>Nationally</vt:lpstr>
      <vt:lpstr>Caveat Play Cricket Driven</vt:lpstr>
      <vt:lpstr>Current Picture of Cricket –  Reformed leagues</vt:lpstr>
      <vt:lpstr>PowerPoint Presentation</vt:lpstr>
      <vt:lpstr>Incidentally, If        did a league</vt:lpstr>
      <vt:lpstr>PowerPoint Presentation</vt:lpstr>
      <vt:lpstr>Reflections?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League Engagement</dc:title>
  <dc:creator>Scott Borman</dc:creator>
  <cp:lastModifiedBy>Tristan Farron-Mahon</cp:lastModifiedBy>
  <cp:revision>37</cp:revision>
  <dcterms:modified xsi:type="dcterms:W3CDTF">2016-03-21T11:46:44Z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0x010100729470F724B70A48916886C0D9B7B1F8</vt:lpwstr>
  </property>
</Properties>
</file>