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65" r:id="rId3"/>
    <p:sldId id="266" r:id="rId4"/>
    <p:sldId id="282" r:id="rId5"/>
    <p:sldId id="267" r:id="rId6"/>
    <p:sldId id="268" r:id="rId7"/>
    <p:sldId id="307" r:id="rId8"/>
    <p:sldId id="269" r:id="rId9"/>
    <p:sldId id="318" r:id="rId10"/>
    <p:sldId id="319" r:id="rId11"/>
    <p:sldId id="320" r:id="rId12"/>
    <p:sldId id="321" r:id="rId13"/>
    <p:sldId id="322" r:id="rId14"/>
    <p:sldId id="323" r:id="rId15"/>
    <p:sldId id="324" r:id="rId16"/>
    <p:sldId id="325" r:id="rId17"/>
    <p:sldId id="296" r:id="rId18"/>
    <p:sldId id="315" r:id="rId19"/>
    <p:sldId id="316" r:id="rId20"/>
    <p:sldId id="317" r:id="rId21"/>
    <p:sldId id="295" r:id="rId22"/>
    <p:sldId id="290" r:id="rId23"/>
    <p:sldId id="297" r:id="rId24"/>
    <p:sldId id="298" r:id="rId25"/>
    <p:sldId id="299" r:id="rId26"/>
    <p:sldId id="300" r:id="rId27"/>
    <p:sldId id="301" r:id="rId28"/>
    <p:sldId id="302" r:id="rId29"/>
    <p:sldId id="303" r:id="rId30"/>
    <p:sldId id="304" r:id="rId31"/>
    <p:sldId id="305" r:id="rId32"/>
    <p:sldId id="306" r:id="rId33"/>
    <p:sldId id="308" r:id="rId34"/>
    <p:sldId id="309" r:id="rId35"/>
    <p:sldId id="310" r:id="rId36"/>
    <p:sldId id="311" r:id="rId37"/>
    <p:sldId id="312" r:id="rId38"/>
    <p:sldId id="313" r:id="rId39"/>
    <p:sldId id="327" r:id="rId40"/>
    <p:sldId id="314" r:id="rId41"/>
    <p:sldId id="261" r:id="rId42"/>
    <p:sldId id="328" r:id="rId43"/>
    <p:sldId id="329" r:id="rId44"/>
    <p:sldId id="330" r:id="rId45"/>
    <p:sldId id="326"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F793E7-D325-4E0E-95DE-EA18EC48FD01}" type="datetimeFigureOut">
              <a:rPr lang="en-GB" smtClean="0"/>
              <a:t>18/03/2016</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66DEF-DD7B-4A56-957D-857D84D4F08E}" type="slidenum">
              <a:rPr lang="en-GB" smtClean="0"/>
              <a:t>‹#›</a:t>
            </a:fld>
            <a:endParaRPr lang="en-GB" dirty="0"/>
          </a:p>
        </p:txBody>
      </p:sp>
    </p:spTree>
    <p:extLst>
      <p:ext uri="{BB962C8B-B14F-4D97-AF65-F5344CB8AC3E}">
        <p14:creationId xmlns:p14="http://schemas.microsoft.com/office/powerpoint/2010/main" val="3444200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theflipbelt.co.uk/"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wiggle.co.uk/"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F7B6BC-DB01-4DB4-99DB-A41AC17C03D1}" type="slidenum">
              <a:rPr lang="en-GB" smtClean="0"/>
              <a:t>2</a:t>
            </a:fld>
            <a:endParaRPr lang="en-GB" dirty="0"/>
          </a:p>
        </p:txBody>
      </p:sp>
    </p:spTree>
    <p:extLst>
      <p:ext uri="{BB962C8B-B14F-4D97-AF65-F5344CB8AC3E}">
        <p14:creationId xmlns:p14="http://schemas.microsoft.com/office/powerpoint/2010/main" val="3195650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Also a key finding</a:t>
            </a:r>
            <a:r>
              <a:rPr lang="en-GB" baseline="0" dirty="0" smtClean="0"/>
              <a:t> in Islington research:</a:t>
            </a:r>
          </a:p>
          <a:p>
            <a:pPr marL="171450" indent="-171450">
              <a:buFont typeface="Arial" pitchFamily="34" charset="0"/>
              <a:buChar char="•"/>
            </a:pPr>
            <a:r>
              <a:rPr lang="en-GB" sz="1200" b="1" i="0" u="none" strike="noStrike" kern="1200" baseline="0" dirty="0" smtClean="0">
                <a:solidFill>
                  <a:schemeClr val="tx1"/>
                </a:solidFill>
                <a:latin typeface="+mn-lt"/>
                <a:ea typeface="+mn-ea"/>
                <a:cs typeface="+mn-cs"/>
              </a:rPr>
              <a:t>Reduced cost</a:t>
            </a:r>
            <a:r>
              <a:rPr lang="en-GB" sz="1200" b="0" i="0" u="none" strike="noStrike" kern="1200" baseline="0" dirty="0" smtClean="0">
                <a:solidFill>
                  <a:schemeClr val="tx1"/>
                </a:solidFill>
                <a:latin typeface="+mn-lt"/>
                <a:ea typeface="+mn-ea"/>
                <a:cs typeface="+mn-cs"/>
              </a:rPr>
              <a:t>: Most commonly selected factor that would encourage participation (65% among all respondents) </a:t>
            </a:r>
          </a:p>
          <a:p>
            <a:pPr marL="171450" indent="-171450">
              <a:buFont typeface="Arial" pitchFamily="34" charset="0"/>
              <a:buChar char="•"/>
            </a:pPr>
            <a:r>
              <a:rPr lang="en-GB" sz="1200" b="1" i="0" u="none" strike="noStrike" kern="1200" baseline="0" dirty="0" smtClean="0">
                <a:solidFill>
                  <a:schemeClr val="tx1"/>
                </a:solidFill>
                <a:latin typeface="+mn-lt"/>
                <a:ea typeface="+mn-ea"/>
                <a:cs typeface="+mn-cs"/>
              </a:rPr>
              <a:t>Greater flexibility in signing up to sessions</a:t>
            </a:r>
            <a:r>
              <a:rPr lang="en-GB" sz="1200" b="0" i="0" u="none" strike="noStrike" kern="1200" baseline="0" dirty="0" smtClean="0">
                <a:solidFill>
                  <a:schemeClr val="tx1"/>
                </a:solidFill>
                <a:latin typeface="+mn-lt"/>
                <a:ea typeface="+mn-ea"/>
                <a:cs typeface="+mn-cs"/>
              </a:rPr>
              <a:t>: 33% of all respondents </a:t>
            </a:r>
          </a:p>
          <a:p>
            <a:pPr marL="171450" indent="-171450">
              <a:buFont typeface="Arial" pitchFamily="34" charset="0"/>
              <a:buChar char="•"/>
            </a:pPr>
            <a:r>
              <a:rPr lang="en-GB" sz="1200" b="0" i="0" u="none" strike="noStrike" kern="1200" baseline="0" dirty="0" smtClean="0">
                <a:solidFill>
                  <a:schemeClr val="tx1"/>
                </a:solidFill>
                <a:latin typeface="+mn-lt"/>
                <a:ea typeface="+mn-ea"/>
                <a:cs typeface="+mn-cs"/>
              </a:rPr>
              <a:t>Young women: difficulties in finding money to pay for activities outside of school that hold greater appeal than those offered in school (Zumba; Pilates etc.) </a:t>
            </a:r>
          </a:p>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25</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26</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dirty="0" smtClean="0">
                <a:solidFill>
                  <a:schemeClr val="tx1"/>
                </a:solidFill>
              </a:rPr>
              <a:t>Futures Company quote: </a:t>
            </a:r>
            <a:r>
              <a:rPr lang="en-GB" sz="1200" kern="1200" dirty="0" smtClean="0">
                <a:solidFill>
                  <a:schemeClr val="tx1"/>
                </a:solidFill>
                <a:effectLst/>
                <a:latin typeface="+mn-lt"/>
                <a:ea typeface="+mn-ea"/>
                <a:cs typeface="+mn-cs"/>
              </a:rPr>
              <a:t> “</a:t>
            </a:r>
            <a:r>
              <a:rPr lang="en-GB" sz="1200" i="1" kern="1200" dirty="0" smtClean="0">
                <a:solidFill>
                  <a:schemeClr val="tx1"/>
                </a:solidFill>
                <a:effectLst/>
                <a:latin typeface="+mn-lt"/>
                <a:ea typeface="+mn-ea"/>
                <a:cs typeface="+mn-cs"/>
              </a:rPr>
              <a:t>I’ve recently started to do a lot of weights in the gym and all the men are looking at you and I think ‘I am allowed to do weights’ and you do get that bit of, ‘they’re judging 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Café worker,</a:t>
            </a:r>
            <a:r>
              <a:rPr lang="en-GB" sz="1200" kern="1200" baseline="0" dirty="0" smtClean="0">
                <a:solidFill>
                  <a:schemeClr val="tx1"/>
                </a:solidFill>
                <a:effectLst/>
                <a:latin typeface="+mn-lt"/>
                <a:ea typeface="+mn-ea"/>
                <a:cs typeface="+mn-cs"/>
              </a:rPr>
              <a:t> Brixton: </a:t>
            </a:r>
            <a:r>
              <a:rPr lang="en-GB" sz="1200" i="1" kern="1200" baseline="0" dirty="0" smtClean="0">
                <a:solidFill>
                  <a:schemeClr val="tx1"/>
                </a:solidFill>
                <a:effectLst/>
                <a:latin typeface="+mn-lt"/>
                <a:ea typeface="+mn-ea"/>
                <a:cs typeface="+mn-cs"/>
              </a:rPr>
              <a:t>“</a:t>
            </a:r>
            <a:r>
              <a:rPr lang="en-GB" sz="1200" i="1" kern="1200" dirty="0" smtClean="0">
                <a:solidFill>
                  <a:schemeClr val="tx1"/>
                </a:solidFill>
                <a:effectLst/>
                <a:latin typeface="+mn-lt"/>
                <a:ea typeface="+mn-ea"/>
                <a:cs typeface="+mn-cs"/>
              </a:rPr>
              <a:t>When I joined the gym I felt like I was being stared at quite often by other males, though who also work at the gym would stare. The mirrors were positioned badly to make it easier for men to watch. When I left I stated that this was one of the reasons why I didn't like the gym and he said that a lot of women had complained of this. Therefore, 'female friendly' gyms for those who may not feel as comfortable working out in a male dominated gym.”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1" kern="1200" dirty="0" smtClean="0">
              <a:solidFill>
                <a:schemeClr val="tx1"/>
              </a:solidFill>
              <a:effectLst/>
              <a:latin typeface="+mn-lt"/>
              <a:ea typeface="+mn-ea"/>
              <a:cs typeface="+mn-cs"/>
            </a:endParaRPr>
          </a:p>
          <a:p>
            <a:pPr algn="l"/>
            <a:r>
              <a:rPr lang="en-GB" sz="1200" dirty="0" smtClean="0">
                <a:solidFill>
                  <a:schemeClr val="tx1"/>
                </a:solidFill>
                <a:latin typeface="AvenirNext LT Pro Medium" pitchFamily="34" charset="0"/>
              </a:rPr>
              <a:t>Futures Company: “</a:t>
            </a:r>
            <a:r>
              <a:rPr lang="en-GB" sz="1200" i="1" dirty="0" smtClean="0">
                <a:solidFill>
                  <a:schemeClr val="tx1"/>
                </a:solidFill>
                <a:latin typeface="AvenirNext LT Pro Medium" pitchFamily="34" charset="0"/>
              </a:rPr>
              <a:t>It’s so important to feel included and it’s men as well as women that can play that role.  Women of every level of ability need to support each other on that journey.”</a:t>
            </a:r>
            <a:endParaRPr lang="en-GB" sz="1200" dirty="0" smtClean="0">
              <a:solidFill>
                <a:schemeClr val="tx1"/>
              </a:solidFill>
              <a:latin typeface="AvenirNext LT Pro Medium"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Other ideas from Adam Gold’s (Unbound) research in London: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dirty="0" smtClean="0">
                <a:solidFill>
                  <a:schemeClr val="tx1"/>
                </a:solidFill>
                <a:effectLst/>
                <a:latin typeface="+mn-lt"/>
                <a:ea typeface="+mn-ea"/>
                <a:cs typeface="+mn-cs"/>
              </a:rPr>
              <a:t>Encourage swimming pools to run women-only classes before or after work, for those who are a bit more self-conscious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sz="1200" b="0" i="0" u="none" strike="noStrike" kern="1200" baseline="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27</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Café worker Brixton said:  </a:t>
            </a:r>
            <a:r>
              <a:rPr lang="en-GB" sz="1200" i="1" kern="1200" dirty="0" smtClean="0">
                <a:solidFill>
                  <a:schemeClr val="tx1"/>
                </a:solidFill>
                <a:effectLst/>
                <a:latin typeface="+mn-lt"/>
                <a:ea typeface="+mn-ea"/>
                <a:cs typeface="+mn-cs"/>
              </a:rPr>
              <a:t>“due to some areas (particularly where I currently rent), I would not like to be working out at certain times of the day outside of my home or the gym…The area has a lot of gangs of people who hang around and are quite intimidating, I would feel worried about jogging in certain areas.”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Other ideas from Adam Gold’s (Unbound) research in London:</a:t>
            </a:r>
          </a:p>
          <a:p>
            <a:pPr marL="171450" indent="-171450">
              <a:buFont typeface="Arial" pitchFamily="34" charset="0"/>
              <a:buChar char="•"/>
            </a:pPr>
            <a:r>
              <a:rPr lang="en-GB" sz="1200" kern="1200" dirty="0" smtClean="0">
                <a:solidFill>
                  <a:schemeClr val="tx1"/>
                </a:solidFill>
                <a:effectLst/>
                <a:latin typeface="+mn-lt"/>
                <a:ea typeface="+mn-ea"/>
                <a:cs typeface="+mn-cs"/>
              </a:rPr>
              <a:t>Buddy up for gym classes (colleagues, next-door neighbours, MeetUp.com) or outdoor sessions such as runs. If I say I’m going for a run on my own after work, will I actually do it? If my next-door neighbour is waiting for me with her running kit on, will I be more likely to in that instance?</a:t>
            </a:r>
          </a:p>
          <a:p>
            <a:pPr marL="171450" indent="-171450">
              <a:buFont typeface="Arial" pitchFamily="34" charset="0"/>
              <a:buChar char="•"/>
            </a:pPr>
            <a:r>
              <a:rPr lang="en-GB" sz="1200" kern="1200" dirty="0" smtClean="0">
                <a:solidFill>
                  <a:schemeClr val="tx1"/>
                </a:solidFill>
                <a:effectLst/>
                <a:latin typeface="+mn-lt"/>
                <a:ea typeface="+mn-ea"/>
                <a:cs typeface="+mn-cs"/>
              </a:rPr>
              <a:t>Look at how to incentivise women to buy wearable tech which monitors how they’re doing, and can be used for women to see how each other are doing and encourage each other. As well as gear like </a:t>
            </a:r>
            <a:r>
              <a:rPr lang="en-GB" sz="1200" u="sng" kern="1200" dirty="0" smtClean="0">
                <a:solidFill>
                  <a:schemeClr val="tx1"/>
                </a:solidFill>
                <a:effectLst/>
                <a:latin typeface="+mn-lt"/>
                <a:ea typeface="+mn-ea"/>
                <a:cs typeface="+mn-cs"/>
                <a:hlinkClick r:id="rId3"/>
              </a:rPr>
              <a:t>http://theflipbelt.co.uk/</a:t>
            </a:r>
            <a:r>
              <a:rPr lang="en-GB" sz="1200" kern="1200" dirty="0" smtClean="0">
                <a:solidFill>
                  <a:schemeClr val="tx1"/>
                </a:solidFill>
                <a:effectLst/>
                <a:latin typeface="+mn-lt"/>
                <a:ea typeface="+mn-ea"/>
                <a:cs typeface="+mn-cs"/>
              </a:rPr>
              <a:t> which makes running with keys or phone easier</a:t>
            </a:r>
          </a:p>
          <a:p>
            <a:endParaRPr lang="en-GB" i="1" dirty="0"/>
          </a:p>
        </p:txBody>
      </p:sp>
      <p:sp>
        <p:nvSpPr>
          <p:cNvPr id="4" name="Slide Number Placeholder 3"/>
          <p:cNvSpPr>
            <a:spLocks noGrp="1"/>
          </p:cNvSpPr>
          <p:nvPr>
            <p:ph type="sldNum" sz="quarter" idx="10"/>
          </p:nvPr>
        </p:nvSpPr>
        <p:spPr/>
        <p:txBody>
          <a:bodyPr/>
          <a:lstStyle/>
          <a:p>
            <a:fld id="{3A566DEF-DD7B-4A56-957D-857D84D4F08E}" type="slidenum">
              <a:rPr lang="en-GB" smtClean="0"/>
              <a:t>28</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29</a:t>
            </a:fld>
            <a:endParaRPr lang="en-GB" dirty="0"/>
          </a:p>
        </p:txBody>
      </p:sp>
    </p:spTree>
    <p:extLst>
      <p:ext uri="{BB962C8B-B14F-4D97-AF65-F5344CB8AC3E}">
        <p14:creationId xmlns:p14="http://schemas.microsoft.com/office/powerpoint/2010/main" val="24147713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30</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31</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32</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33</a:t>
            </a:fld>
            <a:endParaRPr lang="en-GB" dirty="0"/>
          </a:p>
        </p:txBody>
      </p:sp>
    </p:spTree>
    <p:extLst>
      <p:ext uri="{BB962C8B-B14F-4D97-AF65-F5344CB8AC3E}">
        <p14:creationId xmlns:p14="http://schemas.microsoft.com/office/powerpoint/2010/main" val="2414771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At TFC - All love TGC</a:t>
            </a:r>
            <a:r>
              <a:rPr lang="en-GB" sz="1200" kern="1200" dirty="0" smtClean="0">
                <a:solidFill>
                  <a:schemeClr val="tx1"/>
                </a:solidFill>
                <a:effectLst/>
                <a:latin typeface="+mn-lt"/>
                <a:ea typeface="+mn-ea"/>
                <a:cs typeface="+mn-cs"/>
              </a:rPr>
              <a:t> – “</a:t>
            </a:r>
            <a:r>
              <a:rPr lang="en-GB" sz="1200" i="1" kern="1200" dirty="0" smtClean="0">
                <a:solidFill>
                  <a:schemeClr val="tx1"/>
                </a:solidFill>
                <a:effectLst/>
                <a:latin typeface="+mn-lt"/>
                <a:ea typeface="+mn-ea"/>
                <a:cs typeface="+mn-cs"/>
              </a:rPr>
              <a:t>it’s a case not just of confidence but celebrating the fact that you are exercising no matter what shape you are.  I think that’s quite powerful.  Because that’s what stops and inhibits a lot of people.  It’s just about having fun and enjoying exercise in the moment because you feel so much better afterwards.”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34</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F9F7B6BC-DB01-4DB4-99DB-A41AC17C03D1}" type="slidenum">
              <a:rPr lang="en-GB" smtClean="0"/>
              <a:t>5</a:t>
            </a:fld>
            <a:endParaRPr lang="en-GB" dirty="0"/>
          </a:p>
        </p:txBody>
      </p:sp>
    </p:spTree>
    <p:extLst>
      <p:ext uri="{BB962C8B-B14F-4D97-AF65-F5344CB8AC3E}">
        <p14:creationId xmlns:p14="http://schemas.microsoft.com/office/powerpoint/2010/main" val="42426023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35</a:t>
            </a:fld>
            <a:endParaRPr lang="en-GB" dirty="0"/>
          </a:p>
        </p:txBody>
      </p:sp>
    </p:spTree>
    <p:extLst>
      <p:ext uri="{BB962C8B-B14F-4D97-AF65-F5344CB8AC3E}">
        <p14:creationId xmlns:p14="http://schemas.microsoft.com/office/powerpoint/2010/main" val="2414771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E.g. More</a:t>
            </a:r>
            <a:r>
              <a:rPr lang="en-GB" baseline="0" dirty="0" smtClean="0"/>
              <a:t> London lunch time walks / runs.</a:t>
            </a:r>
          </a:p>
        </p:txBody>
      </p:sp>
      <p:sp>
        <p:nvSpPr>
          <p:cNvPr id="4" name="Slide Number Placeholder 3"/>
          <p:cNvSpPr>
            <a:spLocks noGrp="1"/>
          </p:cNvSpPr>
          <p:nvPr>
            <p:ph type="sldNum" sz="quarter" idx="10"/>
          </p:nvPr>
        </p:nvSpPr>
        <p:spPr/>
        <p:txBody>
          <a:bodyPr/>
          <a:lstStyle/>
          <a:p>
            <a:fld id="{3A566DEF-DD7B-4A56-957D-857D84D4F08E}" type="slidenum">
              <a:rPr lang="en-GB" smtClean="0"/>
              <a:t>36</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43435" y="4343400"/>
            <a:ext cx="6454589" cy="4114800"/>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Liz Walking, TFC HR Director, would support this if involving a range of employers and didn’t seem like TFC had to arrange it entirely themselves (= time and money) and / or be seen to be imposing it on employees.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100" baseline="0" dirty="0" smtClean="0"/>
              <a:t>Other ideas from Adam Gold’s (Unbound) research in London:</a:t>
            </a:r>
          </a:p>
          <a:p>
            <a:pPr marL="171450" indent="-171450">
              <a:buFont typeface="Arial" pitchFamily="34" charset="0"/>
              <a:buChar char="•"/>
            </a:pPr>
            <a:r>
              <a:rPr lang="en-GB" sz="1100" kern="1200" dirty="0" smtClean="0">
                <a:solidFill>
                  <a:schemeClr val="tx1"/>
                </a:solidFill>
                <a:effectLst/>
              </a:rPr>
              <a:t>Employer flexibility start time to allow parents to deliver kids to childcare and then cycle/run to work</a:t>
            </a:r>
          </a:p>
          <a:p>
            <a:pPr marL="171450" indent="-171450">
              <a:buFont typeface="Arial" pitchFamily="34" charset="0"/>
              <a:buChar char="•"/>
            </a:pPr>
            <a:r>
              <a:rPr lang="en-GB" sz="1100" kern="1200" dirty="0" smtClean="0">
                <a:solidFill>
                  <a:schemeClr val="tx1"/>
                </a:solidFill>
                <a:effectLst/>
              </a:rPr>
              <a:t>Somewhere to safely store bike at work</a:t>
            </a:r>
          </a:p>
          <a:p>
            <a:pPr marL="171450" indent="-171450">
              <a:buFont typeface="Arial" pitchFamily="34" charset="0"/>
              <a:buChar char="•"/>
            </a:pPr>
            <a:r>
              <a:rPr lang="en-GB" sz="1100" kern="1200" dirty="0" smtClean="0">
                <a:solidFill>
                  <a:schemeClr val="tx1"/>
                </a:solidFill>
                <a:effectLst/>
              </a:rPr>
              <a:t>Somewhere to shower (either in office or subsidised gym membership).  If shower at work, ensure sufficient mirror facilities and shared good quality, high-powered hairdryer so getting ready is a comfortable experience</a:t>
            </a:r>
          </a:p>
          <a:p>
            <a:pPr marL="171450" indent="-171450">
              <a:buFont typeface="Arial" pitchFamily="34" charset="0"/>
              <a:buChar char="•"/>
            </a:pPr>
            <a:r>
              <a:rPr lang="en-GB" sz="1100" kern="1200" dirty="0" smtClean="0">
                <a:solidFill>
                  <a:schemeClr val="tx1"/>
                </a:solidFill>
                <a:effectLst/>
              </a:rPr>
              <a:t>A buddy system of colleagues having run-commute or cycle-commute in common, using apps like Strava or MyFitnessPal to log each other’s action and speed</a:t>
            </a:r>
          </a:p>
          <a:p>
            <a:pPr marL="171450" indent="-171450">
              <a:buFont typeface="Arial" pitchFamily="34" charset="0"/>
              <a:buChar char="•"/>
            </a:pPr>
            <a:r>
              <a:rPr lang="en-GB" sz="1100" kern="1200" dirty="0" smtClean="0">
                <a:solidFill>
                  <a:schemeClr val="tx1"/>
                </a:solidFill>
                <a:effectLst/>
              </a:rPr>
              <a:t>Colleagues who start cycling or running to work regularly sign up for a running or cycling event (10k run etc), which gives them a goal to aim for and gives them something to discuss as part of office culture</a:t>
            </a:r>
          </a:p>
          <a:p>
            <a:pPr marL="171450" indent="-171450">
              <a:buFont typeface="Arial" pitchFamily="34" charset="0"/>
              <a:buChar char="•"/>
            </a:pPr>
            <a:r>
              <a:rPr lang="en-GB" sz="1100" kern="1200" dirty="0" smtClean="0">
                <a:solidFill>
                  <a:schemeClr val="tx1"/>
                </a:solidFill>
                <a:effectLst/>
              </a:rPr>
              <a:t>Staff benefits for packages of gear, bike, helmet, high vis clothing, cycling outfit, running trainers to come out of salary at subsidised rate (with the likes of </a:t>
            </a:r>
            <a:r>
              <a:rPr lang="en-GB" sz="1100" u="sng" kern="1200" dirty="0" smtClean="0">
                <a:solidFill>
                  <a:schemeClr val="tx1"/>
                </a:solidFill>
                <a:effectLst/>
                <a:hlinkClick r:id="rId3"/>
              </a:rPr>
              <a:t>http://www.wiggle.co.uk/</a:t>
            </a:r>
            <a:r>
              <a:rPr lang="en-GB" sz="1100" kern="1200" dirty="0" smtClean="0">
                <a:solidFill>
                  <a:schemeClr val="tx1"/>
                </a:solidFill>
                <a:effectLst/>
              </a:rPr>
              <a:t>)</a:t>
            </a:r>
          </a:p>
          <a:p>
            <a:pPr marL="171450" indent="-171450">
              <a:buFont typeface="Arial" pitchFamily="34" charset="0"/>
              <a:buChar char="•"/>
            </a:pPr>
            <a:r>
              <a:rPr lang="en-GB" sz="1100" kern="1200" dirty="0" smtClean="0">
                <a:solidFill>
                  <a:schemeClr val="tx1"/>
                </a:solidFill>
                <a:effectLst/>
              </a:rPr>
              <a:t>Content on how to organise lunchtime run in the park with colleagues</a:t>
            </a:r>
          </a:p>
          <a:p>
            <a:pPr marL="171450" indent="-171450">
              <a:buFont typeface="Arial" pitchFamily="34" charset="0"/>
              <a:buChar char="•"/>
            </a:pPr>
            <a:r>
              <a:rPr lang="en-GB" sz="1100" kern="1200" dirty="0" smtClean="0">
                <a:solidFill>
                  <a:schemeClr val="tx1"/>
                </a:solidFill>
                <a:effectLst/>
              </a:rPr>
              <a:t>Listings of classes in your area, e.g. Zumba, spinning, yoga, t’ai chi, and encourage women to invite 1-2 other women from office to attend so they bond over it, as well as getting fit</a:t>
            </a:r>
          </a:p>
          <a:p>
            <a:pPr marL="171450" indent="-171450">
              <a:buFont typeface="Arial" pitchFamily="34" charset="0"/>
              <a:buChar char="•"/>
            </a:pPr>
            <a:r>
              <a:rPr lang="en-GB" sz="1100" kern="1200" dirty="0" smtClean="0">
                <a:solidFill>
                  <a:schemeClr val="tx1"/>
                </a:solidFill>
                <a:effectLst/>
              </a:rPr>
              <a:t>Employer’s to allow flexibility of lunch hour. Allowing for time it takes to get to class, get changed, take part, shower and get ready, and get back to work. This is especially important for women who want to take time to do their hair and make-up</a:t>
            </a:r>
          </a:p>
          <a:p>
            <a:pPr marL="171450" indent="-171450">
              <a:buFont typeface="Arial" pitchFamily="34" charset="0"/>
              <a:buChar char="•"/>
            </a:pPr>
            <a:r>
              <a:rPr lang="en-GB" sz="1200" kern="1200" dirty="0" smtClean="0">
                <a:solidFill>
                  <a:schemeClr val="tx1"/>
                </a:solidFill>
                <a:effectLst/>
                <a:latin typeface="+mn-lt"/>
                <a:ea typeface="+mn-ea"/>
                <a:cs typeface="+mn-cs"/>
              </a:rPr>
              <a:t>Employers to encourage movement such as walking meetings (round the block), and hourly screen breaks</a:t>
            </a:r>
          </a:p>
          <a:p>
            <a:pPr marL="171450" indent="-171450">
              <a:buFont typeface="Arial" pitchFamily="34" charset="0"/>
              <a:buChar char="•"/>
            </a:pPr>
            <a:r>
              <a:rPr lang="en-GB" sz="1200" kern="1200" dirty="0" smtClean="0">
                <a:solidFill>
                  <a:schemeClr val="tx1"/>
                </a:solidFill>
                <a:effectLst/>
                <a:latin typeface="+mn-lt"/>
                <a:ea typeface="+mn-ea"/>
                <a:cs typeface="+mn-cs"/>
              </a:rPr>
              <a:t>Employers to encourage mid-morning break to buy lunch, so that the lunch break filled with exercise is not over-extended by shopping for lunch</a:t>
            </a:r>
          </a:p>
          <a:p>
            <a:pPr marL="171450" indent="-171450">
              <a:buFont typeface="Arial" pitchFamily="34" charset="0"/>
              <a:buChar char="•"/>
            </a:pPr>
            <a:endParaRPr lang="en-GB" sz="1100" kern="1200" dirty="0" smtClean="0">
              <a:solidFill>
                <a:schemeClr val="tx1"/>
              </a:solidFill>
              <a:effectLst/>
            </a:endParaRPr>
          </a:p>
          <a:p>
            <a:pPr marL="171450" indent="-171450">
              <a:buFont typeface="Arial" pitchFamily="34" charset="0"/>
              <a:buChar char="•"/>
            </a:pPr>
            <a:endParaRPr lang="en-GB" sz="1100" kern="1200" dirty="0" smtClean="0">
              <a:solidFill>
                <a:schemeClr val="tx1"/>
              </a:solidFill>
              <a:effectLst/>
            </a:endParaRPr>
          </a:p>
          <a:p>
            <a:r>
              <a:rPr lang="en-GB" sz="1100" kern="1200" dirty="0" smtClean="0">
                <a:solidFill>
                  <a:schemeClr val="tx1"/>
                </a:solidFill>
                <a:effectLst/>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smtClean="0"/>
          </a:p>
          <a:p>
            <a:endParaRPr lang="en-GB" sz="1100" dirty="0"/>
          </a:p>
        </p:txBody>
      </p:sp>
      <p:sp>
        <p:nvSpPr>
          <p:cNvPr id="4" name="Slide Number Placeholder 3"/>
          <p:cNvSpPr>
            <a:spLocks noGrp="1"/>
          </p:cNvSpPr>
          <p:nvPr>
            <p:ph type="sldNum" sz="quarter" idx="10"/>
          </p:nvPr>
        </p:nvSpPr>
        <p:spPr/>
        <p:txBody>
          <a:bodyPr/>
          <a:lstStyle/>
          <a:p>
            <a:fld id="{3A566DEF-DD7B-4A56-957D-857D84D4F08E}" type="slidenum">
              <a:rPr lang="en-GB" smtClean="0"/>
              <a:t>37</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mn-lt"/>
                <a:ea typeface="+mn-ea"/>
                <a:cs typeface="+mn-cs"/>
              </a:rPr>
              <a:t>People move in and out of neighbourhoods</a:t>
            </a:r>
            <a:r>
              <a:rPr lang="en-GB" sz="1200" b="0" kern="1200" baseline="0" dirty="0" smtClean="0">
                <a:solidFill>
                  <a:schemeClr val="tx1"/>
                </a:solidFill>
                <a:effectLst/>
                <a:latin typeface="+mn-lt"/>
                <a:ea typeface="+mn-ea"/>
                <a:cs typeface="+mn-cs"/>
              </a:rPr>
              <a:t> fast in London so it’s easy to feel disconnected.</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baseline="0" dirty="0" smtClean="0">
                <a:solidFill>
                  <a:schemeClr val="tx1"/>
                </a:solidFill>
                <a:effectLst/>
                <a:latin typeface="+mn-lt"/>
                <a:ea typeface="+mn-ea"/>
                <a:cs typeface="+mn-cs"/>
              </a:rPr>
              <a:t>People liked the idea of sport as a way to help them to feel more integrated. </a:t>
            </a:r>
            <a:endParaRPr lang="en-GB" sz="1200" b="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Other ideas from Adam Gold’s (Unbound) research in London: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dirty="0" smtClean="0">
                <a:solidFill>
                  <a:schemeClr val="tx1"/>
                </a:solidFill>
                <a:effectLst/>
              </a:rPr>
              <a:t>Opportunity for Barry’s Bootcamp, British Military Fitness, personal trainers etc to run lunchtime sessions in parks around London (using MeetUp.com or EventBrite for users to pay in advance). If it’s more of a strength/circuit session that women want (especially those who do their aerobic workout during their commute)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200" kern="1200" dirty="0" smtClean="0">
                <a:solidFill>
                  <a:schemeClr val="tx1"/>
                </a:solidFill>
                <a:effectLst/>
                <a:latin typeface="+mn-lt"/>
                <a:ea typeface="+mn-ea"/>
                <a:cs typeface="+mn-cs"/>
              </a:rPr>
              <a:t>Taking part in events (local 10k runs etc) or Parkrun, with friends as an organised activity that's fun as well as gets you fit. Build up frequency from a couple a year to maybe one a month (budget depending)</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GB" sz="1200" kern="1200" dirty="0" smtClean="0">
              <a:solidFill>
                <a:schemeClr val="tx1"/>
              </a:solidFill>
              <a:effectLst/>
            </a:endParaRPr>
          </a:p>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38</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venirNext LT Pro Medium" pitchFamily="34" charset="0"/>
              </a:rPr>
              <a:t>Role modelling of mothers to daughters can be particularly important.</a:t>
            </a:r>
          </a:p>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39</a:t>
            </a:fld>
            <a:endParaRPr lang="en-GB" dirty="0"/>
          </a:p>
        </p:txBody>
      </p:sp>
    </p:spTree>
    <p:extLst>
      <p:ext uri="{BB962C8B-B14F-4D97-AF65-F5344CB8AC3E}">
        <p14:creationId xmlns:p14="http://schemas.microsoft.com/office/powerpoint/2010/main" val="28491988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40</a:t>
            </a:fld>
            <a:endParaRPr lang="en-GB" dirty="0"/>
          </a:p>
        </p:txBody>
      </p:sp>
    </p:spTree>
    <p:extLst>
      <p:ext uri="{BB962C8B-B14F-4D97-AF65-F5344CB8AC3E}">
        <p14:creationId xmlns:p14="http://schemas.microsoft.com/office/powerpoint/2010/main" val="2414771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F7B6BC-DB01-4DB4-99DB-A41AC17C03D1}" type="slidenum">
              <a:rPr lang="en-GB" smtClean="0"/>
              <a:t>6</a:t>
            </a:fld>
            <a:endParaRPr lang="en-GB" dirty="0"/>
          </a:p>
        </p:txBody>
      </p:sp>
    </p:spTree>
    <p:extLst>
      <p:ext uri="{BB962C8B-B14F-4D97-AF65-F5344CB8AC3E}">
        <p14:creationId xmlns:p14="http://schemas.microsoft.com/office/powerpoint/2010/main" val="225116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F7B6BC-DB01-4DB4-99DB-A41AC17C03D1}" type="slidenum">
              <a:rPr lang="en-GB" smtClean="0"/>
              <a:t>7</a:t>
            </a:fld>
            <a:endParaRPr lang="en-GB" dirty="0"/>
          </a:p>
        </p:txBody>
      </p:sp>
    </p:spTree>
    <p:extLst>
      <p:ext uri="{BB962C8B-B14F-4D97-AF65-F5344CB8AC3E}">
        <p14:creationId xmlns:p14="http://schemas.microsoft.com/office/powerpoint/2010/main" val="2251167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Additional research carried out by EFDS has found that women</a:t>
            </a:r>
            <a:r>
              <a:rPr lang="en-GB" baseline="0" dirty="0" smtClean="0"/>
              <a:t> with disabilities have a similar value system. This suggests that attempts to engage this target audience still needs to be mindful of their priorities and how these will generally not include put being active top of the list.</a:t>
            </a:r>
            <a:endParaRPr lang="en-GB" dirty="0"/>
          </a:p>
        </p:txBody>
      </p:sp>
      <p:sp>
        <p:nvSpPr>
          <p:cNvPr id="4" name="Slide Number Placeholder 3"/>
          <p:cNvSpPr>
            <a:spLocks noGrp="1"/>
          </p:cNvSpPr>
          <p:nvPr>
            <p:ph type="sldNum" sz="quarter" idx="10"/>
          </p:nvPr>
        </p:nvSpPr>
        <p:spPr/>
        <p:txBody>
          <a:bodyPr/>
          <a:lstStyle/>
          <a:p>
            <a:fld id="{7F72CA2D-59F8-4B32-AA82-9BC6E80EA873}" type="slidenum">
              <a:rPr lang="en-GB" smtClean="0"/>
              <a:pPr/>
              <a:t>10</a:t>
            </a:fld>
            <a:endParaRPr lang="en-GB" dirty="0"/>
          </a:p>
        </p:txBody>
      </p:sp>
    </p:spTree>
    <p:extLst>
      <p:ext uri="{BB962C8B-B14F-4D97-AF65-F5344CB8AC3E}">
        <p14:creationId xmlns:p14="http://schemas.microsoft.com/office/powerpoint/2010/main" val="3053680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sz="1200" dirty="0" smtClean="0">
                <a:latin typeface="AvenirNext LT Pro Medium" pitchFamily="34" charset="0"/>
              </a:rPr>
              <a:t>65% of all respondents said </a:t>
            </a:r>
            <a:r>
              <a:rPr lang="en-GB" sz="1200" b="1" dirty="0" smtClean="0">
                <a:latin typeface="AvenirNext LT Pro Medium" pitchFamily="34" charset="0"/>
              </a:rPr>
              <a:t>reduced cost.</a:t>
            </a:r>
            <a:r>
              <a:rPr lang="en-GB" sz="1200" dirty="0" smtClean="0">
                <a:latin typeface="AvenirNext LT Pro Medium" pitchFamily="34" charset="0"/>
              </a:rPr>
              <a:t>  </a:t>
            </a:r>
            <a:r>
              <a:rPr lang="en-GB" sz="1200" b="1" dirty="0" smtClean="0">
                <a:latin typeface="AvenirNext LT Pro Medium" pitchFamily="34" charset="0"/>
              </a:rPr>
              <a:t>Young women </a:t>
            </a:r>
            <a:r>
              <a:rPr lang="en-GB" sz="1200" dirty="0" smtClean="0">
                <a:latin typeface="AvenirNext LT Pro Medium" pitchFamily="34" charset="0"/>
              </a:rPr>
              <a:t>(16-18) in particular cited difficulties in finding money to pay for activities outside school (which appeal more ). </a:t>
            </a:r>
          </a:p>
          <a:p>
            <a:pPr marL="171450" indent="-171450">
              <a:buFont typeface="Arial" pitchFamily="34" charset="0"/>
              <a:buChar char="•"/>
            </a:pPr>
            <a:r>
              <a:rPr lang="en-GB" sz="1200" b="1" dirty="0" smtClean="0">
                <a:latin typeface="AvenirNext LT Pro Medium" pitchFamily="34" charset="0"/>
              </a:rPr>
              <a:t>Sessions for different abilities </a:t>
            </a:r>
            <a:r>
              <a:rPr lang="en-GB" sz="1200" dirty="0" smtClean="0">
                <a:latin typeface="AvenirNext LT Pro Medium" pitchFamily="34" charset="0"/>
              </a:rPr>
              <a:t>(particularly for non-active respondents) and </a:t>
            </a:r>
            <a:r>
              <a:rPr lang="en-GB" sz="1200" b="1" dirty="0" smtClean="0">
                <a:latin typeface="AvenirNext LT Pro Medium" pitchFamily="34" charset="0"/>
              </a:rPr>
              <a:t>female only sessions </a:t>
            </a:r>
            <a:r>
              <a:rPr lang="en-GB" sz="1200" dirty="0" smtClean="0">
                <a:latin typeface="AvenirNext LT Pro Medium" pitchFamily="34" charset="0"/>
              </a:rPr>
              <a:t>(particularly for religious reasons) ranked </a:t>
            </a:r>
            <a:r>
              <a:rPr lang="en-GB" sz="1200" b="1" dirty="0" smtClean="0">
                <a:latin typeface="AvenirNext LT Pro Medium" pitchFamily="34" charset="0"/>
              </a:rPr>
              <a:t>2</a:t>
            </a:r>
            <a:r>
              <a:rPr lang="en-GB" sz="1200" b="1" baseline="30000" dirty="0" smtClean="0">
                <a:latin typeface="AvenirNext LT Pro Medium" pitchFamily="34" charset="0"/>
              </a:rPr>
              <a:t>nd</a:t>
            </a:r>
            <a:r>
              <a:rPr lang="en-GB" sz="1200" b="1" dirty="0" smtClean="0">
                <a:latin typeface="AvenirNext LT Pro Medium" pitchFamily="34" charset="0"/>
              </a:rPr>
              <a:t> and 3</a:t>
            </a:r>
            <a:r>
              <a:rPr lang="en-GB" sz="1200" b="1" baseline="30000" dirty="0" smtClean="0">
                <a:latin typeface="AvenirNext LT Pro Medium" pitchFamily="34" charset="0"/>
              </a:rPr>
              <a:t>rd</a:t>
            </a:r>
            <a:r>
              <a:rPr lang="en-GB" sz="1200" b="1" dirty="0" smtClean="0">
                <a:latin typeface="AvenirNext LT Pro Medium" pitchFamily="34" charset="0"/>
              </a:rPr>
              <a:t> </a:t>
            </a:r>
            <a:endParaRPr lang="en-GB" sz="1200" dirty="0" smtClean="0">
              <a:latin typeface="AvenirNext LT Pro Medium" pitchFamily="34" charset="0"/>
            </a:endParaRPr>
          </a:p>
          <a:p>
            <a:pPr marL="171450" lvl="0" indent="-171450">
              <a:buFont typeface="Arial" pitchFamily="34" charset="0"/>
              <a:buChar char="•"/>
            </a:pPr>
            <a:r>
              <a:rPr lang="en-GB" sz="1200" dirty="0" smtClean="0">
                <a:latin typeface="AvenirNext LT Pro Medium" pitchFamily="34" charset="0"/>
              </a:rPr>
              <a:t>1/3 of all respondents said </a:t>
            </a:r>
            <a:r>
              <a:rPr lang="en-GB" sz="1200" b="1" dirty="0" smtClean="0">
                <a:latin typeface="AvenirNext LT Pro Medium" pitchFamily="34" charset="0"/>
              </a:rPr>
              <a:t>greater flexibility </a:t>
            </a:r>
            <a:r>
              <a:rPr lang="en-GB" sz="1200" dirty="0" smtClean="0">
                <a:latin typeface="AvenirNext LT Pro Medium" pitchFamily="34" charset="0"/>
              </a:rPr>
              <a:t>was important (with a reluctance to sign up for monthly subscriptions)</a:t>
            </a:r>
          </a:p>
          <a:p>
            <a:pPr marL="171450" lvl="0" indent="-171450">
              <a:buFont typeface="Arial" pitchFamily="34" charset="0"/>
              <a:buChar char="•"/>
            </a:pPr>
            <a:r>
              <a:rPr lang="en-GB" sz="1200" b="1" dirty="0" smtClean="0">
                <a:latin typeface="AvenirNext LT Pro Medium" pitchFamily="34" charset="0"/>
              </a:rPr>
              <a:t>Over half of mothers </a:t>
            </a:r>
            <a:r>
              <a:rPr lang="en-GB" sz="1200" dirty="0" smtClean="0">
                <a:latin typeface="AvenirNext LT Pro Medium" pitchFamily="34" charset="0"/>
              </a:rPr>
              <a:t>with dependent children said ‘mother and child sessions’ would encourage them to take part. </a:t>
            </a:r>
          </a:p>
          <a:p>
            <a:pPr marL="171450" lvl="0" indent="-171450">
              <a:buFont typeface="Arial" pitchFamily="34" charset="0"/>
              <a:buChar char="•"/>
            </a:pPr>
            <a:r>
              <a:rPr lang="en-GB" sz="1200" b="1" dirty="0" smtClean="0">
                <a:latin typeface="AvenirNext LT Pro Medium" pitchFamily="34" charset="0"/>
              </a:rPr>
              <a:t>Lack of information </a:t>
            </a:r>
            <a:r>
              <a:rPr lang="en-GB" sz="1200" dirty="0" smtClean="0">
                <a:latin typeface="AvenirNext LT Pro Medium" pitchFamily="34" charset="0"/>
              </a:rPr>
              <a:t>and in particular ‘drop off in information on local services and activities received by young people when they leave school’ – may partly account for high levels of latent demand / low activity amongst younger women. </a:t>
            </a:r>
          </a:p>
          <a:p>
            <a:pPr marL="171450" indent="-171450">
              <a:buFont typeface="Arial" pitchFamily="34" charset="0"/>
              <a:buChar char="•"/>
            </a:pPr>
            <a:r>
              <a:rPr lang="en-GB" sz="1200" b="1" dirty="0" smtClean="0">
                <a:latin typeface="AvenirNext LT Pro Medium" pitchFamily="34" charset="0"/>
              </a:rPr>
              <a:t>Location can be problematic: young people have safety concerns about venues next to park; reluctance to travel across borough due to disputes/gangs; lack of activities during school hours)</a:t>
            </a:r>
          </a:p>
          <a:p>
            <a:pPr marL="171450" indent="-171450">
              <a:buFont typeface="Arial" pitchFamily="34" charset="0"/>
              <a:buChar char="•"/>
            </a:pPr>
            <a:r>
              <a:rPr lang="en-GB" sz="1200" b="1" dirty="0" smtClean="0">
                <a:latin typeface="AvenirNext LT Pro Medium" pitchFamily="34" charset="0"/>
              </a:rPr>
              <a:t>Anything about challenge of travelling to an </a:t>
            </a:r>
          </a:p>
          <a:p>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21</a:t>
            </a:fld>
            <a:endParaRPr lang="en-GB" dirty="0"/>
          </a:p>
        </p:txBody>
      </p:sp>
    </p:spTree>
    <p:extLst>
      <p:ext uri="{BB962C8B-B14F-4D97-AF65-F5344CB8AC3E}">
        <p14:creationId xmlns:p14="http://schemas.microsoft.com/office/powerpoint/2010/main" val="24429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makes it</a:t>
            </a:r>
            <a:r>
              <a:rPr lang="en-GB" baseline="0" dirty="0" smtClean="0"/>
              <a:t> particularly hard in London – how can we account for the lower levels of participation – particularly amongst the youngest group of women – and the higher than average levels of latent demand?</a:t>
            </a:r>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22</a:t>
            </a:fld>
            <a:endParaRPr lang="en-GB" dirty="0"/>
          </a:p>
        </p:txBody>
      </p:sp>
    </p:spTree>
    <p:extLst>
      <p:ext uri="{BB962C8B-B14F-4D97-AF65-F5344CB8AC3E}">
        <p14:creationId xmlns:p14="http://schemas.microsoft.com/office/powerpoint/2010/main" val="2414771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Those new to London</a:t>
            </a:r>
            <a:r>
              <a:rPr lang="en-GB" baseline="0" dirty="0" smtClean="0"/>
              <a:t> are particularly appreciative of London’s parks and architecture.</a:t>
            </a:r>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23</a:t>
            </a:fld>
            <a:endParaRPr lang="en-GB" dirty="0"/>
          </a:p>
        </p:txBody>
      </p:sp>
    </p:spTree>
    <p:extLst>
      <p:ext uri="{BB962C8B-B14F-4D97-AF65-F5344CB8AC3E}">
        <p14:creationId xmlns:p14="http://schemas.microsoft.com/office/powerpoint/2010/main" val="732775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Commuting feels more exhausting in London because of public transport which is often so crowded. Outside</a:t>
            </a:r>
            <a:r>
              <a:rPr lang="en-GB" baseline="0" dirty="0" smtClean="0"/>
              <a:t> London, people more often drive to work so can take short detours to go to the gym before or after work and just dump their gym stuff in a bag in the boot.  It just feels easier and more manageable.  (This was explained by a woman at Futures Company who previously worked in Cambridge and drove to work.)</a:t>
            </a:r>
            <a:endParaRPr lang="en-GB" dirty="0"/>
          </a:p>
        </p:txBody>
      </p:sp>
      <p:sp>
        <p:nvSpPr>
          <p:cNvPr id="4" name="Slide Number Placeholder 3"/>
          <p:cNvSpPr>
            <a:spLocks noGrp="1"/>
          </p:cNvSpPr>
          <p:nvPr>
            <p:ph type="sldNum" sz="quarter" idx="10"/>
          </p:nvPr>
        </p:nvSpPr>
        <p:spPr/>
        <p:txBody>
          <a:bodyPr/>
          <a:lstStyle/>
          <a:p>
            <a:fld id="{3A566DEF-DD7B-4A56-957D-857D84D4F08E}" type="slidenum">
              <a:rPr lang="en-GB" smtClean="0"/>
              <a:t>24</a:t>
            </a:fld>
            <a:endParaRPr lang="en-GB" dirty="0"/>
          </a:p>
        </p:txBody>
      </p:sp>
    </p:spTree>
    <p:extLst>
      <p:ext uri="{BB962C8B-B14F-4D97-AF65-F5344CB8AC3E}">
        <p14:creationId xmlns:p14="http://schemas.microsoft.com/office/powerpoint/2010/main" val="2397497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2568179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2241435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139664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3408829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1460511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354472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265063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261219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194754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11019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95F879-BF35-49AB-A4FA-B33581E502C1}" type="datetimeFigureOut">
              <a:rPr lang="en-GB" smtClean="0"/>
              <a:t>18/03/2016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4C88CEC-6CC4-4FEA-BF29-606726F07B25}" type="slidenum">
              <a:rPr lang="en-GB" smtClean="0"/>
              <a:t>‹#›</a:t>
            </a:fld>
            <a:endParaRPr lang="en-GB" dirty="0"/>
          </a:p>
        </p:txBody>
      </p:sp>
    </p:spTree>
    <p:extLst>
      <p:ext uri="{BB962C8B-B14F-4D97-AF65-F5344CB8AC3E}">
        <p14:creationId xmlns:p14="http://schemas.microsoft.com/office/powerpoint/2010/main" val="222406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5F879-BF35-49AB-A4FA-B33581E502C1}" type="datetimeFigureOut">
              <a:rPr lang="en-GB" smtClean="0"/>
              <a:t>18/03/2016</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DRAFT – NOT FOR CIRCULATION</a:t>
            </a:r>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88CEC-6CC4-4FEA-BF29-606726F07B25}" type="slidenum">
              <a:rPr lang="en-GB" smtClean="0"/>
              <a:t>‹#›</a:t>
            </a:fld>
            <a:endParaRPr lang="en-GB" dirty="0"/>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878000" y="4967735"/>
            <a:ext cx="3110800" cy="1499850"/>
          </a:xfrm>
          <a:prstGeom prst="rect">
            <a:avLst/>
          </a:prstGeom>
        </p:spPr>
      </p:pic>
    </p:spTree>
    <p:extLst>
      <p:ext uri="{BB962C8B-B14F-4D97-AF65-F5344CB8AC3E}">
        <p14:creationId xmlns:p14="http://schemas.microsoft.com/office/powerpoint/2010/main" val="4124681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7.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hyperlink" Target="http://www.google.co.uk/url?sa=i&amp;rct=j&amp;q=&amp;esrc=s&amp;frm=1&amp;source=images&amp;cd=&amp;cad=rja&amp;uact=8&amp;ved=0CAcQjRw&amp;url=http://www.telegraph.co.uk/women/womens-health/11004443/Women-cycling-row-What-life-is-really-like-in-the-slow-lane.html&amp;ei=IRM1VfqbGoXCPP7mgYAD&amp;bvm=bv.91071109,d.ZWU&amp;psig=AFQjCNEMgPjQLF5OU_nZNq0BTc5i9kB__A&amp;ust=1429628030766425" TargetMode="External"/><Relationship Id="rId4" Type="http://schemas.openxmlformats.org/officeDocument/2006/relationships/image" Target="../media/image10.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selfmanagementuk.org/department-health-dh&amp;ei=8R81Ven8O4rCPL6EgbAB&amp;bvm=bv.91071109,d.d2s&amp;psig=AFQjCNHsDZO9a9DaXGHnNYOPpoE46dl9_A&amp;ust=142963132452460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www.redbrick.me/news/campus/this-girl-can-campaign-raises-sporting-awareness-at-university/&amp;ei=Vik1VdDaE4GIPfv1gYAO&amp;bvm=bv.91071109,d.d2s&amp;psig=AFQjCNG_W9hsckHD7GpL9YEPxhOsv73NNw&amp;ust=1429633690041127"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7.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8.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9.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w&amp;url=http://marksaccjokes.blogspot.com/2010/03/how-many-accountants-does-it-take-to.html&amp;ei=kPU0VabXD8S5OIaigKAD&amp;bvm=bv.91071109,d.ZWU&amp;psig=AFQjCNHVXX2Rgn6GPs5HSffSsPywwbwmDQ&amp;ust=1429620456369780"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google.co.uk/url?sa=i&amp;rct=j&amp;q=&amp;esrc=s&amp;frm=1&amp;source=images&amp;cd=&amp;cad=rja&amp;uact=8&amp;ved=0CAcQjRw&amp;url=http://www.exercise-works.org/latest-news/2012/1/24/helping-families-to-get-more-daily-fun-exercise.html&amp;ei=m1A_Vfy9Jo70auqhgdgM&amp;bvm=bv.91665533,d.d2s&amp;psig=AFQjCNFDM2nAhIxeLyRw_3yr4ZVTbUKKEQ&amp;ust=1430299152390148" TargetMode="External"/><Relationship Id="rId5" Type="http://schemas.openxmlformats.org/officeDocument/2006/relationships/hyperlink" Target="http://www.google.co.uk/url?sa=i&amp;rct=j&amp;q=&amp;esrc=s&amp;frm=1&amp;source=images&amp;cd=&amp;cad=rja&amp;uact=8&amp;ved=0CAcQjRw&amp;url=http://life.familyeducation.com/slideshow/exercise/71040.html&amp;ei=pE8_Vfn-L5HPaMmfgYgO&amp;bvm=bv.91665533,d.d2s&amp;psig=AFQjCNEtxt6AzljqAFeYpznGaNMMh7j6nw&amp;ust=1430298876671632" TargetMode="Externa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http://www.oliverboo.com/"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unboundlife.co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oliverboo.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hyperlink" Target="https://www.google.co.uk/url?sa=i&amp;rct=j&amp;q=&amp;esrc=s&amp;frm=1&amp;source=images&amp;cd=&amp;cad=rja&amp;uact=8&amp;ved=0CAcQjRw&amp;url=https://twitter.com/futuresco&amp;ei=JSQ1Va_UIcTaOLefgLAK&amp;bvm=bv.91071109,d.d2s&amp;psig=AFQjCNEy9rtnQQ2onH-r9y6EHboHapX1fg&amp;ust=1429632417982461" TargetMode="External"/><Relationship Id="rId3" Type="http://schemas.openxmlformats.org/officeDocument/2006/relationships/image" Target="../media/image2.jpeg"/><Relationship Id="rId7" Type="http://schemas.openxmlformats.org/officeDocument/2006/relationships/image" Target="../media/image4.jpeg"/><Relationship Id="rId12" Type="http://schemas.openxmlformats.org/officeDocument/2006/relationships/hyperlink" Target="http://www.google.co.uk/url?sa=i&amp;rct=j&amp;q=&amp;esrc=s&amp;frm=1&amp;source=images&amp;cd=&amp;cad=rja&amp;uact=8&amp;ved=0CAcQjRw&amp;url=http://dulwich.southwark.dbprimary.com/&amp;ei=8yM1VaW0HIHUPbnWgJAJ&amp;bvm=bv.91071109,d.d2s&amp;psig=AFQjCNGbLirzm388rS1qt1EZLY8zPC-vzQ&amp;ust=142963236510531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thefuturescompany.com/wp-content/uploads/2015/01/Sarah-Beddall-720x384.jpg" TargetMode="External"/><Relationship Id="rId11" Type="http://schemas.openxmlformats.org/officeDocument/2006/relationships/image" Target="../media/image8.jpeg"/><Relationship Id="rId5" Type="http://schemas.openxmlformats.org/officeDocument/2006/relationships/image" Target="../media/image3.jpeg"/><Relationship Id="rId15" Type="http://schemas.openxmlformats.org/officeDocument/2006/relationships/hyperlink" Target="http://www.google.co.uk/url?sa=i&amp;rct=j&amp;q=&amp;esrc=s&amp;frm=1&amp;source=images&amp;cd=&amp;cad=rja&amp;uact=8&amp;ved=0CAcQjRw&amp;url=http://selfmanagementuk.org/department-health-dh&amp;ei=8R81Ven8O4rCPL6EgbAB&amp;bvm=bv.91071109,d.d2s&amp;psig=AFQjCNHsDZO9a9DaXGHnNYOPpoE46dl9_A&amp;ust=1429631324524603" TargetMode="External"/><Relationship Id="rId10" Type="http://schemas.openxmlformats.org/officeDocument/2006/relationships/image" Target="../media/image7.jpeg"/><Relationship Id="rId4" Type="http://schemas.openxmlformats.org/officeDocument/2006/relationships/hyperlink" Target="http://thefuturescompany.com/?attachment_id=5412" TargetMode="External"/><Relationship Id="rId9" Type="http://schemas.openxmlformats.org/officeDocument/2006/relationships/image" Target="../media/image6.jpeg"/><Relationship Id="rId14" Type="http://schemas.openxmlformats.org/officeDocument/2006/relationships/hyperlink" Target="http://www.google.co.uk/url?sa=i&amp;rct=j&amp;q=&amp;esrc=s&amp;frm=1&amp;source=images&amp;cd=&amp;cad=rja&amp;uact=8&amp;ved=0CAcQjRw&amp;url=http://www.crisis.org.uk/pages/about-us.html&amp;ei=WyQ1VdqZNojXPK7VgYgH&amp;bvm=bv.91071109,d.d2s&amp;psig=AFQjCNEZjjjPsBoyG9-mfROAM7BfJFOZHA&amp;ust=142963246952404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ctrTitle"/>
          </p:nvPr>
        </p:nvSpPr>
        <p:spPr>
          <a:ln>
            <a:solidFill>
              <a:schemeClr val="tx1"/>
            </a:solidFill>
          </a:ln>
        </p:spPr>
        <p:txBody>
          <a:bodyPr>
            <a:normAutofit/>
          </a:bodyPr>
          <a:lstStyle/>
          <a:p>
            <a:r>
              <a:rPr lang="en-GB" sz="4800" dirty="0">
                <a:latin typeface="AvenirNext LT Pro Medium" pitchFamily="34" charset="0"/>
              </a:rPr>
              <a:t>Understanding the London specific barriers to girls and women getting </a:t>
            </a:r>
            <a:r>
              <a:rPr lang="en-GB" sz="4800" dirty="0" smtClean="0">
                <a:latin typeface="AvenirNext LT Pro Medium" pitchFamily="34" charset="0"/>
              </a:rPr>
              <a:t>active</a:t>
            </a:r>
            <a:endParaRPr lang="en-GB" sz="4800" dirty="0">
              <a:latin typeface="AvenirNext LT Pro Medium" pitchFamily="34" charset="0"/>
            </a:endParaRPr>
          </a:p>
        </p:txBody>
      </p:sp>
      <p:sp>
        <p:nvSpPr>
          <p:cNvPr id="16" name="Subtitle 15"/>
          <p:cNvSpPr>
            <a:spLocks noGrp="1"/>
          </p:cNvSpPr>
          <p:nvPr>
            <p:ph type="subTitle" idx="1"/>
          </p:nvPr>
        </p:nvSpPr>
        <p:spPr>
          <a:xfrm>
            <a:off x="1524000" y="3976576"/>
            <a:ext cx="9144000" cy="1281223"/>
          </a:xfrm>
        </p:spPr>
        <p:txBody>
          <a:bodyPr>
            <a:noAutofit/>
          </a:bodyPr>
          <a:lstStyle/>
          <a:p>
            <a:r>
              <a:rPr lang="en-GB" sz="1200" dirty="0" smtClean="0">
                <a:latin typeface="AvenirNext LT Pro Medium" pitchFamily="34" charset="0"/>
              </a:rPr>
              <a:t>Final report</a:t>
            </a:r>
          </a:p>
          <a:p>
            <a:r>
              <a:rPr lang="en-GB" sz="1200" dirty="0" smtClean="0">
                <a:latin typeface="AvenirNext LT Pro Medium" pitchFamily="34" charset="0"/>
              </a:rPr>
              <a:t>April 2015</a:t>
            </a:r>
          </a:p>
          <a:p>
            <a:endParaRPr lang="en-GB" sz="1200" dirty="0">
              <a:latin typeface="AvenirNext LT Pro Medium" pitchFamily="34" charset="0"/>
            </a:endParaRPr>
          </a:p>
          <a:p>
            <a:r>
              <a:rPr lang="en-GB" sz="1200" dirty="0" smtClean="0">
                <a:latin typeface="AvenirNext LT Pro Medium" pitchFamily="34" charset="0"/>
              </a:rPr>
              <a:t>Alex </a:t>
            </a:r>
            <a:r>
              <a:rPr lang="en-GB" sz="1200" smtClean="0">
                <a:latin typeface="AvenirNext LT Pro Medium" pitchFamily="34" charset="0"/>
              </a:rPr>
              <a:t>Oliver </a:t>
            </a:r>
          </a:p>
          <a:p>
            <a:r>
              <a:rPr lang="en-GB" sz="1200" smtClean="0">
                <a:latin typeface="AvenirNext LT Pro Medium" pitchFamily="34" charset="0"/>
              </a:rPr>
              <a:t>Oliver </a:t>
            </a:r>
            <a:r>
              <a:rPr lang="en-GB" sz="1200" dirty="0" smtClean="0">
                <a:latin typeface="AvenirNext LT Pro Medium" pitchFamily="34" charset="0"/>
              </a:rPr>
              <a:t>Boo Ltd</a:t>
            </a:r>
            <a:endParaRPr lang="en-GB" sz="1200" dirty="0">
              <a:latin typeface="AvenirNext LT Pro Medium" pitchFamily="34" charset="0"/>
            </a:endParaRPr>
          </a:p>
        </p:txBody>
      </p:sp>
    </p:spTree>
    <p:extLst>
      <p:ext uri="{BB962C8B-B14F-4D97-AF65-F5344CB8AC3E}">
        <p14:creationId xmlns:p14="http://schemas.microsoft.com/office/powerpoint/2010/main" val="4162068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634" y="139657"/>
            <a:ext cx="10515600" cy="1325563"/>
          </a:xfrm>
        </p:spPr>
        <p:txBody>
          <a:bodyPr vert="horz" lIns="91440" tIns="45720" rIns="91440" bIns="45720" rtlCol="0" anchor="ctr">
            <a:normAutofit/>
          </a:bodyPr>
          <a:lstStyle/>
          <a:p>
            <a:r>
              <a:rPr lang="en-GB" sz="2800" b="1" dirty="0" smtClean="0">
                <a:latin typeface="AvenirNext LT Pro Medium" pitchFamily="34" charset="0"/>
              </a:rPr>
              <a:t>Sport </a:t>
            </a:r>
            <a:r>
              <a:rPr lang="en-GB" sz="2800" b="1" dirty="0">
                <a:latin typeface="AvenirNext LT Pro Medium" pitchFamily="34" charset="0"/>
              </a:rPr>
              <a:t>and exercise </a:t>
            </a:r>
            <a:r>
              <a:rPr lang="en-GB" sz="2800" b="1" dirty="0" smtClean="0">
                <a:latin typeface="AvenirNext LT Pro Medium" pitchFamily="34" charset="0"/>
              </a:rPr>
              <a:t>does not always feel relevant or a priority</a:t>
            </a:r>
            <a:endParaRPr lang="en-GB" sz="2800" b="1" dirty="0">
              <a:latin typeface="AvenirNext LT Pro Medium" pitchFamily="34" charset="0"/>
            </a:endParaRPr>
          </a:p>
        </p:txBody>
      </p:sp>
      <p:sp>
        <p:nvSpPr>
          <p:cNvPr id="3" name="Content Placeholder 2"/>
          <p:cNvSpPr>
            <a:spLocks noGrp="1"/>
          </p:cNvSpPr>
          <p:nvPr>
            <p:ph sz="half" idx="1"/>
          </p:nvPr>
        </p:nvSpPr>
        <p:spPr>
          <a:xfrm>
            <a:off x="463423" y="1600207"/>
            <a:ext cx="4860139" cy="3773010"/>
          </a:xfrm>
        </p:spPr>
        <p:txBody>
          <a:bodyPr>
            <a:normAutofit/>
          </a:bodyPr>
          <a:lstStyle/>
          <a:p>
            <a:pPr marL="0" indent="0">
              <a:buNone/>
            </a:pPr>
            <a:r>
              <a:rPr lang="en-GB" sz="2000" dirty="0">
                <a:latin typeface="AvenirNext LT Pro Medium" pitchFamily="34" charset="0"/>
              </a:rPr>
              <a:t>Most women have rich and complex lives.</a:t>
            </a:r>
          </a:p>
          <a:p>
            <a:pPr marL="0" indent="0">
              <a:buNone/>
            </a:pPr>
            <a:r>
              <a:rPr lang="en-GB" sz="2000" dirty="0">
                <a:latin typeface="AvenirNext LT Pro Medium" pitchFamily="34" charset="0"/>
              </a:rPr>
              <a:t>But s</a:t>
            </a:r>
            <a:r>
              <a:rPr lang="en-GB" sz="2000" dirty="0" smtClean="0">
                <a:latin typeface="AvenirNext LT Pro Medium" pitchFamily="34" charset="0"/>
              </a:rPr>
              <a:t>port / exercise is not always felt to be </a:t>
            </a:r>
            <a:r>
              <a:rPr lang="en-GB" sz="2000" dirty="0">
                <a:latin typeface="AvenirNext LT Pro Medium" pitchFamily="34" charset="0"/>
              </a:rPr>
              <a:t>something that fulfils </a:t>
            </a:r>
            <a:r>
              <a:rPr lang="en-GB" sz="2000" dirty="0" smtClean="0">
                <a:latin typeface="AvenirNext LT Pro Medium" pitchFamily="34" charset="0"/>
              </a:rPr>
              <a:t>women’s core </a:t>
            </a:r>
            <a:r>
              <a:rPr lang="en-GB" sz="2000" dirty="0">
                <a:latin typeface="AvenirNext LT Pro Medium" pitchFamily="34" charset="0"/>
              </a:rPr>
              <a:t>values or reflects what is important to them</a:t>
            </a:r>
            <a:r>
              <a:rPr lang="en-GB" sz="2000" dirty="0" smtClean="0">
                <a:latin typeface="AvenirNext LT Pro Medium" pitchFamily="34" charset="0"/>
              </a:rPr>
              <a:t>.</a:t>
            </a:r>
          </a:p>
          <a:p>
            <a:pPr marL="0" indent="0">
              <a:buNone/>
            </a:pPr>
            <a:endParaRPr lang="en-GB" sz="2000" dirty="0">
              <a:latin typeface="AvenirNext LT Pro Medium" pitchFamily="34" charset="0"/>
            </a:endParaRPr>
          </a:p>
          <a:p>
            <a:pPr marL="0" indent="0">
              <a:buNone/>
            </a:pPr>
            <a:endParaRPr lang="en-GB" sz="2000" dirty="0">
              <a:latin typeface="AvenirNext LT Pro Medium" pitchFamily="34" charset="0"/>
            </a:endParaRPr>
          </a:p>
        </p:txBody>
      </p:sp>
      <p:sp>
        <p:nvSpPr>
          <p:cNvPr id="86" name="TextBox 85"/>
          <p:cNvSpPr txBox="1"/>
          <p:nvPr/>
        </p:nvSpPr>
        <p:spPr>
          <a:xfrm>
            <a:off x="1329554" y="6586818"/>
            <a:ext cx="9526339" cy="230832"/>
          </a:xfrm>
          <a:prstGeom prst="rect">
            <a:avLst/>
          </a:prstGeom>
          <a:noFill/>
        </p:spPr>
        <p:txBody>
          <a:bodyPr wrap="square" rtlCol="0">
            <a:spAutoFit/>
          </a:bodyPr>
          <a:lstStyle/>
          <a:p>
            <a:pPr algn="ctr"/>
            <a:r>
              <a:rPr lang="en-GB" sz="900" dirty="0" smtClean="0">
                <a:solidFill>
                  <a:schemeClr val="tx2"/>
                </a:solidFill>
                <a:latin typeface="HelveticaNeue LT 45 Light"/>
              </a:rPr>
              <a:t>Source: Understanding Women’s Lives in 2013&amp; the role of sport and physical activity (Women in Sport) </a:t>
            </a:r>
            <a:endParaRPr lang="en-GB" sz="900" dirty="0">
              <a:solidFill>
                <a:schemeClr val="tx2"/>
              </a:solidFill>
              <a:latin typeface="HelveticaNeue LT 45 Light"/>
            </a:endParaRPr>
          </a:p>
        </p:txBody>
      </p:sp>
      <p:pic>
        <p:nvPicPr>
          <p:cNvPr id="8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2722" y="1293746"/>
            <a:ext cx="5692929"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 name="Rectangle 81"/>
          <p:cNvSpPr/>
          <p:nvPr/>
        </p:nvSpPr>
        <p:spPr>
          <a:xfrm>
            <a:off x="463423" y="3727942"/>
            <a:ext cx="4860139" cy="2447080"/>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latin typeface="AvenirNext LT Pro Medium" pitchFamily="34" charset="0"/>
              </a:rPr>
              <a:t>Women in Sport’s research - </a:t>
            </a:r>
            <a:r>
              <a:rPr lang="en-GB" sz="1600" i="1" dirty="0" smtClean="0">
                <a:latin typeface="AvenirNext LT Pro Medium" pitchFamily="34" charset="0"/>
              </a:rPr>
              <a:t>Understanding Women’s Lives</a:t>
            </a:r>
            <a:r>
              <a:rPr lang="en-GB" sz="1600" dirty="0" smtClean="0">
                <a:latin typeface="AvenirNext LT Pro Medium" pitchFamily="34" charset="0"/>
              </a:rPr>
              <a:t> - </a:t>
            </a:r>
            <a:r>
              <a:rPr lang="en-GB" altLang="en-US" sz="1600" dirty="0" smtClean="0">
                <a:latin typeface="AvenirNext LT Pro Medium" pitchFamily="34" charset="0"/>
              </a:rPr>
              <a:t>identified 6 </a:t>
            </a:r>
            <a:r>
              <a:rPr lang="en-GB" altLang="en-US" sz="1600" dirty="0">
                <a:latin typeface="AvenirNext LT Pro Medium" pitchFamily="34" charset="0"/>
              </a:rPr>
              <a:t>core </a:t>
            </a:r>
            <a:r>
              <a:rPr lang="en-GB" altLang="en-US" sz="1600" dirty="0" smtClean="0">
                <a:latin typeface="AvenirNext LT Pro Medium" pitchFamily="34" charset="0"/>
              </a:rPr>
              <a:t>values which determine how women prioritise and make decisions on how to spend their time day to day.  The importance </a:t>
            </a:r>
            <a:r>
              <a:rPr lang="en-GB" altLang="en-US" sz="1600" dirty="0">
                <a:latin typeface="AvenirNext LT Pro Medium" pitchFamily="34" charset="0"/>
              </a:rPr>
              <a:t>of each will vary for different </a:t>
            </a:r>
            <a:r>
              <a:rPr lang="en-GB" altLang="en-US" sz="1600" dirty="0" smtClean="0">
                <a:latin typeface="AvenirNext LT Pro Medium" pitchFamily="34" charset="0"/>
              </a:rPr>
              <a:t>women, including the disabled, </a:t>
            </a:r>
            <a:r>
              <a:rPr lang="en-GB" altLang="en-US" sz="1600" dirty="0">
                <a:latin typeface="AvenirNext LT Pro Medium" pitchFamily="34" charset="0"/>
              </a:rPr>
              <a:t>at different times of their </a:t>
            </a:r>
            <a:r>
              <a:rPr lang="en-GB" altLang="en-US" sz="1600" dirty="0" smtClean="0">
                <a:latin typeface="AvenirNext LT Pro Medium" pitchFamily="34" charset="0"/>
              </a:rPr>
              <a:t>lives.  It’s important to </a:t>
            </a:r>
            <a:r>
              <a:rPr lang="en-GB" altLang="en-US" sz="1600" dirty="0">
                <a:latin typeface="AvenirNext LT Pro Medium" pitchFamily="34" charset="0"/>
              </a:rPr>
              <a:t>consider how sport can fulfil these values </a:t>
            </a:r>
            <a:r>
              <a:rPr lang="en-GB" altLang="en-US" sz="1600" dirty="0" smtClean="0">
                <a:latin typeface="AvenirNext LT Pro Medium" pitchFamily="34" charset="0"/>
              </a:rPr>
              <a:t>and align with them to be genuinely customer–centric.</a:t>
            </a:r>
            <a:endParaRPr lang="en-GB" sz="1600" dirty="0">
              <a:latin typeface="AvenirNext LT Pro Medium" pitchFamily="34" charset="0"/>
            </a:endParaRPr>
          </a:p>
        </p:txBody>
      </p:sp>
    </p:spTree>
    <p:extLst>
      <p:ext uri="{BB962C8B-B14F-4D97-AF65-F5344CB8AC3E}">
        <p14:creationId xmlns:p14="http://schemas.microsoft.com/office/powerpoint/2010/main" val="2153701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Elbow Connector 43"/>
          <p:cNvCxnSpPr/>
          <p:nvPr/>
        </p:nvCxnSpPr>
        <p:spPr>
          <a:xfrm>
            <a:off x="4020189" y="2279310"/>
            <a:ext cx="4562964" cy="12700"/>
          </a:xfrm>
          <a:prstGeom prst="bentConnector4">
            <a:avLst>
              <a:gd name="adj1" fmla="val -866"/>
              <a:gd name="adj2" fmla="val 1000000"/>
            </a:avLst>
          </a:prstGeom>
          <a:ln w="38100">
            <a:solidFill>
              <a:srgbClr val="04BDE2"/>
            </a:solidFill>
            <a:tailEnd type="arrow"/>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345629" y="73164"/>
            <a:ext cx="11229024" cy="1143000"/>
          </a:xfrm>
        </p:spPr>
        <p:txBody>
          <a:bodyPr vert="horz" lIns="91440" tIns="45720" rIns="91440" bIns="45720" rtlCol="0" anchor="ctr">
            <a:normAutofit/>
          </a:bodyPr>
          <a:lstStyle/>
          <a:p>
            <a:r>
              <a:rPr lang="en-GB" sz="2800" b="1" dirty="0">
                <a:latin typeface="AvenirNext LT Pro Medium" pitchFamily="34" charset="0"/>
              </a:rPr>
              <a:t>Understanding the customer journey</a:t>
            </a:r>
          </a:p>
        </p:txBody>
      </p:sp>
      <p:sp>
        <p:nvSpPr>
          <p:cNvPr id="5" name="Rectangle 4"/>
          <p:cNvSpPr/>
          <p:nvPr/>
        </p:nvSpPr>
        <p:spPr>
          <a:xfrm>
            <a:off x="531605" y="1734242"/>
            <a:ext cx="2104247" cy="576064"/>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50" b="1" dirty="0" smtClean="0">
                <a:latin typeface="HelveticaNeue LT 45 Light"/>
              </a:rPr>
              <a:t>Pre-contemplation</a:t>
            </a:r>
            <a:endParaRPr lang="en-GB" sz="1450" b="1" dirty="0">
              <a:latin typeface="HelveticaNeue LT 45 Light"/>
            </a:endParaRPr>
          </a:p>
        </p:txBody>
      </p:sp>
      <p:sp>
        <p:nvSpPr>
          <p:cNvPr id="6" name="Rectangle 5"/>
          <p:cNvSpPr/>
          <p:nvPr/>
        </p:nvSpPr>
        <p:spPr>
          <a:xfrm>
            <a:off x="2813086" y="1734242"/>
            <a:ext cx="2104247" cy="576064"/>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50" b="1" dirty="0" smtClean="0">
                <a:latin typeface="HelveticaNeue LT 45 Light"/>
              </a:rPr>
              <a:t>Contemplation</a:t>
            </a:r>
            <a:endParaRPr lang="en-GB" sz="1450" b="1" dirty="0">
              <a:latin typeface="HelveticaNeue LT 45 Light"/>
            </a:endParaRPr>
          </a:p>
        </p:txBody>
      </p:sp>
      <p:sp>
        <p:nvSpPr>
          <p:cNvPr id="7" name="Rectangle 6"/>
          <p:cNvSpPr/>
          <p:nvPr/>
        </p:nvSpPr>
        <p:spPr>
          <a:xfrm>
            <a:off x="5094567" y="1734242"/>
            <a:ext cx="2104247" cy="576064"/>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50" b="1" dirty="0" smtClean="0">
                <a:latin typeface="HelveticaNeue LT 45 Light"/>
              </a:rPr>
              <a:t>Preparation</a:t>
            </a:r>
            <a:endParaRPr lang="en-GB" sz="1450" b="1" dirty="0">
              <a:latin typeface="HelveticaNeue LT 45 Light"/>
            </a:endParaRPr>
          </a:p>
        </p:txBody>
      </p:sp>
      <p:sp>
        <p:nvSpPr>
          <p:cNvPr id="8" name="Rectangle 7"/>
          <p:cNvSpPr/>
          <p:nvPr/>
        </p:nvSpPr>
        <p:spPr>
          <a:xfrm>
            <a:off x="7376049" y="1734242"/>
            <a:ext cx="2104247" cy="576064"/>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50" b="1" dirty="0" smtClean="0">
                <a:latin typeface="HelveticaNeue LT 45 Light"/>
              </a:rPr>
              <a:t>Action</a:t>
            </a:r>
            <a:endParaRPr lang="en-GB" sz="1450" b="1" dirty="0">
              <a:latin typeface="HelveticaNeue LT 45 Light"/>
            </a:endParaRPr>
          </a:p>
        </p:txBody>
      </p:sp>
      <p:sp>
        <p:nvSpPr>
          <p:cNvPr id="9" name="Rectangle 8"/>
          <p:cNvSpPr/>
          <p:nvPr/>
        </p:nvSpPr>
        <p:spPr>
          <a:xfrm>
            <a:off x="9657530" y="1734242"/>
            <a:ext cx="2104247" cy="576064"/>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50" b="1" dirty="0" smtClean="0">
                <a:latin typeface="HelveticaNeue LT 45 Light"/>
              </a:rPr>
              <a:t>Routine</a:t>
            </a:r>
            <a:endParaRPr lang="en-GB" sz="1450" b="1" dirty="0">
              <a:latin typeface="HelveticaNeue LT 45 Light"/>
            </a:endParaRPr>
          </a:p>
        </p:txBody>
      </p:sp>
      <p:sp>
        <p:nvSpPr>
          <p:cNvPr id="10" name="Isosceles Triangle 9"/>
          <p:cNvSpPr/>
          <p:nvPr/>
        </p:nvSpPr>
        <p:spPr>
          <a:xfrm rot="5639855">
            <a:off x="5766974" y="-2212506"/>
            <a:ext cx="2024133" cy="12226976"/>
          </a:xfrm>
          <a:prstGeom prst="triangle">
            <a:avLst>
              <a:gd name="adj" fmla="val 72353"/>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elveticaNeue LT 45 Light"/>
            </a:endParaRPr>
          </a:p>
        </p:txBody>
      </p:sp>
      <p:sp>
        <p:nvSpPr>
          <p:cNvPr id="11" name="Isosceles Triangle 10"/>
          <p:cNvSpPr/>
          <p:nvPr/>
        </p:nvSpPr>
        <p:spPr>
          <a:xfrm rot="16473398">
            <a:off x="5430366" y="-2558393"/>
            <a:ext cx="1508692" cy="11347508"/>
          </a:xfrm>
          <a:prstGeom prst="triangle">
            <a:avLst>
              <a:gd name="adj" fmla="val 69023"/>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elveticaNeue LT 45 Light"/>
            </a:endParaRPr>
          </a:p>
        </p:txBody>
      </p:sp>
      <p:sp>
        <p:nvSpPr>
          <p:cNvPr id="12" name="Explosion 1 11"/>
          <p:cNvSpPr/>
          <p:nvPr/>
        </p:nvSpPr>
        <p:spPr>
          <a:xfrm>
            <a:off x="2946403" y="2223222"/>
            <a:ext cx="1843201" cy="1350918"/>
          </a:xfrm>
          <a:prstGeom prst="irregularSeal1">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HelveticaNeue LT 45 Light"/>
            </a:endParaRPr>
          </a:p>
        </p:txBody>
      </p:sp>
      <p:sp>
        <p:nvSpPr>
          <p:cNvPr id="13" name="TextBox 12"/>
          <p:cNvSpPr txBox="1"/>
          <p:nvPr/>
        </p:nvSpPr>
        <p:spPr>
          <a:xfrm>
            <a:off x="975348" y="3914436"/>
            <a:ext cx="6293347" cy="400110"/>
          </a:xfrm>
          <a:prstGeom prst="rect">
            <a:avLst/>
          </a:prstGeom>
          <a:noFill/>
        </p:spPr>
        <p:txBody>
          <a:bodyPr wrap="square" rtlCol="0">
            <a:spAutoFit/>
          </a:bodyPr>
          <a:lstStyle/>
          <a:p>
            <a:r>
              <a:rPr lang="en-GB" sz="2000" b="1" dirty="0" smtClean="0">
                <a:solidFill>
                  <a:schemeClr val="bg1"/>
                </a:solidFill>
                <a:latin typeface="AvenirNext LT Pro Medium" pitchFamily="34" charset="0"/>
              </a:rPr>
              <a:t>Barriers</a:t>
            </a:r>
            <a:r>
              <a:rPr lang="en-GB" sz="1500" dirty="0">
                <a:solidFill>
                  <a:schemeClr val="bg1"/>
                </a:solidFill>
                <a:latin typeface="AvenirNext LT Pro Medium" pitchFamily="34" charset="0"/>
              </a:rPr>
              <a:t> </a:t>
            </a:r>
            <a:r>
              <a:rPr lang="en-GB" sz="1500" dirty="0" smtClean="0">
                <a:solidFill>
                  <a:schemeClr val="bg1"/>
                </a:solidFill>
                <a:latin typeface="AvenirNext LT Pro Medium" pitchFamily="34" charset="0"/>
              </a:rPr>
              <a:t> often</a:t>
            </a:r>
            <a:r>
              <a:rPr lang="en-GB" sz="1400" dirty="0" smtClean="0">
                <a:solidFill>
                  <a:schemeClr val="bg1"/>
                </a:solidFill>
                <a:latin typeface="AvenirNext LT Pro Medium" pitchFamily="34" charset="0"/>
              </a:rPr>
              <a:t> diminish once patterns of activity become established. </a:t>
            </a:r>
          </a:p>
        </p:txBody>
      </p:sp>
      <p:sp>
        <p:nvSpPr>
          <p:cNvPr id="14" name="TextBox 13"/>
          <p:cNvSpPr txBox="1"/>
          <p:nvPr/>
        </p:nvSpPr>
        <p:spPr>
          <a:xfrm>
            <a:off x="2562797" y="2724912"/>
            <a:ext cx="2570681" cy="400110"/>
          </a:xfrm>
          <a:prstGeom prst="rect">
            <a:avLst/>
          </a:prstGeom>
          <a:noFill/>
        </p:spPr>
        <p:txBody>
          <a:bodyPr wrap="square" rtlCol="0">
            <a:spAutoFit/>
          </a:bodyPr>
          <a:lstStyle/>
          <a:p>
            <a:pPr algn="ctr"/>
            <a:r>
              <a:rPr lang="en-GB" sz="2000" b="1" dirty="0" smtClean="0">
                <a:solidFill>
                  <a:schemeClr val="bg1"/>
                </a:solidFill>
                <a:latin typeface="HelveticaNeue LT 45 Light"/>
              </a:rPr>
              <a:t>Trigger</a:t>
            </a:r>
            <a:endParaRPr lang="en-GB" sz="1400" dirty="0">
              <a:solidFill>
                <a:schemeClr val="bg1"/>
              </a:solidFill>
              <a:latin typeface="HelveticaNeue LT 45 Light"/>
            </a:endParaRPr>
          </a:p>
        </p:txBody>
      </p:sp>
      <p:sp>
        <p:nvSpPr>
          <p:cNvPr id="15" name="TextBox 14"/>
          <p:cNvSpPr txBox="1"/>
          <p:nvPr/>
        </p:nvSpPr>
        <p:spPr>
          <a:xfrm>
            <a:off x="4754180" y="2955609"/>
            <a:ext cx="6354467" cy="400110"/>
          </a:xfrm>
          <a:prstGeom prst="rect">
            <a:avLst/>
          </a:prstGeom>
          <a:noFill/>
        </p:spPr>
        <p:txBody>
          <a:bodyPr wrap="square" rtlCol="0">
            <a:spAutoFit/>
          </a:bodyPr>
          <a:lstStyle/>
          <a:p>
            <a:pPr algn="r"/>
            <a:r>
              <a:rPr lang="en-GB" sz="2000" b="1" dirty="0" smtClean="0">
                <a:solidFill>
                  <a:schemeClr val="bg1"/>
                </a:solidFill>
                <a:latin typeface="AvenirNext LT Pro Medium" pitchFamily="34" charset="0"/>
              </a:rPr>
              <a:t>Motivation</a:t>
            </a:r>
            <a:r>
              <a:rPr lang="en-GB" sz="1500" dirty="0" smtClean="0">
                <a:solidFill>
                  <a:schemeClr val="bg1"/>
                </a:solidFill>
                <a:latin typeface="AvenirNext LT Pro Medium" pitchFamily="34" charset="0"/>
              </a:rPr>
              <a:t> </a:t>
            </a:r>
            <a:r>
              <a:rPr lang="en-GB" sz="1400" dirty="0" smtClean="0">
                <a:solidFill>
                  <a:schemeClr val="bg1"/>
                </a:solidFill>
                <a:latin typeface="AvenirNext LT Pro Medium" pitchFamily="34" charset="0"/>
              </a:rPr>
              <a:t>shifts from negatively to positively framed. </a:t>
            </a:r>
            <a:endParaRPr lang="en-GB" sz="1400" dirty="0">
              <a:solidFill>
                <a:schemeClr val="bg1"/>
              </a:solidFill>
              <a:latin typeface="AvenirNext LT Pro Medium" pitchFamily="34" charset="0"/>
            </a:endParaRPr>
          </a:p>
        </p:txBody>
      </p:sp>
      <p:sp>
        <p:nvSpPr>
          <p:cNvPr id="17" name="Content Placeholder 2"/>
          <p:cNvSpPr txBox="1">
            <a:spLocks/>
          </p:cNvSpPr>
          <p:nvPr/>
        </p:nvSpPr>
        <p:spPr>
          <a:xfrm>
            <a:off x="324434" y="4968461"/>
            <a:ext cx="8354618" cy="146333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2"/>
                </a:solidFill>
                <a:latin typeface="HelveticaNeue LT 55 Roman" panose="02000803050000020004" pitchFamily="2"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2"/>
                </a:solidFill>
                <a:latin typeface="HelveticaNeue LT 45 Light" panose="020B04040200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2"/>
                </a:solidFill>
                <a:latin typeface="HelveticaNeue LT 45 Light" panose="020B04040200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2"/>
                </a:solidFill>
                <a:latin typeface="HelveticaNeue LT 45 Light" panose="020B04040200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2"/>
                </a:solidFill>
                <a:latin typeface="HelveticaNeue LT 45 Light" panose="020B04040200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2000" dirty="0" smtClean="0">
                <a:solidFill>
                  <a:schemeClr val="tx1"/>
                </a:solidFill>
                <a:latin typeface="AvenirNext LT Pro Medium" pitchFamily="34" charset="0"/>
              </a:rPr>
              <a:t>Women and girls go through different </a:t>
            </a:r>
            <a:r>
              <a:rPr lang="en-GB" sz="2000" dirty="0">
                <a:solidFill>
                  <a:schemeClr val="tx1"/>
                </a:solidFill>
                <a:latin typeface="AvenirNext LT Pro Medium" pitchFamily="34" charset="0"/>
              </a:rPr>
              <a:t>stages </a:t>
            </a:r>
            <a:r>
              <a:rPr lang="en-GB" sz="2000" dirty="0" smtClean="0">
                <a:solidFill>
                  <a:schemeClr val="tx1"/>
                </a:solidFill>
                <a:latin typeface="AvenirNext LT Pro Medium" pitchFamily="34" charset="0"/>
              </a:rPr>
              <a:t>to </a:t>
            </a:r>
            <a:r>
              <a:rPr lang="en-GB" sz="2000" dirty="0">
                <a:solidFill>
                  <a:schemeClr val="tx1"/>
                </a:solidFill>
                <a:latin typeface="AvenirNext LT Pro Medium" pitchFamily="34" charset="0"/>
              </a:rPr>
              <a:t>develop a sporting and exercise habit.  </a:t>
            </a:r>
          </a:p>
          <a:p>
            <a:pPr marL="0" indent="0">
              <a:spcBef>
                <a:spcPts val="0"/>
              </a:spcBef>
              <a:buNone/>
            </a:pPr>
            <a:r>
              <a:rPr lang="en-GB" sz="2000" dirty="0" smtClean="0">
                <a:solidFill>
                  <a:schemeClr val="tx1"/>
                </a:solidFill>
                <a:latin typeface="AvenirNext LT Pro Medium" pitchFamily="34" charset="0"/>
              </a:rPr>
              <a:t>It’s important to understand this journey and the barriers that women face as well as what motivates them to move forward on the journey.</a:t>
            </a:r>
          </a:p>
        </p:txBody>
      </p:sp>
      <p:sp>
        <p:nvSpPr>
          <p:cNvPr id="18" name="Right Arrow 17"/>
          <p:cNvSpPr/>
          <p:nvPr/>
        </p:nvSpPr>
        <p:spPr>
          <a:xfrm>
            <a:off x="2407816" y="2068316"/>
            <a:ext cx="456072" cy="155884"/>
          </a:xfrm>
          <a:prstGeom prst="rightArrow">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0" dirty="0">
              <a:latin typeface="HelveticaNeue LT 45 Light"/>
            </a:endParaRPr>
          </a:p>
        </p:txBody>
      </p:sp>
      <p:sp>
        <p:nvSpPr>
          <p:cNvPr id="19" name="Right Arrow 18"/>
          <p:cNvSpPr/>
          <p:nvPr/>
        </p:nvSpPr>
        <p:spPr>
          <a:xfrm>
            <a:off x="4652149" y="2068316"/>
            <a:ext cx="456072" cy="155884"/>
          </a:xfrm>
          <a:prstGeom prst="rightArrow">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0" dirty="0">
              <a:latin typeface="HelveticaNeue LT 45 Light"/>
            </a:endParaRPr>
          </a:p>
        </p:txBody>
      </p:sp>
      <p:sp>
        <p:nvSpPr>
          <p:cNvPr id="20" name="Right Arrow 19"/>
          <p:cNvSpPr/>
          <p:nvPr/>
        </p:nvSpPr>
        <p:spPr>
          <a:xfrm>
            <a:off x="6956264" y="2068316"/>
            <a:ext cx="456072" cy="155884"/>
          </a:xfrm>
          <a:prstGeom prst="rightArrow">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0" dirty="0">
              <a:latin typeface="HelveticaNeue LT 45 Light"/>
            </a:endParaRPr>
          </a:p>
        </p:txBody>
      </p:sp>
      <p:sp>
        <p:nvSpPr>
          <p:cNvPr id="21" name="Right Arrow 20"/>
          <p:cNvSpPr/>
          <p:nvPr/>
        </p:nvSpPr>
        <p:spPr>
          <a:xfrm>
            <a:off x="9302200" y="2068316"/>
            <a:ext cx="456072" cy="155884"/>
          </a:xfrm>
          <a:prstGeom prst="rightArrow">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500" dirty="0">
              <a:latin typeface="HelveticaNeue LT 45 Light"/>
            </a:endParaRPr>
          </a:p>
        </p:txBody>
      </p:sp>
      <p:sp>
        <p:nvSpPr>
          <p:cNvPr id="2" name="Rectangle 1"/>
          <p:cNvSpPr/>
          <p:nvPr/>
        </p:nvSpPr>
        <p:spPr>
          <a:xfrm>
            <a:off x="11698638" y="2724913"/>
            <a:ext cx="1056119" cy="24278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HelveticaNeue LT 45 Light"/>
            </a:endParaRPr>
          </a:p>
        </p:txBody>
      </p:sp>
      <p:cxnSp>
        <p:nvCxnSpPr>
          <p:cNvPr id="31" name="Elbow Connector 30"/>
          <p:cNvCxnSpPr>
            <a:stCxn id="8" idx="0"/>
            <a:endCxn id="6" idx="0"/>
          </p:cNvCxnSpPr>
          <p:nvPr/>
        </p:nvCxnSpPr>
        <p:spPr>
          <a:xfrm rot="16200000" flipV="1">
            <a:off x="6148807" y="-547239"/>
            <a:ext cx="12700" cy="4562963"/>
          </a:xfrm>
          <a:prstGeom prst="bentConnector3">
            <a:avLst>
              <a:gd name="adj1" fmla="val 1800000"/>
            </a:avLst>
          </a:prstGeom>
          <a:ln w="38100">
            <a:solidFill>
              <a:srgbClr val="04BDE2"/>
            </a:solidFill>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9" idx="0"/>
            <a:endCxn id="5" idx="0"/>
          </p:cNvCxnSpPr>
          <p:nvPr/>
        </p:nvCxnSpPr>
        <p:spPr>
          <a:xfrm rot="16200000" flipV="1">
            <a:off x="6148807" y="-2828721"/>
            <a:ext cx="12700" cy="9125925"/>
          </a:xfrm>
          <a:prstGeom prst="bentConnector3">
            <a:avLst>
              <a:gd name="adj1" fmla="val 1800000"/>
            </a:avLst>
          </a:prstGeom>
          <a:ln w="38100">
            <a:solidFill>
              <a:srgbClr val="04BDE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074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751" y="22696"/>
            <a:ext cx="10972800" cy="1143000"/>
          </a:xfrm>
        </p:spPr>
        <p:txBody>
          <a:bodyPr vert="horz" lIns="91440" tIns="45720" rIns="91440" bIns="45720" rtlCol="0" anchor="ctr">
            <a:normAutofit/>
          </a:bodyPr>
          <a:lstStyle/>
          <a:p>
            <a:r>
              <a:rPr lang="en-GB" sz="2800" b="1" dirty="0">
                <a:latin typeface="AvenirNext LT Pro Medium" pitchFamily="34" charset="0"/>
              </a:rPr>
              <a:t>Understanding </a:t>
            </a:r>
            <a:r>
              <a:rPr lang="en-GB" sz="2800" b="1" dirty="0" smtClean="0">
                <a:latin typeface="AvenirNext LT Pro Medium" pitchFamily="34" charset="0"/>
              </a:rPr>
              <a:t>the </a:t>
            </a:r>
            <a:r>
              <a:rPr lang="en-GB" sz="2800" b="1" dirty="0">
                <a:latin typeface="AvenirNext LT Pro Medium" pitchFamily="34" charset="0"/>
              </a:rPr>
              <a:t>factors stopping women</a:t>
            </a:r>
          </a:p>
        </p:txBody>
      </p:sp>
      <p:sp>
        <p:nvSpPr>
          <p:cNvPr id="6" name="Curved Up Arrow 5"/>
          <p:cNvSpPr/>
          <p:nvPr/>
        </p:nvSpPr>
        <p:spPr>
          <a:xfrm>
            <a:off x="1291883" y="3789040"/>
            <a:ext cx="4189419" cy="1440160"/>
          </a:xfrm>
          <a:prstGeom prst="curved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 name="Curved Up Arrow 6"/>
          <p:cNvSpPr/>
          <p:nvPr/>
        </p:nvSpPr>
        <p:spPr>
          <a:xfrm rot="10800000">
            <a:off x="1064810" y="2045608"/>
            <a:ext cx="4189419" cy="1440160"/>
          </a:xfrm>
          <a:prstGeom prst="curved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3" name="TextBox 12"/>
          <p:cNvSpPr txBox="1"/>
          <p:nvPr/>
        </p:nvSpPr>
        <p:spPr>
          <a:xfrm>
            <a:off x="1504224" y="5714887"/>
            <a:ext cx="3552395" cy="307777"/>
          </a:xfrm>
          <a:prstGeom prst="rect">
            <a:avLst/>
          </a:prstGeom>
          <a:noFill/>
        </p:spPr>
        <p:txBody>
          <a:bodyPr wrap="square" rtlCol="0">
            <a:spAutoFit/>
          </a:bodyPr>
          <a:lstStyle/>
          <a:p>
            <a:pPr algn="ctr"/>
            <a:r>
              <a:rPr lang="en-GB" sz="1400" b="1" dirty="0" smtClean="0">
                <a:solidFill>
                  <a:schemeClr val="bg1"/>
                </a:solidFill>
                <a:latin typeface="HelveticaNeue LT 45 Light"/>
              </a:rPr>
              <a:t>Fear of being judged</a:t>
            </a:r>
            <a:endParaRPr lang="en-GB" sz="1400" b="1" dirty="0">
              <a:solidFill>
                <a:schemeClr val="bg1"/>
              </a:solidFill>
              <a:latin typeface="HelveticaNeue LT 45 Light"/>
            </a:endParaRPr>
          </a:p>
        </p:txBody>
      </p:sp>
      <p:sp>
        <p:nvSpPr>
          <p:cNvPr id="14" name="Curved Up Arrow 13"/>
          <p:cNvSpPr/>
          <p:nvPr/>
        </p:nvSpPr>
        <p:spPr>
          <a:xfrm rot="10800000" flipV="1">
            <a:off x="1651149" y="3688571"/>
            <a:ext cx="3050225" cy="997455"/>
          </a:xfrm>
          <a:prstGeom prst="curvedUp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5" name="Curved Up Arrow 14"/>
          <p:cNvSpPr/>
          <p:nvPr/>
        </p:nvSpPr>
        <p:spPr>
          <a:xfrm flipV="1">
            <a:off x="1803549" y="2554637"/>
            <a:ext cx="3050225" cy="997455"/>
          </a:xfrm>
          <a:prstGeom prst="curvedUp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6" name="Curved Up Arrow 15"/>
          <p:cNvSpPr/>
          <p:nvPr/>
        </p:nvSpPr>
        <p:spPr>
          <a:xfrm rot="10800000" flipH="1">
            <a:off x="356454" y="1642817"/>
            <a:ext cx="6095998" cy="2092245"/>
          </a:xfrm>
          <a:prstGeom prst="curvedUp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7" name="Curved Up Arrow 16"/>
          <p:cNvSpPr/>
          <p:nvPr/>
        </p:nvSpPr>
        <p:spPr>
          <a:xfrm rot="10800000" flipV="1">
            <a:off x="105906" y="3840953"/>
            <a:ext cx="6095998" cy="2092245"/>
          </a:xfrm>
          <a:prstGeom prst="curvedUp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0" name="TextBox 9"/>
          <p:cNvSpPr txBox="1"/>
          <p:nvPr/>
        </p:nvSpPr>
        <p:spPr>
          <a:xfrm>
            <a:off x="2026980" y="5264353"/>
            <a:ext cx="2426690" cy="369332"/>
          </a:xfrm>
          <a:prstGeom prst="rect">
            <a:avLst/>
          </a:prstGeom>
          <a:noFill/>
        </p:spPr>
        <p:txBody>
          <a:bodyPr wrap="none" rtlCol="0">
            <a:spAutoFit/>
          </a:bodyPr>
          <a:lstStyle/>
          <a:p>
            <a:pPr algn="ctr"/>
            <a:r>
              <a:rPr lang="en-GB" dirty="0" smtClean="0">
                <a:latin typeface="AvenirNext LT Pro Medium" pitchFamily="34" charset="0"/>
              </a:rPr>
              <a:t>Fear of being judged</a:t>
            </a:r>
            <a:endParaRPr lang="en-GB" dirty="0">
              <a:latin typeface="AvenirNext LT Pro Medium" pitchFamily="34" charset="0"/>
            </a:endParaRPr>
          </a:p>
        </p:txBody>
      </p:sp>
      <p:sp>
        <p:nvSpPr>
          <p:cNvPr id="18" name="TextBox 17"/>
          <p:cNvSpPr txBox="1"/>
          <p:nvPr/>
        </p:nvSpPr>
        <p:spPr>
          <a:xfrm>
            <a:off x="2267559" y="4688347"/>
            <a:ext cx="1945533" cy="369332"/>
          </a:xfrm>
          <a:prstGeom prst="rect">
            <a:avLst/>
          </a:prstGeom>
          <a:noFill/>
        </p:spPr>
        <p:txBody>
          <a:bodyPr wrap="none" rtlCol="0">
            <a:spAutoFit/>
          </a:bodyPr>
          <a:lstStyle/>
          <a:p>
            <a:pPr algn="ctr"/>
            <a:r>
              <a:rPr lang="en-GB" dirty="0" smtClean="0">
                <a:latin typeface="AvenirNext LT Pro Medium" pitchFamily="34" charset="0"/>
              </a:rPr>
              <a:t>Practical barriers</a:t>
            </a:r>
            <a:endParaRPr lang="en-GB" dirty="0">
              <a:latin typeface="AvenirNext LT Pro Medium" pitchFamily="34" charset="0"/>
            </a:endParaRPr>
          </a:p>
        </p:txBody>
      </p:sp>
      <p:sp>
        <p:nvSpPr>
          <p:cNvPr id="19" name="TextBox 18"/>
          <p:cNvSpPr txBox="1"/>
          <p:nvPr/>
        </p:nvSpPr>
        <p:spPr>
          <a:xfrm>
            <a:off x="2258614" y="3479503"/>
            <a:ext cx="1963423" cy="369332"/>
          </a:xfrm>
          <a:prstGeom prst="rect">
            <a:avLst/>
          </a:prstGeom>
          <a:noFill/>
        </p:spPr>
        <p:txBody>
          <a:bodyPr wrap="none" rtlCol="0">
            <a:spAutoFit/>
          </a:bodyPr>
          <a:lstStyle/>
          <a:p>
            <a:pPr algn="ctr"/>
            <a:r>
              <a:rPr lang="en-GB" dirty="0" smtClean="0">
                <a:latin typeface="AvenirNext LT Pro Medium" pitchFamily="34" charset="0"/>
              </a:rPr>
              <a:t>Personal barriers</a:t>
            </a:r>
            <a:endParaRPr lang="en-GB" dirty="0">
              <a:latin typeface="AvenirNext LT Pro Medium" pitchFamily="34" charset="0"/>
            </a:endParaRPr>
          </a:p>
        </p:txBody>
      </p:sp>
      <p:sp>
        <p:nvSpPr>
          <p:cNvPr id="20" name="Content Placeholder 2"/>
          <p:cNvSpPr txBox="1">
            <a:spLocks/>
          </p:cNvSpPr>
          <p:nvPr/>
        </p:nvSpPr>
        <p:spPr>
          <a:xfrm>
            <a:off x="6600825" y="1112465"/>
            <a:ext cx="5124450" cy="211506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2"/>
                </a:solidFill>
                <a:latin typeface="HelveticaNeue LT 55 Roman" panose="02000803050000020004" pitchFamily="2"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2"/>
                </a:solidFill>
                <a:latin typeface="HelveticaNeue LT 45 Light" panose="020B04040200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2"/>
                </a:solidFill>
                <a:latin typeface="HelveticaNeue LT 45 Light" panose="020B04040200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2"/>
                </a:solidFill>
                <a:latin typeface="HelveticaNeue LT 45 Light" panose="020B04040200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2"/>
                </a:solidFill>
                <a:latin typeface="HelveticaNeue LT 45 Light" panose="020B04040200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1800" dirty="0" smtClean="0">
                <a:solidFill>
                  <a:schemeClr val="tx1"/>
                </a:solidFill>
                <a:latin typeface="AvenirNext LT Pro Medium" pitchFamily="34" charset="0"/>
              </a:rPr>
              <a:t>Women cite a whole range of reasons why they are not as active as they would like to be.  </a:t>
            </a:r>
          </a:p>
          <a:p>
            <a:pPr marL="0" indent="0">
              <a:spcBef>
                <a:spcPts val="0"/>
              </a:spcBef>
              <a:buNone/>
            </a:pPr>
            <a:endParaRPr lang="en-GB" sz="1800" dirty="0">
              <a:solidFill>
                <a:schemeClr val="tx1"/>
              </a:solidFill>
              <a:latin typeface="AvenirNext LT Pro Medium" pitchFamily="34" charset="0"/>
            </a:endParaRPr>
          </a:p>
          <a:p>
            <a:pPr marL="0" indent="0">
              <a:spcBef>
                <a:spcPts val="0"/>
              </a:spcBef>
              <a:buNone/>
            </a:pPr>
            <a:r>
              <a:rPr lang="en-GB" sz="1800" dirty="0" smtClean="0">
                <a:solidFill>
                  <a:schemeClr val="tx1"/>
                </a:solidFill>
                <a:latin typeface="AvenirNext LT Pro Medium" pitchFamily="34" charset="0"/>
              </a:rPr>
              <a:t>Lack of time is the most frequently mentioned but this can mask more fundamental issues including lack of confidence and fear of being judged.</a:t>
            </a:r>
          </a:p>
        </p:txBody>
      </p:sp>
      <p:sp>
        <p:nvSpPr>
          <p:cNvPr id="21" name="Rectangle 20"/>
          <p:cNvSpPr/>
          <p:nvPr/>
        </p:nvSpPr>
        <p:spPr>
          <a:xfrm>
            <a:off x="6600825" y="3329480"/>
            <a:ext cx="5124450" cy="1547320"/>
          </a:xfrm>
          <a:prstGeom prst="rect">
            <a:avLst/>
          </a:prstGeom>
          <a:solidFill>
            <a:srgbClr val="04BD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latin typeface="AvenirNext LT Pro Medium" pitchFamily="34" charset="0"/>
              </a:rPr>
              <a:t>FCB Inferno’s </a:t>
            </a:r>
            <a:r>
              <a:rPr lang="en-GB" dirty="0">
                <a:latin typeface="AvenirNext LT Pro Medium" pitchFamily="34" charset="0"/>
              </a:rPr>
              <a:t>research found that </a:t>
            </a:r>
            <a:r>
              <a:rPr lang="en-GB" dirty="0" smtClean="0">
                <a:latin typeface="AvenirNext LT Pro Medium" pitchFamily="34" charset="0"/>
              </a:rPr>
              <a:t>‘fear </a:t>
            </a:r>
            <a:r>
              <a:rPr lang="en-GB" dirty="0">
                <a:latin typeface="AvenirNext LT Pro Medium" pitchFamily="34" charset="0"/>
              </a:rPr>
              <a:t>of being </a:t>
            </a:r>
            <a:r>
              <a:rPr lang="en-GB" dirty="0" smtClean="0">
                <a:latin typeface="AvenirNext LT Pro Medium" pitchFamily="34" charset="0"/>
              </a:rPr>
              <a:t>judged’ </a:t>
            </a:r>
            <a:r>
              <a:rPr lang="en-GB" dirty="0">
                <a:latin typeface="AvenirNext LT Pro Medium" pitchFamily="34" charset="0"/>
              </a:rPr>
              <a:t>is for many an important all-encompassing concern, which then surfaces re-articulated in the form of another more ‘acceptable’ </a:t>
            </a:r>
            <a:r>
              <a:rPr lang="en-GB" dirty="0" smtClean="0">
                <a:latin typeface="AvenirNext LT Pro Medium" pitchFamily="34" charset="0"/>
              </a:rPr>
              <a:t>barrier.</a:t>
            </a:r>
            <a:endParaRPr lang="en-GB" dirty="0">
              <a:latin typeface="AvenirNext LT Pro Medium" pitchFamily="34" charset="0"/>
            </a:endParaRPr>
          </a:p>
        </p:txBody>
      </p:sp>
      <p:sp>
        <p:nvSpPr>
          <p:cNvPr id="22" name="TextBox 21"/>
          <p:cNvSpPr txBox="1"/>
          <p:nvPr/>
        </p:nvSpPr>
        <p:spPr>
          <a:xfrm>
            <a:off x="4391133" y="6540652"/>
            <a:ext cx="3140603" cy="230832"/>
          </a:xfrm>
          <a:prstGeom prst="rect">
            <a:avLst/>
          </a:prstGeom>
          <a:noFill/>
        </p:spPr>
        <p:txBody>
          <a:bodyPr wrap="none" rtlCol="0">
            <a:spAutoFit/>
          </a:bodyPr>
          <a:lstStyle/>
          <a:p>
            <a:r>
              <a:rPr lang="en-GB" sz="900" dirty="0" smtClean="0">
                <a:solidFill>
                  <a:schemeClr val="tx2"/>
                </a:solidFill>
                <a:latin typeface="HelveticaNeue LT 45 Light"/>
              </a:rPr>
              <a:t>Source: FCB Inferno This Girl Can Qual Research (2014) </a:t>
            </a:r>
            <a:endParaRPr lang="en-GB" sz="900" dirty="0">
              <a:solidFill>
                <a:schemeClr val="tx2"/>
              </a:solidFill>
              <a:latin typeface="HelveticaNeue LT 45 Light"/>
            </a:endParaRPr>
          </a:p>
        </p:txBody>
      </p:sp>
    </p:spTree>
    <p:extLst>
      <p:ext uri="{BB962C8B-B14F-4D97-AF65-F5344CB8AC3E}">
        <p14:creationId xmlns:p14="http://schemas.microsoft.com/office/powerpoint/2010/main" val="2162260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Personal barriers and fear of being judged can be deeply rooted</a:t>
            </a:r>
            <a:endParaRPr lang="en-GB" sz="2800" b="1" dirty="0">
              <a:latin typeface="AvenirNext LT Pro Medium" pitchFamily="34" charset="0"/>
            </a:endParaRPr>
          </a:p>
        </p:txBody>
      </p:sp>
      <p:sp>
        <p:nvSpPr>
          <p:cNvPr id="3" name="Content Placeholder 2"/>
          <p:cNvSpPr>
            <a:spLocks noGrp="1"/>
          </p:cNvSpPr>
          <p:nvPr>
            <p:ph idx="1"/>
          </p:nvPr>
        </p:nvSpPr>
        <p:spPr>
          <a:xfrm>
            <a:off x="609599" y="936360"/>
            <a:ext cx="7154487" cy="5514319"/>
          </a:xfrm>
        </p:spPr>
        <p:txBody>
          <a:bodyPr>
            <a:noAutofit/>
          </a:bodyPr>
          <a:lstStyle/>
          <a:p>
            <a:r>
              <a:rPr lang="en-GB" sz="2000" dirty="0" smtClean="0">
                <a:latin typeface="AvenirNext LT Pro Medium" pitchFamily="34" charset="0"/>
              </a:rPr>
              <a:t>A </a:t>
            </a:r>
            <a:r>
              <a:rPr lang="en-GB" sz="2000" dirty="0">
                <a:latin typeface="AvenirNext LT Pro Medium" pitchFamily="34" charset="0"/>
              </a:rPr>
              <a:t>fundamental personal concern is the fear of being </a:t>
            </a:r>
            <a:r>
              <a:rPr lang="en-GB" sz="2000" dirty="0" smtClean="0">
                <a:latin typeface="AvenirNext LT Pro Medium" pitchFamily="34" charset="0"/>
              </a:rPr>
              <a:t>judged.  </a:t>
            </a:r>
            <a:r>
              <a:rPr lang="en-GB" sz="2000" b="1" dirty="0" smtClean="0">
                <a:latin typeface="AvenirNext LT Pro Medium" pitchFamily="34" charset="0"/>
              </a:rPr>
              <a:t>Perceived judgement </a:t>
            </a:r>
            <a:r>
              <a:rPr lang="en-GB" sz="2000" dirty="0">
                <a:latin typeface="AvenirNext LT Pro Medium" pitchFamily="34" charset="0"/>
              </a:rPr>
              <a:t>can come from all angles: </a:t>
            </a:r>
            <a:r>
              <a:rPr lang="en-GB" sz="2000" dirty="0" smtClean="0">
                <a:latin typeface="AvenirNext LT Pro Medium" pitchFamily="34" charset="0"/>
              </a:rPr>
              <a:t>immediate </a:t>
            </a:r>
            <a:r>
              <a:rPr lang="en-GB" sz="2000" dirty="0">
                <a:latin typeface="AvenirNext LT Pro Medium" pitchFamily="34" charset="0"/>
              </a:rPr>
              <a:t>friends /</a:t>
            </a:r>
            <a:r>
              <a:rPr lang="en-GB" sz="2000" dirty="0" smtClean="0">
                <a:latin typeface="AvenirNext LT Pro Medium" pitchFamily="34" charset="0"/>
              </a:rPr>
              <a:t> </a:t>
            </a:r>
            <a:r>
              <a:rPr lang="en-GB" sz="2000" dirty="0">
                <a:latin typeface="AvenirNext LT Pro Medium" pitchFamily="34" charset="0"/>
              </a:rPr>
              <a:t>family </a:t>
            </a:r>
            <a:r>
              <a:rPr lang="en-GB" sz="2000" dirty="0" smtClean="0">
                <a:latin typeface="AvenirNext LT Pro Medium" pitchFamily="34" charset="0"/>
              </a:rPr>
              <a:t>(not </a:t>
            </a:r>
            <a:r>
              <a:rPr lang="en-GB" sz="2000" dirty="0">
                <a:latin typeface="AvenirNext LT Pro Medium" pitchFamily="34" charset="0"/>
              </a:rPr>
              <a:t>living up to their expectations); </a:t>
            </a:r>
            <a:r>
              <a:rPr lang="en-GB" sz="2000" dirty="0" smtClean="0">
                <a:latin typeface="AvenirNext LT Pro Medium" pitchFamily="34" charset="0"/>
              </a:rPr>
              <a:t>other </a:t>
            </a:r>
            <a:r>
              <a:rPr lang="en-GB" sz="2000" dirty="0">
                <a:latin typeface="AvenirNext LT Pro Medium" pitchFamily="34" charset="0"/>
              </a:rPr>
              <a:t>women (not matching up to their standards) </a:t>
            </a:r>
            <a:r>
              <a:rPr lang="en-GB" sz="2000" dirty="0" smtClean="0">
                <a:latin typeface="AvenirNext LT Pro Medium" pitchFamily="34" charset="0"/>
              </a:rPr>
              <a:t>and </a:t>
            </a:r>
            <a:r>
              <a:rPr lang="en-GB" sz="2000" dirty="0">
                <a:latin typeface="AvenirNext LT Pro Medium" pitchFamily="34" charset="0"/>
              </a:rPr>
              <a:t>men (dismissive of their ability).</a:t>
            </a:r>
          </a:p>
          <a:p>
            <a:r>
              <a:rPr lang="en-GB" sz="2000" dirty="0" smtClean="0">
                <a:latin typeface="AvenirNext LT Pro Medium" pitchFamily="34" charset="0"/>
              </a:rPr>
              <a:t>Fear of judgement remains </a:t>
            </a:r>
            <a:r>
              <a:rPr lang="en-GB" sz="2000" dirty="0">
                <a:latin typeface="AvenirNext LT Pro Medium" pitchFamily="34" charset="0"/>
              </a:rPr>
              <a:t>relevant even amongst more sporty women who fear they </a:t>
            </a:r>
            <a:r>
              <a:rPr lang="en-GB" sz="2000" dirty="0" smtClean="0">
                <a:latin typeface="AvenirNext LT Pro Medium" pitchFamily="34" charset="0"/>
              </a:rPr>
              <a:t>can’t </a:t>
            </a:r>
            <a:r>
              <a:rPr lang="en-GB" sz="2000" dirty="0">
                <a:latin typeface="AvenirNext LT Pro Medium" pitchFamily="34" charset="0"/>
              </a:rPr>
              <a:t>perform as well as they used to. </a:t>
            </a:r>
          </a:p>
          <a:p>
            <a:r>
              <a:rPr lang="en-GB" sz="2000" dirty="0" smtClean="0">
                <a:latin typeface="AvenirNext LT Pro Medium" pitchFamily="34" charset="0"/>
              </a:rPr>
              <a:t>Many </a:t>
            </a:r>
            <a:r>
              <a:rPr lang="en-GB" sz="2000" dirty="0">
                <a:latin typeface="AvenirNext LT Pro Medium" pitchFamily="34" charset="0"/>
              </a:rPr>
              <a:t>women have </a:t>
            </a:r>
            <a:r>
              <a:rPr lang="en-GB" sz="2000" b="1" dirty="0">
                <a:latin typeface="AvenirNext LT Pro Medium" pitchFamily="34" charset="0"/>
              </a:rPr>
              <a:t>worries about </a:t>
            </a:r>
            <a:r>
              <a:rPr lang="en-GB" sz="2000" b="1" dirty="0" smtClean="0">
                <a:latin typeface="AvenirNext LT Pro Medium" pitchFamily="34" charset="0"/>
              </a:rPr>
              <a:t>appearance </a:t>
            </a:r>
            <a:r>
              <a:rPr lang="en-GB" sz="2000" dirty="0" smtClean="0">
                <a:latin typeface="AvenirNext LT Pro Medium" pitchFamily="34" charset="0"/>
              </a:rPr>
              <a:t>– having </a:t>
            </a:r>
            <a:r>
              <a:rPr lang="en-GB" sz="2000" dirty="0">
                <a:latin typeface="AvenirNext LT Pro Medium" pitchFamily="34" charset="0"/>
              </a:rPr>
              <a:t>to reveal their </a:t>
            </a:r>
            <a:r>
              <a:rPr lang="en-GB" sz="2000" dirty="0" smtClean="0">
                <a:latin typeface="AvenirNext LT Pro Medium" pitchFamily="34" charset="0"/>
              </a:rPr>
              <a:t>body and / or what they </a:t>
            </a:r>
            <a:r>
              <a:rPr lang="en-GB" sz="2000" dirty="0">
                <a:latin typeface="AvenirNext LT Pro Medium" pitchFamily="34" charset="0"/>
              </a:rPr>
              <a:t>look like </a:t>
            </a:r>
            <a:r>
              <a:rPr lang="en-GB" sz="2000" dirty="0" smtClean="0">
                <a:latin typeface="AvenirNext LT Pro Medium" pitchFamily="34" charset="0"/>
              </a:rPr>
              <a:t>when they exercise </a:t>
            </a:r>
            <a:r>
              <a:rPr lang="en-GB" sz="2000" dirty="0">
                <a:latin typeface="AvenirNext LT Pro Medium" pitchFamily="34" charset="0"/>
              </a:rPr>
              <a:t>(no make-up, hot, sweaty etc.).</a:t>
            </a:r>
          </a:p>
          <a:p>
            <a:r>
              <a:rPr lang="en-GB" sz="2000" b="1" dirty="0">
                <a:latin typeface="AvenirNext LT Pro Medium" pitchFamily="34" charset="0"/>
              </a:rPr>
              <a:t>Social confidence </a:t>
            </a:r>
            <a:r>
              <a:rPr lang="en-GB" sz="2000" dirty="0">
                <a:latin typeface="AvenirNext LT Pro Medium" pitchFamily="34" charset="0"/>
              </a:rPr>
              <a:t>is another barrier. Women often are put off by the idea of having to </a:t>
            </a:r>
            <a:r>
              <a:rPr lang="en-GB" sz="2000" dirty="0" smtClean="0">
                <a:latin typeface="AvenirNext LT Pro Medium" pitchFamily="34" charset="0"/>
              </a:rPr>
              <a:t>try something new on </a:t>
            </a:r>
            <a:r>
              <a:rPr lang="en-GB" sz="2000" dirty="0">
                <a:latin typeface="AvenirNext LT Pro Medium" pitchFamily="34" charset="0"/>
              </a:rPr>
              <a:t>their </a:t>
            </a:r>
            <a:r>
              <a:rPr lang="en-GB" sz="2000" dirty="0" smtClean="0">
                <a:latin typeface="AvenirNext LT Pro Medium" pitchFamily="34" charset="0"/>
              </a:rPr>
              <a:t>own or may have </a:t>
            </a:r>
            <a:r>
              <a:rPr lang="en-GB" sz="2000" dirty="0">
                <a:latin typeface="AvenirNext LT Pro Medium" pitchFamily="34" charset="0"/>
              </a:rPr>
              <a:t>worries that they won’t fit </a:t>
            </a:r>
            <a:r>
              <a:rPr lang="en-GB" sz="2000" dirty="0" smtClean="0">
                <a:latin typeface="AvenirNext LT Pro Medium" pitchFamily="34" charset="0"/>
              </a:rPr>
              <a:t>in.</a:t>
            </a:r>
          </a:p>
          <a:p>
            <a:r>
              <a:rPr lang="en-GB" sz="2000" b="1" dirty="0" smtClean="0">
                <a:latin typeface="AvenirNext LT Pro Medium" pitchFamily="34" charset="0"/>
              </a:rPr>
              <a:t>Concerns </a:t>
            </a:r>
            <a:r>
              <a:rPr lang="en-GB" sz="2000" b="1" dirty="0">
                <a:latin typeface="AvenirNext LT Pro Medium" pitchFamily="34" charset="0"/>
              </a:rPr>
              <a:t>about </a:t>
            </a:r>
            <a:r>
              <a:rPr lang="en-GB" sz="2000" b="1" dirty="0" smtClean="0">
                <a:latin typeface="AvenirNext LT Pro Medium" pitchFamily="34" charset="0"/>
              </a:rPr>
              <a:t>ability, </a:t>
            </a:r>
            <a:r>
              <a:rPr lang="en-GB" sz="2000" dirty="0" smtClean="0">
                <a:latin typeface="AvenirNext LT Pro Medium" pitchFamily="34" charset="0"/>
              </a:rPr>
              <a:t>whether founded or not, also get in the way.  </a:t>
            </a:r>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13</a:t>
            </a:fld>
            <a:endParaRPr lang="en-GB" dirty="0"/>
          </a:p>
        </p:txBody>
      </p:sp>
      <p:sp>
        <p:nvSpPr>
          <p:cNvPr id="6" name="Rectangular Callout 5"/>
          <p:cNvSpPr/>
          <p:nvPr/>
        </p:nvSpPr>
        <p:spPr>
          <a:xfrm>
            <a:off x="7830589" y="933494"/>
            <a:ext cx="3952149" cy="1224136"/>
          </a:xfrm>
          <a:prstGeom prst="wedgeRectCallout">
            <a:avLst>
              <a:gd name="adj1" fmla="val 32121"/>
              <a:gd name="adj2" fmla="val -5931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Throwing </a:t>
            </a:r>
            <a:r>
              <a:rPr lang="en-GB" sz="1400" i="1" dirty="0">
                <a:solidFill>
                  <a:schemeClr val="bg1"/>
                </a:solidFill>
                <a:latin typeface="AvenirNext LT Pro Medium" pitchFamily="34" charset="0"/>
              </a:rPr>
              <a:t>yourself around in lycra?  I would feel embarrassed, I just would.  The instructors are all size 6 with not a bead of sweat on them. Then there’s me, just flagging</a:t>
            </a:r>
            <a:r>
              <a:rPr lang="en-GB" sz="1400" i="1" dirty="0" smtClean="0">
                <a:solidFill>
                  <a:schemeClr val="bg1"/>
                </a:solidFill>
                <a:latin typeface="AvenirNext LT Pro Medium" pitchFamily="34" charset="0"/>
              </a:rPr>
              <a:t>.* </a:t>
            </a:r>
            <a:endParaRPr lang="en-GB" sz="1400" i="1" dirty="0">
              <a:solidFill>
                <a:schemeClr val="bg1"/>
              </a:solidFill>
              <a:latin typeface="AvenirNext LT Pro Medium" pitchFamily="34" charset="0"/>
            </a:endParaRPr>
          </a:p>
        </p:txBody>
      </p:sp>
      <p:sp>
        <p:nvSpPr>
          <p:cNvPr id="7" name="Rectangular Callout 6"/>
          <p:cNvSpPr/>
          <p:nvPr/>
        </p:nvSpPr>
        <p:spPr>
          <a:xfrm>
            <a:off x="8457064" y="2465053"/>
            <a:ext cx="2729343" cy="902656"/>
          </a:xfrm>
          <a:prstGeom prst="wedgeRectCallout">
            <a:avLst>
              <a:gd name="adj1" fmla="val 9721"/>
              <a:gd name="adj2" fmla="val 7079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i="1" dirty="0">
                <a:solidFill>
                  <a:schemeClr val="bg1"/>
                </a:solidFill>
                <a:latin typeface="AvenirNext LT Pro Medium" pitchFamily="34" charset="0"/>
              </a:rPr>
              <a:t>I’m self-conscious going to a </a:t>
            </a:r>
            <a:r>
              <a:rPr lang="en-GB" sz="1400" i="1" dirty="0">
                <a:solidFill>
                  <a:schemeClr val="bg1"/>
                </a:solidFill>
                <a:latin typeface="AvenirNext LT Pro Medium" pitchFamily="34" charset="0"/>
              </a:rPr>
              <a:t>gym</a:t>
            </a:r>
            <a:r>
              <a:rPr lang="en-GB" sz="1500" i="1" dirty="0">
                <a:solidFill>
                  <a:schemeClr val="bg1"/>
                </a:solidFill>
                <a:latin typeface="AvenirNext LT Pro Medium" pitchFamily="34" charset="0"/>
              </a:rPr>
              <a:t>.  There are fit women on the treadmill and big </a:t>
            </a:r>
            <a:r>
              <a:rPr lang="en-GB" sz="1500" i="1" dirty="0" smtClean="0">
                <a:solidFill>
                  <a:schemeClr val="bg1"/>
                </a:solidFill>
                <a:latin typeface="AvenirNext LT Pro Medium" pitchFamily="34" charset="0"/>
              </a:rPr>
              <a:t>men.*</a:t>
            </a:r>
            <a:endParaRPr lang="en-GB" sz="1500" dirty="0">
              <a:solidFill>
                <a:schemeClr val="bg1"/>
              </a:solidFill>
              <a:latin typeface="AvenirNext LT Pro Medium" pitchFamily="34" charset="0"/>
            </a:endParaRPr>
          </a:p>
        </p:txBody>
      </p:sp>
      <p:sp>
        <p:nvSpPr>
          <p:cNvPr id="8" name="Rectangular Callout 7"/>
          <p:cNvSpPr/>
          <p:nvPr/>
        </p:nvSpPr>
        <p:spPr>
          <a:xfrm>
            <a:off x="8753479" y="3866653"/>
            <a:ext cx="2184381" cy="902656"/>
          </a:xfrm>
          <a:prstGeom prst="wedgeRectCallout">
            <a:avLst>
              <a:gd name="adj1" fmla="val 22750"/>
              <a:gd name="adj2" fmla="val -6849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i="1" dirty="0" smtClean="0">
                <a:solidFill>
                  <a:schemeClr val="bg1"/>
                </a:solidFill>
                <a:latin typeface="AvenirNext LT Pro Medium" pitchFamily="34" charset="0"/>
              </a:rPr>
              <a:t>I don’t </a:t>
            </a:r>
            <a:r>
              <a:rPr lang="en-GB" sz="1500" i="1" dirty="0">
                <a:solidFill>
                  <a:schemeClr val="bg1"/>
                </a:solidFill>
                <a:latin typeface="AvenirNext LT Pro Medium" pitchFamily="34" charset="0"/>
              </a:rPr>
              <a:t>dare go to the weights section – it is really intimidating</a:t>
            </a:r>
            <a:r>
              <a:rPr lang="en-GB" sz="1500" i="1" dirty="0" smtClean="0">
                <a:solidFill>
                  <a:schemeClr val="bg1"/>
                </a:solidFill>
                <a:latin typeface="AvenirNext LT Pro Medium" pitchFamily="34" charset="0"/>
              </a:rPr>
              <a:t>.*</a:t>
            </a:r>
            <a:endParaRPr lang="en-GB" sz="1500" i="1" dirty="0">
              <a:solidFill>
                <a:schemeClr val="bg1"/>
              </a:solidFill>
              <a:latin typeface="AvenirNext LT Pro Medium" pitchFamily="34" charset="0"/>
            </a:endParaRPr>
          </a:p>
        </p:txBody>
      </p:sp>
      <p:sp>
        <p:nvSpPr>
          <p:cNvPr id="9" name="TextBox 8"/>
          <p:cNvSpPr txBox="1"/>
          <p:nvPr/>
        </p:nvSpPr>
        <p:spPr>
          <a:xfrm>
            <a:off x="3132084" y="6459779"/>
            <a:ext cx="5442516" cy="230832"/>
          </a:xfrm>
          <a:prstGeom prst="rect">
            <a:avLst/>
          </a:prstGeom>
          <a:solidFill>
            <a:schemeClr val="bg1"/>
          </a:solidFill>
        </p:spPr>
        <p:txBody>
          <a:bodyPr wrap="none" rtlCol="0">
            <a:spAutoFit/>
          </a:bodyPr>
          <a:lstStyle/>
          <a:p>
            <a:r>
              <a:rPr lang="en-GB" sz="900" dirty="0" smtClean="0">
                <a:solidFill>
                  <a:schemeClr val="tx2"/>
                </a:solidFill>
                <a:latin typeface="HelveticaNeue LT 45 Light"/>
              </a:rPr>
              <a:t>Sources: FCB Inferno This Girl Can Qual Research (2014) </a:t>
            </a:r>
            <a:r>
              <a:rPr lang="en-GB" sz="900" dirty="0">
                <a:solidFill>
                  <a:schemeClr val="tx2"/>
                </a:solidFill>
                <a:latin typeface="HelveticaNeue LT 45 Light"/>
              </a:rPr>
              <a:t>, Bury Proposition Testing Research (</a:t>
            </a:r>
            <a:r>
              <a:rPr lang="en-GB" sz="900" dirty="0" smtClean="0">
                <a:solidFill>
                  <a:schemeClr val="tx2"/>
                </a:solidFill>
                <a:latin typeface="HelveticaNeue LT 45 Light"/>
              </a:rPr>
              <a:t>2013</a:t>
            </a:r>
            <a:r>
              <a:rPr lang="en-GB" sz="900" dirty="0" smtClean="0">
                <a:latin typeface="HelveticaNeue LT 45 Light"/>
              </a:rPr>
              <a:t>) </a:t>
            </a:r>
            <a:endParaRPr lang="en-GB" sz="900" dirty="0">
              <a:solidFill>
                <a:schemeClr val="tx2"/>
              </a:solidFill>
              <a:latin typeface="HelveticaNeue LT 45 Light"/>
            </a:endParaRPr>
          </a:p>
        </p:txBody>
      </p:sp>
    </p:spTree>
    <p:extLst>
      <p:ext uri="{BB962C8B-B14F-4D97-AF65-F5344CB8AC3E}">
        <p14:creationId xmlns:p14="http://schemas.microsoft.com/office/powerpoint/2010/main" val="86164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Practical barriers are more easily articulated</a:t>
            </a:r>
            <a:endParaRPr lang="en-GB" sz="2800" b="1" dirty="0">
              <a:latin typeface="AvenirNext LT Pro Medium" pitchFamily="34" charset="0"/>
            </a:endParaRPr>
          </a:p>
        </p:txBody>
      </p:sp>
      <p:sp>
        <p:nvSpPr>
          <p:cNvPr id="3" name="Content Placeholder 2"/>
          <p:cNvSpPr>
            <a:spLocks noGrp="1"/>
          </p:cNvSpPr>
          <p:nvPr>
            <p:ph idx="1"/>
          </p:nvPr>
        </p:nvSpPr>
        <p:spPr>
          <a:xfrm>
            <a:off x="609600" y="936360"/>
            <a:ext cx="6328230" cy="5514319"/>
          </a:xfrm>
        </p:spPr>
        <p:txBody>
          <a:bodyPr vert="horz" lIns="91440" tIns="45720" rIns="91440" bIns="45720" rtlCol="0">
            <a:noAutofit/>
          </a:bodyPr>
          <a:lstStyle/>
          <a:p>
            <a:r>
              <a:rPr lang="en-GB" sz="2000" b="1" dirty="0" smtClean="0">
                <a:latin typeface="AvenirNext LT Pro Medium" pitchFamily="34" charset="0"/>
              </a:rPr>
              <a:t>Time </a:t>
            </a:r>
            <a:r>
              <a:rPr lang="en-GB" sz="2000" b="1" dirty="0">
                <a:latin typeface="AvenirNext LT Pro Medium" pitchFamily="34" charset="0"/>
              </a:rPr>
              <a:t>and cost </a:t>
            </a:r>
            <a:r>
              <a:rPr lang="en-GB" sz="2000" dirty="0">
                <a:latin typeface="AvenirNext LT Pro Medium" pitchFamily="34" charset="0"/>
              </a:rPr>
              <a:t>are often given as the main reasons preventing women from taking part in sport and exercise, but in reality, it’s often a question of </a:t>
            </a:r>
            <a:r>
              <a:rPr lang="en-GB" sz="2000" dirty="0" smtClean="0">
                <a:latin typeface="AvenirNext LT Pro Medium" pitchFamily="34" charset="0"/>
              </a:rPr>
              <a:t>prioritisation, with other activities (socialising, shopping, family time etc.) being favoured.</a:t>
            </a:r>
            <a:endParaRPr lang="en-GB" sz="2000" dirty="0">
              <a:latin typeface="AvenirNext LT Pro Medium" pitchFamily="34" charset="0"/>
            </a:endParaRPr>
          </a:p>
          <a:p>
            <a:r>
              <a:rPr lang="en-GB" sz="2000" dirty="0">
                <a:latin typeface="AvenirNext LT Pro Medium" pitchFamily="34" charset="0"/>
              </a:rPr>
              <a:t>It is revealing that (busy) working women are more </a:t>
            </a:r>
            <a:r>
              <a:rPr lang="en-GB" sz="2000" dirty="0" smtClean="0">
                <a:latin typeface="AvenirNext LT Pro Medium" pitchFamily="34" charset="0"/>
              </a:rPr>
              <a:t>active overall.</a:t>
            </a:r>
            <a:endParaRPr lang="en-GB" sz="2000" dirty="0">
              <a:latin typeface="AvenirNext LT Pro Medium" pitchFamily="34" charset="0"/>
            </a:endParaRPr>
          </a:p>
          <a:p>
            <a:r>
              <a:rPr lang="en-GB" sz="2000" dirty="0" smtClean="0">
                <a:latin typeface="AvenirNext LT Pro Medium" pitchFamily="34" charset="0"/>
              </a:rPr>
              <a:t>Women</a:t>
            </a:r>
            <a:r>
              <a:rPr lang="en-GB" sz="2000" dirty="0">
                <a:latin typeface="AvenirNext LT Pro Medium" pitchFamily="34" charset="0"/>
              </a:rPr>
              <a:t>, in particular mothers, </a:t>
            </a:r>
            <a:r>
              <a:rPr lang="en-GB" sz="2000" dirty="0" smtClean="0">
                <a:latin typeface="AvenirNext LT Pro Medium" pitchFamily="34" charset="0"/>
              </a:rPr>
              <a:t>can feel </a:t>
            </a:r>
            <a:r>
              <a:rPr lang="en-GB" sz="2000" dirty="0">
                <a:latin typeface="AvenirNext LT Pro Medium" pitchFamily="34" charset="0"/>
              </a:rPr>
              <a:t>bad about being away from their family and spending time on themselves.</a:t>
            </a:r>
          </a:p>
          <a:p>
            <a:r>
              <a:rPr lang="en-GB" altLang="en-US" sz="2000" b="1" dirty="0" smtClean="0">
                <a:latin typeface="AvenirNext LT Pro Medium" pitchFamily="34" charset="0"/>
              </a:rPr>
              <a:t>Lack </a:t>
            </a:r>
            <a:r>
              <a:rPr lang="en-GB" altLang="en-US" sz="2000" b="1" dirty="0">
                <a:latin typeface="AvenirNext LT Pro Medium" pitchFamily="34" charset="0"/>
              </a:rPr>
              <a:t>of information </a:t>
            </a:r>
            <a:r>
              <a:rPr lang="en-GB" altLang="en-US" sz="2000" dirty="0">
                <a:latin typeface="AvenirNext LT Pro Medium" pitchFamily="34" charset="0"/>
              </a:rPr>
              <a:t>is another </a:t>
            </a:r>
            <a:r>
              <a:rPr lang="en-GB" altLang="en-US" sz="2000" dirty="0" smtClean="0">
                <a:latin typeface="AvenirNext LT Pro Medium" pitchFamily="34" charset="0"/>
              </a:rPr>
              <a:t>commonly cited </a:t>
            </a:r>
            <a:r>
              <a:rPr lang="en-GB" altLang="en-US" sz="2000" dirty="0">
                <a:latin typeface="AvenirNext LT Pro Medium" pitchFamily="34" charset="0"/>
              </a:rPr>
              <a:t>barrier, </a:t>
            </a:r>
            <a:r>
              <a:rPr lang="en-GB" altLang="en-US" sz="2000" dirty="0" smtClean="0">
                <a:latin typeface="AvenirNext LT Pro Medium" pitchFamily="34" charset="0"/>
              </a:rPr>
              <a:t>compounded </a:t>
            </a:r>
            <a:r>
              <a:rPr lang="en-GB" altLang="en-US" sz="2000" dirty="0">
                <a:latin typeface="AvenirNext LT Pro Medium" pitchFamily="34" charset="0"/>
              </a:rPr>
              <a:t>by lack of time to find the information</a:t>
            </a:r>
            <a:r>
              <a:rPr lang="en-GB" altLang="en-US" sz="2000" dirty="0" smtClean="0">
                <a:latin typeface="AvenirNext LT Pro Medium" pitchFamily="34" charset="0"/>
              </a:rPr>
              <a:t>.</a:t>
            </a:r>
          </a:p>
          <a:p>
            <a:r>
              <a:rPr lang="en-GB" altLang="en-US" sz="2000" b="1" dirty="0" smtClean="0">
                <a:latin typeface="AvenirNext LT Pro Medium" pitchFamily="34" charset="0"/>
              </a:rPr>
              <a:t>Major life changes </a:t>
            </a:r>
            <a:r>
              <a:rPr lang="en-GB" altLang="en-US" sz="2000" dirty="0" smtClean="0">
                <a:latin typeface="AvenirNext LT Pro Medium" pitchFamily="34" charset="0"/>
              </a:rPr>
              <a:t>(like getting married, changing jobs or having a baby) can be key milestone events when these practical barriers converge and the sporting habit is lost.</a:t>
            </a:r>
            <a:endParaRPr lang="en-GB" altLang="en-US" sz="2000" dirty="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14</a:t>
            </a:fld>
            <a:endParaRPr lang="en-GB" dirty="0"/>
          </a:p>
        </p:txBody>
      </p:sp>
      <p:sp>
        <p:nvSpPr>
          <p:cNvPr id="9" name="TextBox 8"/>
          <p:cNvSpPr txBox="1"/>
          <p:nvPr/>
        </p:nvSpPr>
        <p:spPr>
          <a:xfrm>
            <a:off x="1825824" y="6459779"/>
            <a:ext cx="2852063" cy="230832"/>
          </a:xfrm>
          <a:prstGeom prst="rect">
            <a:avLst/>
          </a:prstGeom>
          <a:solidFill>
            <a:schemeClr val="bg1"/>
          </a:solidFill>
        </p:spPr>
        <p:txBody>
          <a:bodyPr wrap="none" rtlCol="0">
            <a:spAutoFit/>
          </a:bodyPr>
          <a:lstStyle/>
          <a:p>
            <a:r>
              <a:rPr lang="en-GB" sz="900" dirty="0" smtClean="0">
                <a:solidFill>
                  <a:schemeClr val="tx2"/>
                </a:solidFill>
                <a:latin typeface="HelveticaNeue LT 45 Light"/>
              </a:rPr>
              <a:t>Sources: Bury </a:t>
            </a:r>
            <a:r>
              <a:rPr lang="en-GB" sz="900" dirty="0">
                <a:solidFill>
                  <a:schemeClr val="tx2"/>
                </a:solidFill>
                <a:latin typeface="HelveticaNeue LT 45 Light"/>
              </a:rPr>
              <a:t>Proposition Testing Research (</a:t>
            </a:r>
            <a:r>
              <a:rPr lang="en-GB" sz="900" dirty="0" smtClean="0">
                <a:solidFill>
                  <a:schemeClr val="tx2"/>
                </a:solidFill>
                <a:latin typeface="HelveticaNeue LT 45 Light"/>
              </a:rPr>
              <a:t>2013</a:t>
            </a:r>
            <a:r>
              <a:rPr lang="en-GB" sz="900" dirty="0" smtClean="0">
                <a:latin typeface="HelveticaNeue LT 45 Light"/>
              </a:rPr>
              <a:t>) </a:t>
            </a:r>
            <a:endParaRPr lang="en-GB" sz="900" dirty="0">
              <a:solidFill>
                <a:schemeClr val="tx2"/>
              </a:solidFill>
              <a:latin typeface="HelveticaNeue LT 45 Light"/>
            </a:endParaRPr>
          </a:p>
        </p:txBody>
      </p:sp>
      <p:sp>
        <p:nvSpPr>
          <p:cNvPr id="10" name="Rectangular Callout 9"/>
          <p:cNvSpPr/>
          <p:nvPr/>
        </p:nvSpPr>
        <p:spPr>
          <a:xfrm>
            <a:off x="8251812" y="2516840"/>
            <a:ext cx="3337128" cy="720080"/>
          </a:xfrm>
          <a:prstGeom prst="wedgeRectCallout">
            <a:avLst>
              <a:gd name="adj1" fmla="val -57064"/>
              <a:gd name="adj2" fmla="val 19996"/>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“I</a:t>
            </a:r>
            <a:r>
              <a:rPr lang="en-GB" sz="1400" i="1" dirty="0" smtClean="0">
                <a:latin typeface="AvenirNext LT Pro Medium" pitchFamily="34" charset="0"/>
              </a:rPr>
              <a:t>’m </a:t>
            </a:r>
            <a:r>
              <a:rPr lang="en-GB" sz="1400" i="1" dirty="0">
                <a:latin typeface="AvenirNext LT Pro Medium" pitchFamily="34" charset="0"/>
              </a:rPr>
              <a:t>going to go back to work part-time and it may end up clashing</a:t>
            </a:r>
            <a:r>
              <a:rPr lang="en-GB" sz="1400" i="1" dirty="0" smtClean="0">
                <a:latin typeface="AvenirNext LT Pro Medium" pitchFamily="34" charset="0"/>
              </a:rPr>
              <a:t>.</a:t>
            </a:r>
            <a:r>
              <a:rPr lang="en-GB" sz="1400" i="1" dirty="0" smtClean="0">
                <a:solidFill>
                  <a:schemeClr val="bg1"/>
                </a:solidFill>
                <a:latin typeface="AvenirNext LT Pro Medium" pitchFamily="34" charset="0"/>
              </a:rPr>
              <a:t>..</a:t>
            </a:r>
            <a:r>
              <a:rPr lang="en-GB" sz="1400" dirty="0" smtClean="0">
                <a:solidFill>
                  <a:schemeClr val="bg1"/>
                </a:solidFill>
                <a:latin typeface="AvenirNext LT Pro Medium" pitchFamily="34" charset="0"/>
              </a:rPr>
              <a:t>.”</a:t>
            </a:r>
            <a:endParaRPr lang="en-GB" sz="1400" dirty="0">
              <a:solidFill>
                <a:schemeClr val="bg1"/>
              </a:solidFill>
              <a:latin typeface="AvenirNext LT Pro Medium" pitchFamily="34" charset="0"/>
            </a:endParaRPr>
          </a:p>
        </p:txBody>
      </p:sp>
      <p:sp>
        <p:nvSpPr>
          <p:cNvPr id="11" name="Rectangular Callout 10"/>
          <p:cNvSpPr/>
          <p:nvPr/>
        </p:nvSpPr>
        <p:spPr>
          <a:xfrm>
            <a:off x="7556491" y="1340768"/>
            <a:ext cx="4032447" cy="589428"/>
          </a:xfrm>
          <a:prstGeom prst="wedgeRectCallout">
            <a:avLst>
              <a:gd name="adj1" fmla="val 9721"/>
              <a:gd name="adj2" fmla="val 7079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“It’s </a:t>
            </a:r>
            <a:r>
              <a:rPr lang="en-GB" sz="1400" i="1" dirty="0">
                <a:solidFill>
                  <a:schemeClr val="bg1"/>
                </a:solidFill>
                <a:latin typeface="AvenirNext LT Pro Medium" pitchFamily="34" charset="0"/>
              </a:rPr>
              <a:t>not that I don’t want to do it, it’s just very difficult to fit </a:t>
            </a:r>
            <a:r>
              <a:rPr lang="en-GB" sz="1400" i="1" dirty="0" smtClean="0">
                <a:solidFill>
                  <a:schemeClr val="bg1"/>
                </a:solidFill>
                <a:latin typeface="AvenirNext LT Pro Medium" pitchFamily="34" charset="0"/>
              </a:rPr>
              <a:t>in.”</a:t>
            </a:r>
            <a:endParaRPr lang="en-GB" sz="1400" dirty="0">
              <a:solidFill>
                <a:schemeClr val="bg1"/>
              </a:solidFill>
              <a:latin typeface="AvenirNext LT Pro Medium" pitchFamily="34" charset="0"/>
            </a:endParaRPr>
          </a:p>
        </p:txBody>
      </p:sp>
      <p:sp>
        <p:nvSpPr>
          <p:cNvPr id="12" name="Rectangular Callout 11"/>
          <p:cNvSpPr/>
          <p:nvPr/>
        </p:nvSpPr>
        <p:spPr>
          <a:xfrm>
            <a:off x="7531732" y="3786204"/>
            <a:ext cx="4032448" cy="792088"/>
          </a:xfrm>
          <a:prstGeom prst="wedgeRectCallout">
            <a:avLst>
              <a:gd name="adj1" fmla="val -45046"/>
              <a:gd name="adj2" fmla="val -85067"/>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“It can </a:t>
            </a:r>
            <a:r>
              <a:rPr lang="en-GB" sz="1400" i="1" dirty="0">
                <a:solidFill>
                  <a:schemeClr val="bg1"/>
                </a:solidFill>
                <a:latin typeface="AvenirNext LT Pro Medium" pitchFamily="34" charset="0"/>
              </a:rPr>
              <a:t>be 9 o’clock by the time we’ve eaten and got the kids the bed, then she doesn’t want to go out</a:t>
            </a:r>
            <a:r>
              <a:rPr lang="en-GB" sz="1400" i="1" dirty="0" smtClean="0">
                <a:solidFill>
                  <a:schemeClr val="bg1"/>
                </a:solidFill>
                <a:latin typeface="AvenirNext LT Pro Medium" pitchFamily="34" charset="0"/>
              </a:rPr>
              <a:t>.”</a:t>
            </a:r>
            <a:endParaRPr lang="en-GB" sz="1400" dirty="0">
              <a:solidFill>
                <a:schemeClr val="bg1"/>
              </a:solidFill>
              <a:latin typeface="AvenirNext LT Pro Medium" pitchFamily="34" charset="0"/>
            </a:endParaRPr>
          </a:p>
        </p:txBody>
      </p:sp>
    </p:spTree>
    <p:extLst>
      <p:ext uri="{BB962C8B-B14F-4D97-AF65-F5344CB8AC3E}">
        <p14:creationId xmlns:p14="http://schemas.microsoft.com/office/powerpoint/2010/main" val="3277900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In terms of what motivates, social and cultural enablers are key</a:t>
            </a:r>
            <a:endParaRPr lang="en-GB" sz="2800" b="1" dirty="0">
              <a:latin typeface="AvenirNext LT Pro Medium" pitchFamily="34" charset="0"/>
            </a:endParaRPr>
          </a:p>
        </p:txBody>
      </p:sp>
      <p:sp>
        <p:nvSpPr>
          <p:cNvPr id="3" name="Content Placeholder 2"/>
          <p:cNvSpPr>
            <a:spLocks noGrp="1"/>
          </p:cNvSpPr>
          <p:nvPr>
            <p:ph idx="1"/>
          </p:nvPr>
        </p:nvSpPr>
        <p:spPr>
          <a:xfrm>
            <a:off x="609600" y="936360"/>
            <a:ext cx="6328230" cy="5514319"/>
          </a:xfrm>
        </p:spPr>
        <p:txBody>
          <a:bodyPr vert="horz" lIns="91440" tIns="45720" rIns="91440" bIns="45720" rtlCol="0">
            <a:noAutofit/>
          </a:bodyPr>
          <a:lstStyle/>
          <a:p>
            <a:r>
              <a:rPr lang="en-GB" sz="2000" dirty="0">
                <a:latin typeface="AvenirNext LT Pro Medium" pitchFamily="34" charset="0"/>
              </a:rPr>
              <a:t>Women will be motivated by different factors </a:t>
            </a:r>
            <a:r>
              <a:rPr lang="en-GB" sz="2000" dirty="0" smtClean="0">
                <a:latin typeface="AvenirNext LT Pro Medium" pitchFamily="34" charset="0"/>
              </a:rPr>
              <a:t>according to </a:t>
            </a:r>
            <a:r>
              <a:rPr lang="en-GB" sz="2000" dirty="0">
                <a:latin typeface="AvenirNext LT Pro Medium" pitchFamily="34" charset="0"/>
              </a:rPr>
              <a:t>their characters and </a:t>
            </a:r>
            <a:r>
              <a:rPr lang="en-GB" sz="2000" dirty="0" smtClean="0">
                <a:latin typeface="AvenirNext LT Pro Medium" pitchFamily="34" charset="0"/>
              </a:rPr>
              <a:t>values – e.g. for some it’s ‘something </a:t>
            </a:r>
            <a:r>
              <a:rPr lang="en-GB" sz="2000" dirty="0">
                <a:latin typeface="AvenirNext LT Pro Medium" pitchFamily="34" charset="0"/>
              </a:rPr>
              <a:t>new’, </a:t>
            </a:r>
            <a:r>
              <a:rPr lang="en-GB" sz="2000" dirty="0" smtClean="0">
                <a:latin typeface="AvenirNext LT Pro Medium" pitchFamily="34" charset="0"/>
              </a:rPr>
              <a:t>for others </a:t>
            </a:r>
            <a:r>
              <a:rPr lang="en-GB" sz="2000" dirty="0">
                <a:latin typeface="AvenirNext LT Pro Medium" pitchFamily="34" charset="0"/>
              </a:rPr>
              <a:t>‘support and friendship’ and some focus on performance.</a:t>
            </a:r>
          </a:p>
          <a:p>
            <a:r>
              <a:rPr lang="en-GB" sz="2000" dirty="0" smtClean="0">
                <a:latin typeface="AvenirNext LT Pro Medium" pitchFamily="34" charset="0"/>
              </a:rPr>
              <a:t>Beyond these nuances there’s </a:t>
            </a:r>
            <a:r>
              <a:rPr lang="en-GB" sz="2000" dirty="0">
                <a:latin typeface="AvenirNext LT Pro Medium" pitchFamily="34" charset="0"/>
              </a:rPr>
              <a:t>a need to </a:t>
            </a:r>
            <a:r>
              <a:rPr lang="en-GB" sz="2000" dirty="0" smtClean="0">
                <a:latin typeface="AvenirNext LT Pro Medium" pitchFamily="34" charset="0"/>
              </a:rPr>
              <a:t>frame exercise positively to drive up levels of motivation – i.e.</a:t>
            </a:r>
            <a:endParaRPr lang="en-GB" sz="2000" dirty="0">
              <a:latin typeface="AvenirNext LT Pro Medium" pitchFamily="34" charset="0"/>
            </a:endParaRPr>
          </a:p>
          <a:p>
            <a:pPr lvl="1"/>
            <a:r>
              <a:rPr lang="en-GB" sz="2000" dirty="0">
                <a:latin typeface="AvenirNext LT Pro Medium" pitchFamily="34" charset="0"/>
              </a:rPr>
              <a:t>It is sociable – an opportunity to be with friends and to make friends.</a:t>
            </a:r>
          </a:p>
          <a:p>
            <a:pPr lvl="1"/>
            <a:r>
              <a:rPr lang="en-GB" sz="2000" dirty="0">
                <a:latin typeface="AvenirNext LT Pro Medium" pitchFamily="34" charset="0"/>
              </a:rPr>
              <a:t>Engaging in sport and exercise is worthwhile and offers a sense of </a:t>
            </a:r>
            <a:r>
              <a:rPr lang="en-GB" sz="2000" dirty="0" smtClean="0">
                <a:latin typeface="AvenirNext LT Pro Medium" pitchFamily="34" charset="0"/>
              </a:rPr>
              <a:t>achievement.</a:t>
            </a:r>
            <a:endParaRPr lang="en-GB" sz="2000" dirty="0">
              <a:latin typeface="AvenirNext LT Pro Medium" pitchFamily="34" charset="0"/>
            </a:endParaRPr>
          </a:p>
          <a:p>
            <a:pPr lvl="1"/>
            <a:r>
              <a:rPr lang="en-GB" sz="2000" dirty="0" smtClean="0">
                <a:latin typeface="AvenirNext LT Pro Medium" pitchFamily="34" charset="0"/>
              </a:rPr>
              <a:t>There </a:t>
            </a:r>
            <a:r>
              <a:rPr lang="en-GB" sz="2000" dirty="0">
                <a:latin typeface="AvenirNext LT Pro Medium" pitchFamily="34" charset="0"/>
              </a:rPr>
              <a:t>is fun to be </a:t>
            </a:r>
            <a:r>
              <a:rPr lang="en-GB" sz="2000" dirty="0" smtClean="0">
                <a:latin typeface="AvenirNext LT Pro Medium" pitchFamily="34" charset="0"/>
              </a:rPr>
              <a:t>had</a:t>
            </a:r>
            <a:r>
              <a:rPr lang="en-GB" sz="2000" dirty="0">
                <a:latin typeface="AvenirNext LT Pro Medium" pitchFamily="34" charset="0"/>
              </a:rPr>
              <a:t> </a:t>
            </a:r>
            <a:r>
              <a:rPr lang="en-GB" sz="2000" dirty="0" smtClean="0">
                <a:latin typeface="AvenirNext LT Pro Medium" pitchFamily="34" charset="0"/>
              </a:rPr>
              <a:t>– do something different!</a:t>
            </a:r>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15</a:t>
            </a:fld>
            <a:endParaRPr lang="en-GB" dirty="0"/>
          </a:p>
        </p:txBody>
      </p:sp>
      <p:sp>
        <p:nvSpPr>
          <p:cNvPr id="9" name="TextBox 8"/>
          <p:cNvSpPr txBox="1"/>
          <p:nvPr/>
        </p:nvSpPr>
        <p:spPr>
          <a:xfrm>
            <a:off x="1825824" y="6459779"/>
            <a:ext cx="2852063" cy="230832"/>
          </a:xfrm>
          <a:prstGeom prst="rect">
            <a:avLst/>
          </a:prstGeom>
          <a:solidFill>
            <a:schemeClr val="bg1"/>
          </a:solidFill>
        </p:spPr>
        <p:txBody>
          <a:bodyPr wrap="none" rtlCol="0">
            <a:spAutoFit/>
          </a:bodyPr>
          <a:lstStyle/>
          <a:p>
            <a:r>
              <a:rPr lang="en-GB" sz="900" dirty="0" smtClean="0">
                <a:solidFill>
                  <a:schemeClr val="tx2"/>
                </a:solidFill>
                <a:latin typeface="HelveticaNeue LT 45 Light"/>
              </a:rPr>
              <a:t>Sources: Bury </a:t>
            </a:r>
            <a:r>
              <a:rPr lang="en-GB" sz="900" dirty="0">
                <a:solidFill>
                  <a:schemeClr val="tx2"/>
                </a:solidFill>
                <a:latin typeface="HelveticaNeue LT 45 Light"/>
              </a:rPr>
              <a:t>Proposition Testing Research (</a:t>
            </a:r>
            <a:r>
              <a:rPr lang="en-GB" sz="900" dirty="0" smtClean="0">
                <a:solidFill>
                  <a:schemeClr val="tx2"/>
                </a:solidFill>
                <a:latin typeface="HelveticaNeue LT 45 Light"/>
              </a:rPr>
              <a:t>2013</a:t>
            </a:r>
            <a:r>
              <a:rPr lang="en-GB" sz="900" dirty="0" smtClean="0">
                <a:latin typeface="HelveticaNeue LT 45 Light"/>
              </a:rPr>
              <a:t>) </a:t>
            </a:r>
            <a:endParaRPr lang="en-GB" sz="900" dirty="0">
              <a:solidFill>
                <a:schemeClr val="tx2"/>
              </a:solidFill>
              <a:latin typeface="HelveticaNeue LT 45 Light"/>
            </a:endParaRPr>
          </a:p>
        </p:txBody>
      </p:sp>
      <p:sp>
        <p:nvSpPr>
          <p:cNvPr id="13" name="Rectangle 12"/>
          <p:cNvSpPr/>
          <p:nvPr/>
        </p:nvSpPr>
        <p:spPr>
          <a:xfrm>
            <a:off x="622938" y="5107640"/>
            <a:ext cx="6227805" cy="830997"/>
          </a:xfrm>
          <a:prstGeom prst="rect">
            <a:avLst/>
          </a:prstGeom>
          <a:ln>
            <a:solidFill>
              <a:schemeClr val="tx1">
                <a:lumMod val="95000"/>
                <a:lumOff val="5000"/>
              </a:schemeClr>
            </a:solidFill>
          </a:ln>
        </p:spPr>
        <p:txBody>
          <a:bodyPr wrap="square">
            <a:spAutoFit/>
          </a:bodyPr>
          <a:lstStyle/>
          <a:p>
            <a:pPr>
              <a:spcBef>
                <a:spcPct val="50000"/>
              </a:spcBef>
              <a:defRPr/>
            </a:pPr>
            <a:r>
              <a:rPr lang="en-GB" sz="1600" dirty="0">
                <a:latin typeface="AvenirNext LT Pro Medium" pitchFamily="34" charset="0"/>
                <a:ea typeface="ＭＳ Ｐゴシック" pitchFamily="34" charset="-128"/>
                <a:cs typeface="Calibri" pitchFamily="34" charset="0"/>
              </a:rPr>
              <a:t>Active women find that exercise brings its own inherent rewards: the motivations that keep women exercising are often different to those which caused them to start.</a:t>
            </a:r>
          </a:p>
        </p:txBody>
      </p:sp>
      <p:sp>
        <p:nvSpPr>
          <p:cNvPr id="14" name="Rectangular Callout 13"/>
          <p:cNvSpPr/>
          <p:nvPr/>
        </p:nvSpPr>
        <p:spPr>
          <a:xfrm>
            <a:off x="8548914" y="4186412"/>
            <a:ext cx="2996272" cy="589428"/>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bg1"/>
                </a:solidFill>
                <a:latin typeface="AvenirNext LT Pro Medium" pitchFamily="34" charset="0"/>
              </a:rPr>
              <a:t>You </a:t>
            </a:r>
            <a:r>
              <a:rPr lang="en-GB" sz="1600" i="1" dirty="0">
                <a:solidFill>
                  <a:schemeClr val="bg1"/>
                </a:solidFill>
                <a:latin typeface="AvenirNext LT Pro Medium" pitchFamily="34" charset="0"/>
              </a:rPr>
              <a:t>always feel better after it</a:t>
            </a:r>
            <a:r>
              <a:rPr lang="en-GB" sz="1600" i="1" dirty="0" smtClean="0">
                <a:solidFill>
                  <a:schemeClr val="bg1"/>
                </a:solidFill>
                <a:latin typeface="AvenirNext LT Pro Medium" pitchFamily="34" charset="0"/>
              </a:rPr>
              <a:t>.*</a:t>
            </a:r>
            <a:endParaRPr lang="en-GB" sz="1600" dirty="0">
              <a:solidFill>
                <a:schemeClr val="bg1"/>
              </a:solidFill>
              <a:latin typeface="AvenirNext LT Pro Medium" pitchFamily="34" charset="0"/>
            </a:endParaRPr>
          </a:p>
        </p:txBody>
      </p:sp>
      <p:sp>
        <p:nvSpPr>
          <p:cNvPr id="15" name="Rectangular Callout 14"/>
          <p:cNvSpPr/>
          <p:nvPr/>
        </p:nvSpPr>
        <p:spPr>
          <a:xfrm>
            <a:off x="7531738" y="898407"/>
            <a:ext cx="3456384" cy="1584176"/>
          </a:xfrm>
          <a:prstGeom prst="wedgeRectCallout">
            <a:avLst>
              <a:gd name="adj1" fmla="val 67258"/>
              <a:gd name="adj2" fmla="val 9706"/>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i="1" dirty="0" smtClean="0">
                <a:solidFill>
                  <a:schemeClr val="bg1"/>
                </a:solidFill>
                <a:latin typeface="AvenirNext LT Pro Medium" pitchFamily="34" charset="0"/>
              </a:rPr>
              <a:t>I </a:t>
            </a:r>
            <a:r>
              <a:rPr lang="en-GB" sz="1600" i="1" dirty="0">
                <a:solidFill>
                  <a:schemeClr val="bg1"/>
                </a:solidFill>
                <a:latin typeface="AvenirNext LT Pro Medium" pitchFamily="34" charset="0"/>
              </a:rPr>
              <a:t>like doing my sports in a team. If I’m on my own, I get bored. I just love being part of a gym. That’s my social side – seeing all my friends at the gym</a:t>
            </a:r>
            <a:r>
              <a:rPr lang="en-GB" sz="1600" i="1" dirty="0" smtClean="0">
                <a:solidFill>
                  <a:schemeClr val="bg1"/>
                </a:solidFill>
                <a:latin typeface="AvenirNext LT Pro Medium" pitchFamily="34" charset="0"/>
              </a:rPr>
              <a:t>.*</a:t>
            </a:r>
            <a:endParaRPr lang="en-GB" sz="1600" i="1" dirty="0">
              <a:solidFill>
                <a:schemeClr val="bg1"/>
              </a:solidFill>
              <a:latin typeface="AvenirNext LT Pro Medium" pitchFamily="34" charset="0"/>
            </a:endParaRPr>
          </a:p>
        </p:txBody>
      </p:sp>
      <p:sp>
        <p:nvSpPr>
          <p:cNvPr id="16" name="Rectangular Callout 15"/>
          <p:cNvSpPr/>
          <p:nvPr/>
        </p:nvSpPr>
        <p:spPr>
          <a:xfrm>
            <a:off x="7365359" y="3099427"/>
            <a:ext cx="2997423" cy="804286"/>
          </a:xfrm>
          <a:prstGeom prst="wedgeRectCallout">
            <a:avLst>
              <a:gd name="adj1" fmla="val -606"/>
              <a:gd name="adj2" fmla="val -121039"/>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i="1" dirty="0" smtClean="0">
                <a:solidFill>
                  <a:schemeClr val="bg1"/>
                </a:solidFill>
                <a:latin typeface="AvenirNext LT Pro Medium" pitchFamily="34" charset="0"/>
              </a:rPr>
              <a:t>If </a:t>
            </a:r>
            <a:r>
              <a:rPr lang="en-GB" sz="1600" i="1" dirty="0">
                <a:solidFill>
                  <a:schemeClr val="bg1"/>
                </a:solidFill>
                <a:latin typeface="AvenirNext LT Pro Medium" pitchFamily="34" charset="0"/>
              </a:rPr>
              <a:t>you’ve got a goal it does help you to get out of the door</a:t>
            </a:r>
            <a:r>
              <a:rPr lang="en-GB" sz="1600" i="1" dirty="0" smtClean="0">
                <a:solidFill>
                  <a:schemeClr val="bg1"/>
                </a:solidFill>
                <a:latin typeface="AvenirNext LT Pro Medium" pitchFamily="34" charset="0"/>
              </a:rPr>
              <a:t>.*</a:t>
            </a:r>
            <a:endParaRPr lang="en-GB" sz="1600" i="1" dirty="0">
              <a:solidFill>
                <a:schemeClr val="bg1"/>
              </a:solidFill>
              <a:latin typeface="AvenirNext LT Pro Medium" pitchFamily="34" charset="0"/>
            </a:endParaRPr>
          </a:p>
        </p:txBody>
      </p:sp>
    </p:spTree>
    <p:extLst>
      <p:ext uri="{BB962C8B-B14F-4D97-AF65-F5344CB8AC3E}">
        <p14:creationId xmlns:p14="http://schemas.microsoft.com/office/powerpoint/2010/main" val="2074141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Triggering action</a:t>
            </a:r>
            <a:endParaRPr lang="en-GB" sz="2800" b="1" dirty="0">
              <a:latin typeface="AvenirNext LT Pro Medium" pitchFamily="34" charset="0"/>
            </a:endParaRPr>
          </a:p>
        </p:txBody>
      </p:sp>
      <p:sp>
        <p:nvSpPr>
          <p:cNvPr id="3" name="Content Placeholder 2"/>
          <p:cNvSpPr>
            <a:spLocks noGrp="1"/>
          </p:cNvSpPr>
          <p:nvPr>
            <p:ph idx="1"/>
          </p:nvPr>
        </p:nvSpPr>
        <p:spPr>
          <a:xfrm>
            <a:off x="609600" y="1307806"/>
            <a:ext cx="6255657" cy="5142873"/>
          </a:xfrm>
        </p:spPr>
        <p:txBody>
          <a:bodyPr vert="horz" lIns="91440" tIns="45720" rIns="91440" bIns="45720" rtlCol="0">
            <a:noAutofit/>
          </a:bodyPr>
          <a:lstStyle/>
          <a:p>
            <a:r>
              <a:rPr lang="en-GB" sz="2000" dirty="0" smtClean="0">
                <a:latin typeface="AvenirNext LT Pro Medium" pitchFamily="34" charset="0"/>
              </a:rPr>
              <a:t>Addressing </a:t>
            </a:r>
            <a:r>
              <a:rPr lang="en-GB" sz="2000" dirty="0">
                <a:latin typeface="AvenirNext LT Pro Medium" pitchFamily="34" charset="0"/>
              </a:rPr>
              <a:t>barriers </a:t>
            </a:r>
            <a:r>
              <a:rPr lang="en-GB" sz="2000" dirty="0" smtClean="0">
                <a:latin typeface="AvenirNext LT Pro Medium" pitchFamily="34" charset="0"/>
              </a:rPr>
              <a:t>and motivators will </a:t>
            </a:r>
            <a:r>
              <a:rPr lang="en-GB" sz="2000" dirty="0">
                <a:latin typeface="AvenirNext LT Pro Medium" pitchFamily="34" charset="0"/>
              </a:rPr>
              <a:t>help to reduce resistance and ensure that women feel that taking part in sport and exercise is an acceptable and </a:t>
            </a:r>
            <a:r>
              <a:rPr lang="en-GB" sz="2000" dirty="0" smtClean="0">
                <a:latin typeface="AvenirNext LT Pro Medium" pitchFamily="34" charset="0"/>
              </a:rPr>
              <a:t>rewarding </a:t>
            </a:r>
            <a:r>
              <a:rPr lang="en-GB" sz="2000" dirty="0">
                <a:latin typeface="AvenirNext LT Pro Medium" pitchFamily="34" charset="0"/>
              </a:rPr>
              <a:t>thing to do.</a:t>
            </a:r>
          </a:p>
          <a:p>
            <a:r>
              <a:rPr lang="en-GB" sz="2000" dirty="0">
                <a:latin typeface="AvenirNext LT Pro Medium" pitchFamily="34" charset="0"/>
              </a:rPr>
              <a:t>Even then, a trigger is often needed to create the momentum to take </a:t>
            </a:r>
            <a:r>
              <a:rPr lang="en-GB" sz="2000" dirty="0" smtClean="0">
                <a:latin typeface="AvenirNext LT Pro Medium" pitchFamily="34" charset="0"/>
              </a:rPr>
              <a:t>part at a specific point in time.</a:t>
            </a:r>
            <a:endParaRPr lang="en-GB" sz="2000" dirty="0">
              <a:latin typeface="AvenirNext LT Pro Medium" pitchFamily="34" charset="0"/>
            </a:endParaRPr>
          </a:p>
          <a:p>
            <a:r>
              <a:rPr lang="en-GB" sz="2000" dirty="0" smtClean="0">
                <a:latin typeface="AvenirNext LT Pro Medium" pitchFamily="34" charset="0"/>
              </a:rPr>
              <a:t>This </a:t>
            </a:r>
            <a:r>
              <a:rPr lang="en-GB" sz="2000" dirty="0">
                <a:latin typeface="AvenirNext LT Pro Medium" pitchFamily="34" charset="0"/>
              </a:rPr>
              <a:t>will help to move the target audience beyond good intentions into making concrete plans.</a:t>
            </a:r>
          </a:p>
          <a:p>
            <a:endParaRPr lang="en-GB" sz="2000" dirty="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16</a:t>
            </a:fld>
            <a:endParaRPr lang="en-GB" dirty="0"/>
          </a:p>
        </p:txBody>
      </p:sp>
      <p:sp>
        <p:nvSpPr>
          <p:cNvPr id="9" name="TextBox 8"/>
          <p:cNvSpPr txBox="1"/>
          <p:nvPr/>
        </p:nvSpPr>
        <p:spPr>
          <a:xfrm>
            <a:off x="1825824" y="6459779"/>
            <a:ext cx="2852063" cy="230832"/>
          </a:xfrm>
          <a:prstGeom prst="rect">
            <a:avLst/>
          </a:prstGeom>
          <a:solidFill>
            <a:schemeClr val="bg1"/>
          </a:solidFill>
        </p:spPr>
        <p:txBody>
          <a:bodyPr wrap="none" rtlCol="0">
            <a:spAutoFit/>
          </a:bodyPr>
          <a:lstStyle/>
          <a:p>
            <a:r>
              <a:rPr lang="en-GB" sz="900" dirty="0" smtClean="0">
                <a:solidFill>
                  <a:schemeClr val="tx2"/>
                </a:solidFill>
                <a:latin typeface="HelveticaNeue LT 45 Light"/>
              </a:rPr>
              <a:t>Sources: Bury </a:t>
            </a:r>
            <a:r>
              <a:rPr lang="en-GB" sz="900" dirty="0">
                <a:solidFill>
                  <a:schemeClr val="tx2"/>
                </a:solidFill>
                <a:latin typeface="HelveticaNeue LT 45 Light"/>
              </a:rPr>
              <a:t>Proposition Testing Research (</a:t>
            </a:r>
            <a:r>
              <a:rPr lang="en-GB" sz="900" dirty="0" smtClean="0">
                <a:solidFill>
                  <a:schemeClr val="tx2"/>
                </a:solidFill>
                <a:latin typeface="HelveticaNeue LT 45 Light"/>
              </a:rPr>
              <a:t>2013</a:t>
            </a:r>
            <a:r>
              <a:rPr lang="en-GB" sz="900" dirty="0" smtClean="0">
                <a:latin typeface="HelveticaNeue LT 45 Light"/>
              </a:rPr>
              <a:t>) </a:t>
            </a:r>
            <a:endParaRPr lang="en-GB" sz="900" dirty="0">
              <a:solidFill>
                <a:schemeClr val="tx2"/>
              </a:solidFill>
              <a:latin typeface="HelveticaNeue LT 45 Light"/>
            </a:endParaRPr>
          </a:p>
        </p:txBody>
      </p:sp>
      <p:sp>
        <p:nvSpPr>
          <p:cNvPr id="11" name="Rectangular Callout 10"/>
          <p:cNvSpPr/>
          <p:nvPr/>
        </p:nvSpPr>
        <p:spPr>
          <a:xfrm>
            <a:off x="7807498" y="1307806"/>
            <a:ext cx="3618148" cy="1152128"/>
          </a:xfrm>
          <a:prstGeom prst="wedgeRectCallout">
            <a:avLst>
              <a:gd name="adj1" fmla="val -11136"/>
              <a:gd name="adj2" fmla="val 98541"/>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i="1" dirty="0" smtClean="0">
                <a:solidFill>
                  <a:schemeClr val="bg1"/>
                </a:solidFill>
                <a:latin typeface="AvenirNext LT Pro Medium" pitchFamily="34" charset="0"/>
              </a:rPr>
              <a:t>Manchester </a:t>
            </a:r>
            <a:r>
              <a:rPr lang="en-GB" sz="1600" i="1" dirty="0">
                <a:solidFill>
                  <a:schemeClr val="bg1"/>
                </a:solidFill>
                <a:latin typeface="AvenirNext LT Pro Medium" pitchFamily="34" charset="0"/>
              </a:rPr>
              <a:t>10k was a motivating goal to work towards. You’ve got people sponsoring you for a charity and it spurs you on</a:t>
            </a:r>
            <a:r>
              <a:rPr lang="en-GB" sz="1600" i="1" dirty="0" smtClean="0">
                <a:solidFill>
                  <a:schemeClr val="bg1"/>
                </a:solidFill>
                <a:latin typeface="AvenirNext LT Pro Medium" pitchFamily="34" charset="0"/>
              </a:rPr>
              <a:t>.*</a:t>
            </a:r>
            <a:endParaRPr lang="en-GB" sz="1600" i="1" dirty="0">
              <a:solidFill>
                <a:schemeClr val="bg1"/>
              </a:solidFill>
              <a:latin typeface="AvenirNext LT Pro Medium" pitchFamily="34" charset="0"/>
            </a:endParaRPr>
          </a:p>
        </p:txBody>
      </p:sp>
      <p:sp>
        <p:nvSpPr>
          <p:cNvPr id="12" name="Rectangular Callout 11"/>
          <p:cNvSpPr/>
          <p:nvPr/>
        </p:nvSpPr>
        <p:spPr>
          <a:xfrm>
            <a:off x="7671244" y="3349124"/>
            <a:ext cx="3618148" cy="1505098"/>
          </a:xfrm>
          <a:prstGeom prst="wedgeRectCallout">
            <a:avLst>
              <a:gd name="adj1" fmla="val 25509"/>
              <a:gd name="adj2" fmla="val -85324"/>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i="1" dirty="0" smtClean="0">
                <a:solidFill>
                  <a:schemeClr val="bg1"/>
                </a:solidFill>
                <a:latin typeface="AvenirNext LT Pro Medium" pitchFamily="34" charset="0"/>
              </a:rPr>
              <a:t>You </a:t>
            </a:r>
            <a:r>
              <a:rPr lang="en-GB" sz="1600" i="1" dirty="0">
                <a:solidFill>
                  <a:schemeClr val="bg1"/>
                </a:solidFill>
                <a:latin typeface="AvenirNext LT Pro Medium" pitchFamily="34" charset="0"/>
              </a:rPr>
              <a:t>can put in as many leaflets as you like, people don’t necessarily pick them up. You need to see something, watch something that inspires you</a:t>
            </a:r>
            <a:r>
              <a:rPr lang="en-GB" sz="1600" i="1" dirty="0" smtClean="0">
                <a:solidFill>
                  <a:schemeClr val="bg1"/>
                </a:solidFill>
                <a:latin typeface="AvenirNext LT Pro Medium" pitchFamily="34" charset="0"/>
              </a:rPr>
              <a:t>.*</a:t>
            </a:r>
            <a:endParaRPr lang="en-GB" sz="1600" i="1" dirty="0">
              <a:solidFill>
                <a:schemeClr val="bg1"/>
              </a:solidFill>
              <a:latin typeface="AvenirNext LT Pro Medium" pitchFamily="34" charset="0"/>
            </a:endParaRPr>
          </a:p>
        </p:txBody>
      </p:sp>
    </p:spTree>
    <p:extLst>
      <p:ext uri="{BB962C8B-B14F-4D97-AF65-F5344CB8AC3E}">
        <p14:creationId xmlns:p14="http://schemas.microsoft.com/office/powerpoint/2010/main" val="24662598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a:spcBef>
                <a:spcPct val="0"/>
              </a:spcBef>
              <a:buNone/>
            </a:pPr>
            <a:r>
              <a:rPr lang="en-GB" sz="3600" b="1" dirty="0" smtClean="0">
                <a:latin typeface="AvenirNext LT Pro Medium" pitchFamily="34" charset="0"/>
                <a:ea typeface="+mj-ea"/>
                <a:cs typeface="+mj-cs"/>
              </a:rPr>
              <a:t>Overall patterns in London</a:t>
            </a:r>
            <a:endParaRPr lang="en-GB" sz="3600" b="1" dirty="0">
              <a:latin typeface="AvenirNext LT Pro Medium" pitchFamily="34" charset="0"/>
              <a:ea typeface="+mj-ea"/>
              <a:cs typeface="+mj-cs"/>
            </a:endParaRP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17</a:t>
            </a:fld>
            <a:endParaRPr lang="en-GB" dirty="0"/>
          </a:p>
        </p:txBody>
      </p:sp>
    </p:spTree>
    <p:extLst>
      <p:ext uri="{BB962C8B-B14F-4D97-AF65-F5344CB8AC3E}">
        <p14:creationId xmlns:p14="http://schemas.microsoft.com/office/powerpoint/2010/main" val="3875023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68641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569487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349" y="0"/>
            <a:ext cx="11952651" cy="1124744"/>
          </a:xfrm>
        </p:spPr>
        <p:txBody>
          <a:bodyPr>
            <a:normAutofit/>
          </a:bodyPr>
          <a:lstStyle/>
          <a:p>
            <a:pPr algn="l"/>
            <a:r>
              <a:rPr lang="en-GB" sz="3600" b="1" dirty="0" smtClean="0">
                <a:latin typeface="AvenirNext LT Pro Medium" pitchFamily="34" charset="0"/>
              </a:rPr>
              <a:t>Contents</a:t>
            </a:r>
            <a:endParaRPr lang="en-GB" sz="3600" b="1" dirty="0">
              <a:latin typeface="AvenirNext LT Pro Medium" pitchFamily="34" charset="0"/>
            </a:endParaRPr>
          </a:p>
        </p:txBody>
      </p:sp>
      <p:sp>
        <p:nvSpPr>
          <p:cNvPr id="3" name="Content Placeholder 2"/>
          <p:cNvSpPr>
            <a:spLocks noGrp="1"/>
          </p:cNvSpPr>
          <p:nvPr>
            <p:ph idx="1"/>
          </p:nvPr>
        </p:nvSpPr>
        <p:spPr>
          <a:xfrm>
            <a:off x="609600" y="1340768"/>
            <a:ext cx="10972800" cy="4785395"/>
          </a:xfrm>
        </p:spPr>
        <p:txBody>
          <a:bodyPr>
            <a:normAutofit/>
          </a:bodyPr>
          <a:lstStyle/>
          <a:p>
            <a:pPr marL="514350" indent="-514350">
              <a:buFont typeface="+mj-lt"/>
              <a:buAutoNum type="arabicPeriod"/>
            </a:pPr>
            <a:r>
              <a:rPr lang="en-GB" sz="2800" dirty="0" smtClean="0">
                <a:latin typeface="AvenirNext LT Pro Medium" pitchFamily="34" charset="0"/>
              </a:rPr>
              <a:t>Project overview and research </a:t>
            </a:r>
            <a:r>
              <a:rPr lang="en-GB" sz="2800" dirty="0">
                <a:latin typeface="AvenirNext LT Pro Medium" pitchFamily="34" charset="0"/>
              </a:rPr>
              <a:t>approach </a:t>
            </a:r>
            <a:endParaRPr lang="en-GB" sz="2800" dirty="0" smtClean="0">
              <a:latin typeface="AvenirNext LT Pro Medium" pitchFamily="34" charset="0"/>
            </a:endParaRPr>
          </a:p>
          <a:p>
            <a:pPr marL="514350" indent="-514350">
              <a:buFont typeface="+mj-lt"/>
              <a:buAutoNum type="arabicPeriod"/>
            </a:pPr>
            <a:r>
              <a:rPr lang="en-GB" dirty="0" smtClean="0">
                <a:latin typeface="AvenirNext LT Pro Medium" pitchFamily="34" charset="0"/>
              </a:rPr>
              <a:t>Recap </a:t>
            </a:r>
            <a:r>
              <a:rPr lang="en-GB" dirty="0">
                <a:latin typeface="AvenirNext LT Pro Medium" pitchFamily="34" charset="0"/>
              </a:rPr>
              <a:t>of national </a:t>
            </a:r>
            <a:r>
              <a:rPr lang="en-GB" dirty="0" smtClean="0">
                <a:latin typeface="AvenirNext LT Pro Medium" pitchFamily="34" charset="0"/>
              </a:rPr>
              <a:t>picture: barriers and enablers</a:t>
            </a:r>
            <a:endParaRPr lang="en-GB" dirty="0">
              <a:latin typeface="AvenirNext LT Pro Medium" pitchFamily="34" charset="0"/>
            </a:endParaRPr>
          </a:p>
          <a:p>
            <a:pPr marL="514350" indent="-514350">
              <a:buFont typeface="+mj-lt"/>
              <a:buAutoNum type="arabicPeriod"/>
            </a:pPr>
            <a:r>
              <a:rPr lang="en-GB" dirty="0" smtClean="0">
                <a:latin typeface="AvenirNext LT Pro Medium" pitchFamily="34" charset="0"/>
              </a:rPr>
              <a:t>Women’s participation patterns </a:t>
            </a:r>
            <a:r>
              <a:rPr lang="en-GB" dirty="0">
                <a:latin typeface="AvenirNext LT Pro Medium" pitchFamily="34" charset="0"/>
              </a:rPr>
              <a:t>in London </a:t>
            </a:r>
            <a:endParaRPr lang="en-GB" dirty="0" smtClean="0">
              <a:latin typeface="AvenirNext LT Pro Medium" pitchFamily="34" charset="0"/>
            </a:endParaRPr>
          </a:p>
          <a:p>
            <a:pPr marL="514350" indent="-514350">
              <a:buFont typeface="+mj-lt"/>
              <a:buAutoNum type="arabicPeriod"/>
            </a:pPr>
            <a:r>
              <a:rPr lang="en-GB" dirty="0" smtClean="0">
                <a:latin typeface="AvenirNext LT Pro Medium" pitchFamily="34" charset="0"/>
              </a:rPr>
              <a:t>Barriers to sport and activity for women in London</a:t>
            </a:r>
            <a:endParaRPr lang="en-GB" dirty="0">
              <a:latin typeface="AvenirNext LT Pro Medium" pitchFamily="34" charset="0"/>
            </a:endParaRPr>
          </a:p>
          <a:p>
            <a:pPr marL="514350" indent="-514350">
              <a:buFont typeface="+mj-lt"/>
              <a:buAutoNum type="arabicPeriod"/>
            </a:pPr>
            <a:r>
              <a:rPr lang="en-GB" dirty="0" smtClean="0">
                <a:latin typeface="AvenirNext LT Pro Medium" pitchFamily="34" charset="0"/>
              </a:rPr>
              <a:t>Industry </a:t>
            </a:r>
            <a:r>
              <a:rPr lang="en-GB" dirty="0">
                <a:latin typeface="AvenirNext LT Pro Medium" pitchFamily="34" charset="0"/>
              </a:rPr>
              <a:t>highlights </a:t>
            </a:r>
            <a:endParaRPr lang="en-GB" dirty="0" smtClean="0">
              <a:latin typeface="AvenirNext LT Pro Medium" pitchFamily="34" charset="0"/>
            </a:endParaRPr>
          </a:p>
          <a:p>
            <a:pPr marL="514350" indent="-514350">
              <a:buFont typeface="+mj-lt"/>
              <a:buAutoNum type="arabicPeriod"/>
            </a:pPr>
            <a:r>
              <a:rPr lang="en-GB" dirty="0" smtClean="0">
                <a:latin typeface="AvenirNext LT Pro Medium" pitchFamily="34" charset="0"/>
              </a:rPr>
              <a:t>This Girl Can</a:t>
            </a:r>
          </a:p>
          <a:p>
            <a:pPr marL="514350" indent="-514350">
              <a:buFont typeface="+mj-lt"/>
              <a:buAutoNum type="arabicPeriod"/>
            </a:pPr>
            <a:r>
              <a:rPr lang="en-GB" dirty="0" smtClean="0">
                <a:latin typeface="AvenirNext LT Pro Medium" pitchFamily="34" charset="0"/>
              </a:rPr>
              <a:t>More opportunities to explore</a:t>
            </a:r>
          </a:p>
          <a:p>
            <a:pPr marL="514350" indent="-514350">
              <a:buFont typeface="+mj-lt"/>
              <a:buAutoNum type="arabicPeriod"/>
            </a:pPr>
            <a:endParaRPr lang="en-GB" sz="28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a:t>
            </a:fld>
            <a:endParaRPr lang="en-GB" dirty="0"/>
          </a:p>
        </p:txBody>
      </p:sp>
    </p:spTree>
    <p:extLst>
      <p:ext uri="{BB962C8B-B14F-4D97-AF65-F5344CB8AC3E}">
        <p14:creationId xmlns:p14="http://schemas.microsoft.com/office/powerpoint/2010/main" val="1850914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16735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78000" y="4967735"/>
            <a:ext cx="3110800" cy="1499850"/>
          </a:xfrm>
          <a:prstGeom prst="rect">
            <a:avLst/>
          </a:prstGeom>
        </p:spPr>
      </p:pic>
      <p:sp>
        <p:nvSpPr>
          <p:cNvPr id="5" name="Title 1"/>
          <p:cNvSpPr txBox="1">
            <a:spLocks/>
          </p:cNvSpPr>
          <p:nvPr/>
        </p:nvSpPr>
        <p:spPr>
          <a:xfrm>
            <a:off x="609600" y="-27384"/>
            <a:ext cx="10972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smtClean="0">
                <a:latin typeface="AvenirNext LT Pro Medium" pitchFamily="34" charset="0"/>
              </a:rPr>
              <a:t>Other quantitative sources point to some particular challenges in London</a:t>
            </a:r>
            <a:endParaRPr lang="en-GB" sz="2800" b="1" dirty="0">
              <a:latin typeface="AvenirNext LT Pro Medium" pitchFamily="34" charset="0"/>
            </a:endParaRPr>
          </a:p>
        </p:txBody>
      </p:sp>
      <p:pic>
        <p:nvPicPr>
          <p:cNvPr id="1026" name="Picture 2"/>
          <p:cNvPicPr>
            <a:picLocks noChangeAspect="1" noChangeArrowheads="1"/>
          </p:cNvPicPr>
          <p:nvPr/>
        </p:nvPicPr>
        <p:blipFill rotWithShape="1">
          <a:blip>
            <a:extLst>
              <a:ext uri="{28A0092B-C50C-407E-A947-70E740481C1C}">
                <a14:useLocalDpi xmlns:a14="http://schemas.microsoft.com/office/drawing/2010/main" val="0"/>
              </a:ext>
            </a:extLst>
          </a:blip>
          <a:srcRect l="24727" t="24382" r="43951" b="19290"/>
          <a:stretch/>
        </p:blipFill>
        <p:spPr bwMode="auto">
          <a:xfrm>
            <a:off x="699773" y="1867518"/>
            <a:ext cx="4075290" cy="4120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24449" y="5960815"/>
            <a:ext cx="3825938" cy="631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5414964" y="914401"/>
            <a:ext cx="6436610" cy="50464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dirty="0" smtClean="0">
                <a:latin typeface="AvenirNext LT Pro Medium" pitchFamily="34" charset="0"/>
              </a:rPr>
              <a:t>Islington’s consultation highlighted some key themes which would encourage more participation:</a:t>
            </a:r>
          </a:p>
          <a:p>
            <a:r>
              <a:rPr lang="en-GB" sz="1400" dirty="0" smtClean="0">
                <a:latin typeface="AvenirNext LT Pro Medium" pitchFamily="34" charset="0"/>
              </a:rPr>
              <a:t>65% of </a:t>
            </a:r>
            <a:r>
              <a:rPr lang="en-GB" sz="1400" dirty="0">
                <a:latin typeface="AvenirNext LT Pro Medium" pitchFamily="34" charset="0"/>
              </a:rPr>
              <a:t>all respondents </a:t>
            </a:r>
            <a:r>
              <a:rPr lang="en-GB" sz="1400" dirty="0" smtClean="0">
                <a:latin typeface="AvenirNext LT Pro Medium" pitchFamily="34" charset="0"/>
              </a:rPr>
              <a:t>said </a:t>
            </a:r>
            <a:r>
              <a:rPr lang="en-GB" sz="1400" b="1" dirty="0">
                <a:latin typeface="AvenirNext LT Pro Medium" pitchFamily="34" charset="0"/>
              </a:rPr>
              <a:t>reduced cost </a:t>
            </a:r>
            <a:r>
              <a:rPr lang="en-GB" sz="1400" b="1" dirty="0" smtClean="0">
                <a:latin typeface="AvenirNext LT Pro Medium" pitchFamily="34" charset="0"/>
              </a:rPr>
              <a:t>.</a:t>
            </a:r>
            <a:r>
              <a:rPr lang="en-GB" sz="1400" dirty="0" smtClean="0">
                <a:latin typeface="AvenirNext LT Pro Medium" pitchFamily="34" charset="0"/>
              </a:rPr>
              <a:t>  </a:t>
            </a:r>
            <a:r>
              <a:rPr lang="en-GB" sz="1400" b="1" dirty="0">
                <a:latin typeface="AvenirNext LT Pro Medium" pitchFamily="34" charset="0"/>
              </a:rPr>
              <a:t>Young women </a:t>
            </a:r>
            <a:r>
              <a:rPr lang="en-GB" sz="1400" dirty="0" smtClean="0">
                <a:latin typeface="AvenirNext LT Pro Medium" pitchFamily="34" charset="0"/>
              </a:rPr>
              <a:t>(16-18) in particular cited difficulties </a:t>
            </a:r>
            <a:r>
              <a:rPr lang="en-GB" sz="1400" dirty="0">
                <a:latin typeface="AvenirNext LT Pro Medium" pitchFamily="34" charset="0"/>
              </a:rPr>
              <a:t>in finding money to pay for activities outside </a:t>
            </a:r>
            <a:r>
              <a:rPr lang="en-GB" sz="1400" dirty="0" smtClean="0">
                <a:latin typeface="AvenirNext LT Pro Medium" pitchFamily="34" charset="0"/>
              </a:rPr>
              <a:t>school (which appeal more). </a:t>
            </a:r>
          </a:p>
          <a:p>
            <a:r>
              <a:rPr lang="en-GB" sz="1400" dirty="0">
                <a:latin typeface="AvenirNext LT Pro Medium" pitchFamily="34" charset="0"/>
              </a:rPr>
              <a:t>1/3 of all respondents said </a:t>
            </a:r>
            <a:r>
              <a:rPr lang="en-GB" sz="1400" b="1" dirty="0">
                <a:latin typeface="AvenirNext LT Pro Medium" pitchFamily="34" charset="0"/>
              </a:rPr>
              <a:t>greater flexibility </a:t>
            </a:r>
            <a:r>
              <a:rPr lang="en-GB" sz="1400" dirty="0">
                <a:latin typeface="AvenirNext LT Pro Medium" pitchFamily="34" charset="0"/>
              </a:rPr>
              <a:t>was important (with a reluctance to sign up for monthly subscriptions).</a:t>
            </a:r>
          </a:p>
          <a:p>
            <a:r>
              <a:rPr lang="en-GB" sz="1400" b="1" dirty="0" smtClean="0">
                <a:latin typeface="AvenirNext LT Pro Medium" pitchFamily="34" charset="0"/>
              </a:rPr>
              <a:t>Sessions for different abilities </a:t>
            </a:r>
            <a:r>
              <a:rPr lang="en-GB" sz="1400" dirty="0">
                <a:latin typeface="AvenirNext LT Pro Medium" pitchFamily="34" charset="0"/>
              </a:rPr>
              <a:t> </a:t>
            </a:r>
            <a:r>
              <a:rPr lang="en-GB" sz="1400" dirty="0" smtClean="0">
                <a:latin typeface="AvenirNext LT Pro Medium" pitchFamily="34" charset="0"/>
              </a:rPr>
              <a:t>and </a:t>
            </a:r>
            <a:r>
              <a:rPr lang="en-GB" sz="1400" b="1" dirty="0" smtClean="0">
                <a:latin typeface="AvenirNext LT Pro Medium" pitchFamily="34" charset="0"/>
              </a:rPr>
              <a:t>female only sessions </a:t>
            </a:r>
            <a:r>
              <a:rPr lang="en-GB" sz="1400" dirty="0">
                <a:latin typeface="AvenirNext LT Pro Medium" pitchFamily="34" charset="0"/>
              </a:rPr>
              <a:t> </a:t>
            </a:r>
            <a:r>
              <a:rPr lang="en-GB" sz="1400" dirty="0" smtClean="0">
                <a:latin typeface="AvenirNext LT Pro Medium" pitchFamily="34" charset="0"/>
              </a:rPr>
              <a:t>ranked very high.</a:t>
            </a:r>
          </a:p>
          <a:p>
            <a:pPr lvl="0"/>
            <a:r>
              <a:rPr lang="en-GB" sz="1400" b="1" dirty="0" smtClean="0">
                <a:latin typeface="AvenirNext LT Pro Medium" pitchFamily="34" charset="0"/>
              </a:rPr>
              <a:t>Over </a:t>
            </a:r>
            <a:r>
              <a:rPr lang="en-GB" sz="1400" b="1" dirty="0">
                <a:latin typeface="AvenirNext LT Pro Medium" pitchFamily="34" charset="0"/>
              </a:rPr>
              <a:t>half of mothers </a:t>
            </a:r>
            <a:r>
              <a:rPr lang="en-GB" sz="1400" dirty="0">
                <a:latin typeface="AvenirNext LT Pro Medium" pitchFamily="34" charset="0"/>
              </a:rPr>
              <a:t>with dependent </a:t>
            </a:r>
            <a:r>
              <a:rPr lang="en-GB" sz="1400" dirty="0" smtClean="0">
                <a:latin typeface="AvenirNext LT Pro Medium" pitchFamily="34" charset="0"/>
              </a:rPr>
              <a:t>children </a:t>
            </a:r>
            <a:r>
              <a:rPr lang="en-GB" sz="1400" dirty="0">
                <a:latin typeface="AvenirNext LT Pro Medium" pitchFamily="34" charset="0"/>
              </a:rPr>
              <a:t>said ‘mother and child sessions’ would encourage them to take </a:t>
            </a:r>
            <a:r>
              <a:rPr lang="en-GB" sz="1400" dirty="0" smtClean="0">
                <a:latin typeface="AvenirNext LT Pro Medium" pitchFamily="34" charset="0"/>
              </a:rPr>
              <a:t>part. </a:t>
            </a:r>
            <a:endParaRPr lang="en-GB" sz="1400" dirty="0">
              <a:latin typeface="AvenirNext LT Pro Medium" pitchFamily="34" charset="0"/>
            </a:endParaRPr>
          </a:p>
          <a:p>
            <a:pPr lvl="0"/>
            <a:r>
              <a:rPr lang="en-GB" sz="1400" b="1" dirty="0" smtClean="0">
                <a:latin typeface="AvenirNext LT Pro Medium" pitchFamily="34" charset="0"/>
              </a:rPr>
              <a:t>Lack </a:t>
            </a:r>
            <a:r>
              <a:rPr lang="en-GB" sz="1400" b="1" dirty="0">
                <a:latin typeface="AvenirNext LT Pro Medium" pitchFamily="34" charset="0"/>
              </a:rPr>
              <a:t>of information </a:t>
            </a:r>
            <a:r>
              <a:rPr lang="en-GB" sz="1400" dirty="0" smtClean="0">
                <a:latin typeface="AvenirNext LT Pro Medium" pitchFamily="34" charset="0"/>
              </a:rPr>
              <a:t>in particular for younger women</a:t>
            </a:r>
            <a:r>
              <a:rPr lang="en-GB" sz="1400" dirty="0">
                <a:latin typeface="AvenirNext LT Pro Medium" pitchFamily="34" charset="0"/>
              </a:rPr>
              <a:t> </a:t>
            </a:r>
            <a:r>
              <a:rPr lang="en-GB" sz="1400" dirty="0" smtClean="0">
                <a:latin typeface="AvenirNext LT Pro Medium" pitchFamily="34" charset="0"/>
              </a:rPr>
              <a:t>leaving school was cited as a barrier.</a:t>
            </a:r>
            <a:endParaRPr lang="en-GB" sz="1400" dirty="0">
              <a:latin typeface="AvenirNext LT Pro Medium" pitchFamily="34" charset="0"/>
            </a:endParaRPr>
          </a:p>
          <a:p>
            <a:r>
              <a:rPr lang="en-GB" sz="1400" b="1" dirty="0">
                <a:latin typeface="AvenirNext LT Pro Medium" pitchFamily="34" charset="0"/>
              </a:rPr>
              <a:t>Location </a:t>
            </a:r>
            <a:r>
              <a:rPr lang="en-GB" sz="1400" dirty="0" smtClean="0">
                <a:latin typeface="AvenirNext LT Pro Medium" pitchFamily="34" charset="0"/>
              </a:rPr>
              <a:t>could also be problematic</a:t>
            </a:r>
            <a:r>
              <a:rPr lang="en-GB" sz="1400" dirty="0">
                <a:latin typeface="AvenirNext LT Pro Medium" pitchFamily="34" charset="0"/>
              </a:rPr>
              <a:t>: young </a:t>
            </a:r>
            <a:r>
              <a:rPr lang="en-GB" sz="1400" dirty="0" smtClean="0">
                <a:latin typeface="AvenirNext LT Pro Medium" pitchFamily="34" charset="0"/>
              </a:rPr>
              <a:t>women had safety </a:t>
            </a:r>
            <a:r>
              <a:rPr lang="en-GB" sz="1400" dirty="0">
                <a:latin typeface="AvenirNext LT Pro Medium" pitchFamily="34" charset="0"/>
              </a:rPr>
              <a:t>concerns about venues next to park; reluctance to travel across borough due to </a:t>
            </a:r>
            <a:r>
              <a:rPr lang="en-GB" sz="1400" dirty="0" smtClean="0">
                <a:latin typeface="AvenirNext LT Pro Medium" pitchFamily="34" charset="0"/>
              </a:rPr>
              <a:t>disputes/gangs.  </a:t>
            </a:r>
          </a:p>
          <a:p>
            <a:r>
              <a:rPr lang="en-GB" sz="1400" b="1" dirty="0" smtClean="0">
                <a:latin typeface="AvenirNext LT Pro Medium" pitchFamily="34" charset="0"/>
              </a:rPr>
              <a:t>Travelling </a:t>
            </a:r>
            <a:r>
              <a:rPr lang="en-GB" sz="1400" dirty="0">
                <a:latin typeface="AvenirNext LT Pro Medium" pitchFamily="34" charset="0"/>
              </a:rPr>
              <a:t>to </a:t>
            </a:r>
            <a:r>
              <a:rPr lang="en-GB" sz="1400" dirty="0" smtClean="0">
                <a:latin typeface="AvenirNext LT Pro Medium" pitchFamily="34" charset="0"/>
              </a:rPr>
              <a:t>and from activities also came up – public transport is good but not as convenient as driving.</a:t>
            </a:r>
            <a:endParaRPr lang="en-GB" sz="1400" dirty="0">
              <a:latin typeface="AvenirNext LT Pro Medium" pitchFamily="34" charset="0"/>
            </a:endParaRPr>
          </a:p>
        </p:txBody>
      </p:sp>
      <p:sp>
        <p:nvSpPr>
          <p:cNvPr id="3" name="Rectangle 2"/>
          <p:cNvSpPr/>
          <p:nvPr/>
        </p:nvSpPr>
        <p:spPr>
          <a:xfrm>
            <a:off x="517079" y="1188600"/>
            <a:ext cx="4410901" cy="584775"/>
          </a:xfrm>
          <a:prstGeom prst="rect">
            <a:avLst/>
          </a:prstGeom>
          <a:ln>
            <a:solidFill>
              <a:schemeClr val="tx1"/>
            </a:solidFill>
          </a:ln>
        </p:spPr>
        <p:txBody>
          <a:bodyPr wrap="square">
            <a:spAutoFit/>
          </a:bodyPr>
          <a:lstStyle/>
          <a:p>
            <a:pPr algn="ctr"/>
            <a:r>
              <a:rPr lang="en-GB" sz="1600" dirty="0" smtClean="0">
                <a:latin typeface="AvenirNext LT Pro Medium" pitchFamily="34" charset="0"/>
              </a:rPr>
              <a:t>Consultation </a:t>
            </a:r>
            <a:r>
              <a:rPr lang="en-GB" sz="1600" dirty="0">
                <a:latin typeface="AvenirNext LT Pro Medium" pitchFamily="34" charset="0"/>
              </a:rPr>
              <a:t>on increasing participation in sport among women and girls</a:t>
            </a:r>
            <a:endParaRPr lang="en-GB" sz="1600" dirty="0"/>
          </a:p>
        </p:txBody>
      </p:sp>
    </p:spTree>
    <p:extLst>
      <p:ext uri="{BB962C8B-B14F-4D97-AF65-F5344CB8AC3E}">
        <p14:creationId xmlns:p14="http://schemas.microsoft.com/office/powerpoint/2010/main" val="19728468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marL="0" indent="0">
              <a:spcBef>
                <a:spcPct val="0"/>
              </a:spcBef>
              <a:buNone/>
            </a:pPr>
            <a:r>
              <a:rPr lang="en-GB" sz="3600" b="1" dirty="0" smtClean="0">
                <a:latin typeface="AvenirNext LT Pro Medium" pitchFamily="34" charset="0"/>
                <a:ea typeface="+mj-ea"/>
                <a:cs typeface="+mj-cs"/>
              </a:rPr>
              <a:t>Barriers to sport and physical activity for women in London</a:t>
            </a:r>
            <a:endParaRPr lang="en-GB" sz="3600" b="1" dirty="0">
              <a:latin typeface="AvenirNext LT Pro Medium" pitchFamily="34" charset="0"/>
              <a:ea typeface="+mj-ea"/>
              <a:cs typeface="+mj-cs"/>
            </a:endParaRP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22</a:t>
            </a:fld>
            <a:endParaRPr lang="en-GB" dirty="0"/>
          </a:p>
        </p:txBody>
      </p:sp>
    </p:spTree>
    <p:extLst>
      <p:ext uri="{BB962C8B-B14F-4D97-AF65-F5344CB8AC3E}">
        <p14:creationId xmlns:p14="http://schemas.microsoft.com/office/powerpoint/2010/main" val="1360517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It’s not about a lack of opportunity…</a:t>
            </a:r>
            <a:endParaRPr lang="en-GB" sz="2800" b="1" dirty="0">
              <a:latin typeface="AvenirNext LT Pro Medium" pitchFamily="34" charset="0"/>
            </a:endParaRPr>
          </a:p>
        </p:txBody>
      </p:sp>
      <p:sp>
        <p:nvSpPr>
          <p:cNvPr id="3" name="Content Placeholder 2"/>
          <p:cNvSpPr>
            <a:spLocks noGrp="1"/>
          </p:cNvSpPr>
          <p:nvPr>
            <p:ph idx="1"/>
          </p:nvPr>
        </p:nvSpPr>
        <p:spPr>
          <a:xfrm>
            <a:off x="356260" y="1230489"/>
            <a:ext cx="5450773" cy="4958933"/>
          </a:xfrm>
        </p:spPr>
        <p:txBody>
          <a:bodyPr vert="horz" lIns="91440" tIns="45720" rIns="91440" bIns="45720" rtlCol="0">
            <a:noAutofit/>
          </a:bodyPr>
          <a:lstStyle/>
          <a:p>
            <a:r>
              <a:rPr lang="en-GB" sz="2000" dirty="0" smtClean="0">
                <a:latin typeface="AvenirNext LT Pro Medium" pitchFamily="34" charset="0"/>
              </a:rPr>
              <a:t>Across sectors and demographics, women agreed that there was no lack of opportunity to be active in London.</a:t>
            </a:r>
          </a:p>
          <a:p>
            <a:r>
              <a:rPr lang="en-GB" sz="2000" dirty="0" smtClean="0">
                <a:latin typeface="AvenirNext LT Pro Medium" pitchFamily="34" charset="0"/>
              </a:rPr>
              <a:t>The city offers a wide array of different activities and sports for all abilities, ages and interests.</a:t>
            </a:r>
          </a:p>
          <a:p>
            <a:r>
              <a:rPr lang="en-GB" sz="2000" dirty="0" smtClean="0">
                <a:latin typeface="AvenirNext LT Pro Medium" pitchFamily="34" charset="0"/>
              </a:rPr>
              <a:t>London’s beautiful parks and green spaces – as well as architecture – offer multiple possibilities for outdoor sport and activity, especially in the warmer months.</a:t>
            </a:r>
          </a:p>
          <a:p>
            <a:r>
              <a:rPr lang="en-GB" sz="2000" dirty="0" smtClean="0">
                <a:latin typeface="AvenirNext LT Pro Medium" pitchFamily="34" charset="0"/>
              </a:rPr>
              <a:t>Although some countryside options are more limited (e.g. horse riding, hill walking),  for those who are motivated to be active, the opportunities are plenty.</a:t>
            </a:r>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23</a:t>
            </a:fld>
            <a:endParaRPr lang="en-GB" dirty="0"/>
          </a:p>
        </p:txBody>
      </p:sp>
      <p:sp>
        <p:nvSpPr>
          <p:cNvPr id="8" name="Rectangular Callout 7"/>
          <p:cNvSpPr/>
          <p:nvPr/>
        </p:nvSpPr>
        <p:spPr>
          <a:xfrm>
            <a:off x="6080156" y="2779413"/>
            <a:ext cx="5784473" cy="830211"/>
          </a:xfrm>
          <a:prstGeom prst="wedgeRectCallout">
            <a:avLst>
              <a:gd name="adj1" fmla="val 9721"/>
              <a:gd name="adj2" fmla="val 70790"/>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solidFill>
                  <a:schemeClr val="tx1"/>
                </a:solidFill>
                <a:latin typeface="AvenirNext LT Pro Medium" pitchFamily="34" charset="0"/>
              </a:rPr>
              <a:t>It’s easy to be active in London because there are so many parks in </a:t>
            </a:r>
            <a:r>
              <a:rPr lang="en-GB" sz="1600" i="1" dirty="0" smtClean="0">
                <a:solidFill>
                  <a:schemeClr val="tx1"/>
                </a:solidFill>
                <a:latin typeface="AvenirNext LT Pro Medium" pitchFamily="34" charset="0"/>
              </a:rPr>
              <a:t>all the </a:t>
            </a:r>
            <a:r>
              <a:rPr lang="en-GB" sz="1600" i="1" dirty="0">
                <a:solidFill>
                  <a:schemeClr val="tx1"/>
                </a:solidFill>
                <a:latin typeface="AvenirNext LT Pro Medium" pitchFamily="34" charset="0"/>
              </a:rPr>
              <a:t>boroughs. </a:t>
            </a:r>
            <a:r>
              <a:rPr lang="en-GB" sz="1600" dirty="0">
                <a:solidFill>
                  <a:schemeClr val="tx1"/>
                </a:solidFill>
                <a:latin typeface="AvenirNext LT Pro Medium" pitchFamily="34" charset="0"/>
              </a:rPr>
              <a:t>(Victoria, waitress, London Bridge)</a:t>
            </a:r>
          </a:p>
        </p:txBody>
      </p:sp>
      <p:sp>
        <p:nvSpPr>
          <p:cNvPr id="10" name="Rectangular Callout 9"/>
          <p:cNvSpPr/>
          <p:nvPr/>
        </p:nvSpPr>
        <p:spPr>
          <a:xfrm>
            <a:off x="6096000" y="1286774"/>
            <a:ext cx="5743699" cy="1270674"/>
          </a:xfrm>
          <a:prstGeom prst="wedgeRectCallout">
            <a:avLst>
              <a:gd name="adj1" fmla="val -606"/>
              <a:gd name="adj2" fmla="val -121039"/>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latin typeface="AvenirNext LT Pro Medium" pitchFamily="34" charset="0"/>
              </a:rPr>
              <a:t>There are lots of opportunities. For me personally there are plenty of pools around that open early and til late.  We’re very lucky around here, we’ve got loads of parks and stuff…lots of clubs and lots going on. </a:t>
            </a:r>
          </a:p>
          <a:p>
            <a:pPr algn="ctr"/>
            <a:r>
              <a:rPr lang="en-GB" sz="1600" dirty="0">
                <a:latin typeface="AvenirNext LT Pro Medium" pitchFamily="34" charset="0"/>
              </a:rPr>
              <a:t>(Amanda, teacher, Dulwich)</a:t>
            </a:r>
          </a:p>
        </p:txBody>
      </p:sp>
      <p:sp>
        <p:nvSpPr>
          <p:cNvPr id="13" name="Rectangular Callout 12"/>
          <p:cNvSpPr/>
          <p:nvPr/>
        </p:nvSpPr>
        <p:spPr>
          <a:xfrm>
            <a:off x="6096000" y="3901718"/>
            <a:ext cx="5743700" cy="984283"/>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i="1" dirty="0">
                <a:latin typeface="AvenirNext LT Pro Medium" pitchFamily="34" charset="0"/>
              </a:rPr>
              <a:t>There are so many climbing </a:t>
            </a:r>
            <a:r>
              <a:rPr lang="en-GB" sz="1600" i="1" dirty="0" smtClean="0">
                <a:latin typeface="AvenirNext LT Pro Medium" pitchFamily="34" charset="0"/>
              </a:rPr>
              <a:t>gyms– </a:t>
            </a:r>
            <a:r>
              <a:rPr lang="en-GB" sz="1600" i="1" dirty="0">
                <a:latin typeface="AvenirNext LT Pro Medium" pitchFamily="34" charset="0"/>
              </a:rPr>
              <a:t>3 in one square kilometre…it’s not hard to be active in London if you have that passion</a:t>
            </a:r>
            <a:r>
              <a:rPr lang="en-GB" sz="1600" i="1" dirty="0" smtClean="0">
                <a:latin typeface="AvenirNext LT Pro Medium" pitchFamily="34" charset="0"/>
              </a:rPr>
              <a:t>.  </a:t>
            </a:r>
            <a:r>
              <a:rPr lang="en-GB" sz="1600" dirty="0" smtClean="0">
                <a:solidFill>
                  <a:schemeClr val="bg1"/>
                </a:solidFill>
                <a:latin typeface="AvenirNext LT Pro Medium" pitchFamily="34" charset="0"/>
              </a:rPr>
              <a:t>(Ola, waitress, London Bridge)</a:t>
            </a:r>
            <a:endParaRPr lang="en-GB" sz="1600" dirty="0">
              <a:solidFill>
                <a:schemeClr val="bg1"/>
              </a:solidFill>
              <a:latin typeface="AvenirNext LT Pro Medium" pitchFamily="34" charset="0"/>
            </a:endParaRPr>
          </a:p>
        </p:txBody>
      </p:sp>
    </p:spTree>
    <p:extLst>
      <p:ext uri="{BB962C8B-B14F-4D97-AF65-F5344CB8AC3E}">
        <p14:creationId xmlns:p14="http://schemas.microsoft.com/office/powerpoint/2010/main" val="34787650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But hectic London lifestyles exacerbate time and energy barriers</a:t>
            </a:r>
            <a:endParaRPr lang="en-GB" sz="2800" b="1" dirty="0">
              <a:latin typeface="AvenirNext LT Pro Medium" pitchFamily="34" charset="0"/>
            </a:endParaRPr>
          </a:p>
        </p:txBody>
      </p:sp>
      <p:sp>
        <p:nvSpPr>
          <p:cNvPr id="3" name="Content Placeholder 2"/>
          <p:cNvSpPr>
            <a:spLocks noGrp="1"/>
          </p:cNvSpPr>
          <p:nvPr>
            <p:ph idx="1"/>
          </p:nvPr>
        </p:nvSpPr>
        <p:spPr>
          <a:xfrm>
            <a:off x="356261" y="1230489"/>
            <a:ext cx="5739740" cy="4958933"/>
          </a:xfrm>
        </p:spPr>
        <p:txBody>
          <a:bodyPr vert="horz" lIns="91440" tIns="45720" rIns="91440" bIns="45720" rtlCol="0">
            <a:noAutofit/>
          </a:bodyPr>
          <a:lstStyle/>
          <a:p>
            <a:r>
              <a:rPr lang="en-GB" sz="2000" dirty="0" smtClean="0">
                <a:latin typeface="AvenirNext LT Pro Medium" pitchFamily="34" charset="0"/>
              </a:rPr>
              <a:t>Life for women working in London can be particularly intense.</a:t>
            </a:r>
          </a:p>
          <a:p>
            <a:r>
              <a:rPr lang="en-GB" sz="2000" dirty="0" smtClean="0">
                <a:latin typeface="AvenirNext LT Pro Medium" pitchFamily="34" charset="0"/>
              </a:rPr>
              <a:t>Across sectors, long commutes mean the working day is often extended by 2 hours+.</a:t>
            </a:r>
          </a:p>
          <a:p>
            <a:r>
              <a:rPr lang="en-GB" sz="2000" dirty="0" smtClean="0">
                <a:latin typeface="AvenirNext LT Pro Medium" pitchFamily="34" charset="0"/>
              </a:rPr>
              <a:t>Commuting and the pressure of work takes its toll in terms of time, energy and motivation.</a:t>
            </a:r>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24</a:t>
            </a:fld>
            <a:endParaRPr lang="en-GB" dirty="0"/>
          </a:p>
        </p:txBody>
      </p:sp>
      <p:sp>
        <p:nvSpPr>
          <p:cNvPr id="10" name="Rectangular Callout 9"/>
          <p:cNvSpPr/>
          <p:nvPr/>
        </p:nvSpPr>
        <p:spPr>
          <a:xfrm>
            <a:off x="6448307" y="1466604"/>
            <a:ext cx="5391392" cy="896594"/>
          </a:xfrm>
          <a:prstGeom prst="wedgeRectCallout">
            <a:avLst>
              <a:gd name="adj1" fmla="val -606"/>
              <a:gd name="adj2" fmla="val -12103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It’s transport – the time it takes when you could be doing other things – that’s the problem.  And working days are quite long.</a:t>
            </a:r>
            <a:endParaRPr lang="en-GB" sz="1400" i="1" dirty="0">
              <a:solidFill>
                <a:schemeClr val="bg1"/>
              </a:solidFill>
              <a:latin typeface="AvenirNext LT Pro Medium" pitchFamily="34" charset="0"/>
            </a:endParaRPr>
          </a:p>
          <a:p>
            <a:pPr algn="ctr"/>
            <a:r>
              <a:rPr lang="en-GB" sz="1400" dirty="0" smtClean="0">
                <a:solidFill>
                  <a:schemeClr val="bg1"/>
                </a:solidFill>
                <a:latin typeface="AvenirNext LT Pro Medium" pitchFamily="34" charset="0"/>
              </a:rPr>
              <a:t>(Suzanne, </a:t>
            </a:r>
            <a:r>
              <a:rPr lang="en-GB" sz="1400" dirty="0">
                <a:solidFill>
                  <a:schemeClr val="bg1"/>
                </a:solidFill>
                <a:latin typeface="AvenirNext LT Pro Medium" pitchFamily="34" charset="0"/>
              </a:rPr>
              <a:t>teacher, Dulwich)</a:t>
            </a:r>
          </a:p>
        </p:txBody>
      </p:sp>
      <p:sp>
        <p:nvSpPr>
          <p:cNvPr id="11" name="Rectangular Callout 10"/>
          <p:cNvSpPr/>
          <p:nvPr/>
        </p:nvSpPr>
        <p:spPr>
          <a:xfrm>
            <a:off x="6768935" y="2584574"/>
            <a:ext cx="4714504" cy="912160"/>
          </a:xfrm>
          <a:prstGeom prst="wedgeRectCallout">
            <a:avLst>
              <a:gd name="adj1" fmla="val -57064"/>
              <a:gd name="adj2" fmla="val 19996"/>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latin typeface="AvenirNext LT Pro Medium" pitchFamily="34" charset="0"/>
              </a:rPr>
              <a:t>I work full time and long hours and I live 45 minutes away in Hackney, so I get really tired from my job. </a:t>
            </a:r>
          </a:p>
          <a:p>
            <a:pPr algn="ctr"/>
            <a:r>
              <a:rPr lang="en-GB" sz="1400" dirty="0" smtClean="0">
                <a:solidFill>
                  <a:schemeClr val="tx1"/>
                </a:solidFill>
                <a:latin typeface="AvenirNext LT Pro Medium" pitchFamily="34" charset="0"/>
              </a:rPr>
              <a:t>(Pinar, waitress, Bloomsbury)</a:t>
            </a:r>
            <a:endParaRPr lang="en-GB" sz="1400" dirty="0">
              <a:solidFill>
                <a:schemeClr val="tx1"/>
              </a:solidFill>
              <a:latin typeface="AvenirNext LT Pro Medium" pitchFamily="34" charset="0"/>
            </a:endParaRPr>
          </a:p>
        </p:txBody>
      </p:sp>
      <p:sp>
        <p:nvSpPr>
          <p:cNvPr id="12" name="Rectangular Callout 11"/>
          <p:cNvSpPr/>
          <p:nvPr/>
        </p:nvSpPr>
        <p:spPr>
          <a:xfrm>
            <a:off x="7852357" y="3988079"/>
            <a:ext cx="3381691" cy="792088"/>
          </a:xfrm>
          <a:prstGeom prst="wedgeRectCallout">
            <a:avLst>
              <a:gd name="adj1" fmla="val -45046"/>
              <a:gd name="adj2" fmla="val -85067"/>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Tiredness reduces your motivation and we’ve all got quite stressful jobs. </a:t>
            </a:r>
            <a:r>
              <a:rPr lang="en-GB" sz="1400" dirty="0" smtClean="0">
                <a:solidFill>
                  <a:schemeClr val="bg1"/>
                </a:solidFill>
                <a:latin typeface="AvenirNext LT Pro Medium" pitchFamily="34" charset="0"/>
              </a:rPr>
              <a:t>(Crisis, non profit)</a:t>
            </a:r>
            <a:endParaRPr lang="en-GB" sz="1400" dirty="0">
              <a:solidFill>
                <a:schemeClr val="bg1"/>
              </a:solidFill>
              <a:latin typeface="AvenirNext LT Pro Medium" pitchFamily="34" charset="0"/>
            </a:endParaRPr>
          </a:p>
        </p:txBody>
      </p:sp>
      <p:sp>
        <p:nvSpPr>
          <p:cNvPr id="14" name="Rectangular Callout 13"/>
          <p:cNvSpPr/>
          <p:nvPr/>
        </p:nvSpPr>
        <p:spPr>
          <a:xfrm>
            <a:off x="704606" y="3887191"/>
            <a:ext cx="6064327" cy="896594"/>
          </a:xfrm>
          <a:prstGeom prst="wedgeRectCallout">
            <a:avLst>
              <a:gd name="adj1" fmla="val -606"/>
              <a:gd name="adj2" fmla="val -12103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London is a big city and time just goes. In London we’re just running all the time. We’re exhausted just being in London</a:t>
            </a:r>
            <a:endParaRPr lang="en-GB" sz="1400" i="1" dirty="0">
              <a:solidFill>
                <a:schemeClr val="bg1"/>
              </a:solidFill>
              <a:latin typeface="AvenirNext LT Pro Medium" pitchFamily="34" charset="0"/>
            </a:endParaRPr>
          </a:p>
          <a:p>
            <a:pPr algn="ctr"/>
            <a:r>
              <a:rPr lang="en-GB" sz="1400" dirty="0" smtClean="0">
                <a:solidFill>
                  <a:schemeClr val="bg1"/>
                </a:solidFill>
                <a:latin typeface="AvenirNext LT Pro Medium" pitchFamily="34" charset="0"/>
              </a:rPr>
              <a:t>(Crisis, non profit)</a:t>
            </a:r>
            <a:endParaRPr lang="en-GB" sz="1400" dirty="0">
              <a:solidFill>
                <a:schemeClr val="bg1"/>
              </a:solidFill>
              <a:latin typeface="AvenirNext LT Pro Medium" pitchFamily="34" charset="0"/>
            </a:endParaRPr>
          </a:p>
        </p:txBody>
      </p:sp>
      <p:sp>
        <p:nvSpPr>
          <p:cNvPr id="15" name="Rectangular Callout 14"/>
          <p:cNvSpPr/>
          <p:nvPr/>
        </p:nvSpPr>
        <p:spPr>
          <a:xfrm>
            <a:off x="361244" y="5292391"/>
            <a:ext cx="8331494" cy="1049032"/>
          </a:xfrm>
          <a:prstGeom prst="wedgeRectCallout">
            <a:avLst>
              <a:gd name="adj1" fmla="val -45046"/>
              <a:gd name="adj2" fmla="val -85067"/>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tx1"/>
                </a:solidFill>
                <a:latin typeface="AvenirNext LT Pro Medium" pitchFamily="34" charset="0"/>
              </a:rPr>
              <a:t>The commute times have a big impact </a:t>
            </a:r>
            <a:r>
              <a:rPr lang="en-GB" sz="1400" i="1" dirty="0" smtClean="0">
                <a:solidFill>
                  <a:schemeClr val="tx1"/>
                </a:solidFill>
                <a:latin typeface="AvenirNext LT Pro Medium" pitchFamily="34" charset="0"/>
              </a:rPr>
              <a:t>because </a:t>
            </a:r>
            <a:r>
              <a:rPr lang="en-GB" sz="1400" i="1" dirty="0">
                <a:solidFill>
                  <a:schemeClr val="tx1"/>
                </a:solidFill>
                <a:latin typeface="AvenirNext LT Pro Medium" pitchFamily="34" charset="0"/>
              </a:rPr>
              <a:t>if you’re spending 2 hours a day going in and out, plus the buffer time at either </a:t>
            </a:r>
            <a:r>
              <a:rPr lang="en-GB" sz="1400" i="1" dirty="0" smtClean="0">
                <a:solidFill>
                  <a:schemeClr val="tx1"/>
                </a:solidFill>
                <a:latin typeface="AvenirNext LT Pro Medium" pitchFamily="34" charset="0"/>
              </a:rPr>
              <a:t>end... Where </a:t>
            </a:r>
            <a:r>
              <a:rPr lang="en-GB" sz="1400" i="1" dirty="0">
                <a:solidFill>
                  <a:schemeClr val="tx1"/>
                </a:solidFill>
                <a:latin typeface="AvenirNext LT Pro Medium" pitchFamily="34" charset="0"/>
              </a:rPr>
              <a:t>could you possibly fit it in?  I’m not going to do it before work </a:t>
            </a:r>
            <a:r>
              <a:rPr lang="en-GB" sz="1400" i="1" dirty="0" smtClean="0">
                <a:solidFill>
                  <a:schemeClr val="tx1"/>
                </a:solidFill>
                <a:latin typeface="AvenirNext LT Pro Medium" pitchFamily="34" charset="0"/>
              </a:rPr>
              <a:t>and it’s </a:t>
            </a:r>
            <a:r>
              <a:rPr lang="en-GB" sz="1400" i="1" dirty="0">
                <a:solidFill>
                  <a:schemeClr val="tx1"/>
                </a:solidFill>
                <a:latin typeface="AvenirNext LT Pro Medium" pitchFamily="34" charset="0"/>
              </a:rPr>
              <a:t>unlikely that I’m going to do </a:t>
            </a:r>
            <a:r>
              <a:rPr lang="en-GB" sz="1400" i="1" dirty="0" smtClean="0">
                <a:solidFill>
                  <a:schemeClr val="tx1"/>
                </a:solidFill>
                <a:latin typeface="AvenirNext LT Pro Medium" pitchFamily="34" charset="0"/>
              </a:rPr>
              <a:t>it at </a:t>
            </a:r>
            <a:r>
              <a:rPr lang="en-GB" sz="1400" i="1" dirty="0">
                <a:solidFill>
                  <a:schemeClr val="tx1"/>
                </a:solidFill>
                <a:latin typeface="AvenirNext LT Pro Medium" pitchFamily="34" charset="0"/>
              </a:rPr>
              <a:t>the end of the day because it’s often really quite late</a:t>
            </a:r>
            <a:r>
              <a:rPr lang="en-GB" sz="1400" i="1" dirty="0" smtClean="0">
                <a:solidFill>
                  <a:schemeClr val="tx1"/>
                </a:solidFill>
                <a:latin typeface="AvenirNext LT Pro Medium" pitchFamily="34" charset="0"/>
              </a:rPr>
              <a:t>.</a:t>
            </a:r>
            <a:r>
              <a:rPr lang="en-GB" sz="1400" dirty="0" smtClean="0">
                <a:solidFill>
                  <a:schemeClr val="tx1"/>
                </a:solidFill>
                <a:latin typeface="AvenirNext LT Pro Medium" pitchFamily="34" charset="0"/>
              </a:rPr>
              <a:t> (Futures Company, private sector)</a:t>
            </a:r>
            <a:endParaRPr lang="en-GB" sz="1400" dirty="0">
              <a:solidFill>
                <a:schemeClr val="tx1"/>
              </a:solidFill>
              <a:latin typeface="AvenirNext LT Pro Medium" pitchFamily="34" charset="0"/>
            </a:endParaRPr>
          </a:p>
        </p:txBody>
      </p:sp>
    </p:spTree>
    <p:extLst>
      <p:ext uri="{BB962C8B-B14F-4D97-AF65-F5344CB8AC3E}">
        <p14:creationId xmlns:p14="http://schemas.microsoft.com/office/powerpoint/2010/main" val="1721117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High costs can create a particular barrier in London</a:t>
            </a:r>
            <a:endParaRPr lang="en-GB" sz="2800" b="1" dirty="0">
              <a:latin typeface="AvenirNext LT Pro Medium" pitchFamily="34" charset="0"/>
            </a:endParaRPr>
          </a:p>
        </p:txBody>
      </p:sp>
      <p:sp>
        <p:nvSpPr>
          <p:cNvPr id="3" name="Content Placeholder 2"/>
          <p:cNvSpPr>
            <a:spLocks noGrp="1"/>
          </p:cNvSpPr>
          <p:nvPr>
            <p:ph idx="1"/>
          </p:nvPr>
        </p:nvSpPr>
        <p:spPr>
          <a:xfrm>
            <a:off x="356261" y="1004711"/>
            <a:ext cx="5739740" cy="4052711"/>
          </a:xfrm>
        </p:spPr>
        <p:txBody>
          <a:bodyPr vert="horz" lIns="91440" tIns="45720" rIns="91440" bIns="45720" rtlCol="0">
            <a:noAutofit/>
          </a:bodyPr>
          <a:lstStyle/>
          <a:p>
            <a:r>
              <a:rPr lang="en-GB" sz="2000" dirty="0" smtClean="0">
                <a:latin typeface="AvenirNext LT Pro Medium" pitchFamily="34" charset="0"/>
              </a:rPr>
              <a:t>For some women on low incomes in London, the high perceived cost of sport in London puts them off.</a:t>
            </a:r>
          </a:p>
          <a:p>
            <a:r>
              <a:rPr lang="en-GB" sz="2000" dirty="0" smtClean="0">
                <a:latin typeface="AvenirNext LT Pro Medium" pitchFamily="34" charset="0"/>
              </a:rPr>
              <a:t>Memberships can feel restrictive and do not offer value to women whose working lifestyles, or family situations mean more flexibility is needed.</a:t>
            </a:r>
          </a:p>
          <a:p>
            <a:r>
              <a:rPr lang="en-GB" sz="2000" dirty="0" smtClean="0">
                <a:latin typeface="AvenirNext LT Pro Medium" pitchFamily="34" charset="0"/>
              </a:rPr>
              <a:t>But pay-as-you-go (PAYG)  is not necessarily the answer if session costs are prohibitively high.</a:t>
            </a:r>
          </a:p>
          <a:p>
            <a:r>
              <a:rPr lang="en-GB" sz="2000" dirty="0" smtClean="0">
                <a:latin typeface="AvenirNext LT Pro Medium" pitchFamily="34" charset="0"/>
              </a:rPr>
              <a:t>Public facilities are more affordable but awareness of what’s available is not always high.</a:t>
            </a: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25</a:t>
            </a:fld>
            <a:endParaRPr lang="en-GB" dirty="0"/>
          </a:p>
        </p:txBody>
      </p:sp>
      <p:sp>
        <p:nvSpPr>
          <p:cNvPr id="11" name="Rectangular Callout 10"/>
          <p:cNvSpPr/>
          <p:nvPr/>
        </p:nvSpPr>
        <p:spPr>
          <a:xfrm>
            <a:off x="6479822" y="2121725"/>
            <a:ext cx="5396089" cy="802095"/>
          </a:xfrm>
          <a:prstGeom prst="wedgeRectCallout">
            <a:avLst>
              <a:gd name="adj1" fmla="val -57064"/>
              <a:gd name="adj2" fmla="val 19996"/>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latin typeface="AvenirNext LT Pro Medium" pitchFamily="34" charset="0"/>
              </a:rPr>
              <a:t>I don’t like commitments.  Especially if something is in the evening I can never guarantee that John will be home.  </a:t>
            </a:r>
            <a:r>
              <a:rPr lang="en-GB" sz="1400" dirty="0" smtClean="0">
                <a:solidFill>
                  <a:schemeClr val="tx1"/>
                </a:solidFill>
                <a:latin typeface="AvenirNext LT Pro Medium" pitchFamily="34" charset="0"/>
              </a:rPr>
              <a:t>(Amanda, teacher, Dulwich)</a:t>
            </a:r>
            <a:endParaRPr lang="en-GB" sz="1400" dirty="0">
              <a:solidFill>
                <a:schemeClr val="tx1"/>
              </a:solidFill>
              <a:latin typeface="AvenirNext LT Pro Medium" pitchFamily="34" charset="0"/>
            </a:endParaRPr>
          </a:p>
        </p:txBody>
      </p:sp>
      <p:sp>
        <p:nvSpPr>
          <p:cNvPr id="12" name="Rectangular Callout 11"/>
          <p:cNvSpPr/>
          <p:nvPr/>
        </p:nvSpPr>
        <p:spPr>
          <a:xfrm>
            <a:off x="6479822" y="3265583"/>
            <a:ext cx="5396089" cy="792088"/>
          </a:xfrm>
          <a:prstGeom prst="wedgeRectCallout">
            <a:avLst>
              <a:gd name="adj1" fmla="val -45046"/>
              <a:gd name="adj2" fmla="val -85067"/>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The issues with PAYG… it needs to be affordable still.  Some of the fancy dancing yoga, the classes are  £15-20 per session.  </a:t>
            </a:r>
            <a:r>
              <a:rPr lang="en-GB" sz="1400" dirty="0" smtClean="0">
                <a:solidFill>
                  <a:schemeClr val="bg1"/>
                </a:solidFill>
                <a:latin typeface="AvenirNext LT Pro Medium" pitchFamily="34" charset="0"/>
              </a:rPr>
              <a:t>(Crisis, non profit)</a:t>
            </a:r>
            <a:endParaRPr lang="en-GB" sz="1400" dirty="0">
              <a:solidFill>
                <a:schemeClr val="bg1"/>
              </a:solidFill>
              <a:latin typeface="AvenirNext LT Pro Medium" pitchFamily="34" charset="0"/>
            </a:endParaRPr>
          </a:p>
        </p:txBody>
      </p:sp>
      <p:sp>
        <p:nvSpPr>
          <p:cNvPr id="6" name="Rectangle 5"/>
          <p:cNvSpPr/>
          <p:nvPr/>
        </p:nvSpPr>
        <p:spPr>
          <a:xfrm>
            <a:off x="6468536" y="1038577"/>
            <a:ext cx="5407376" cy="9144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1200" dirty="0" smtClean="0">
                <a:solidFill>
                  <a:schemeClr val="tx1"/>
                </a:solidFill>
                <a:latin typeface="AvenirNext LT Pro Medium" pitchFamily="34" charset="0"/>
              </a:rPr>
              <a:t>Samuella is in her late 30s and works as a store manager in M&amp;S in London Bridge.  She used to use a public swimming pool but can’t get there now  because of long working hours and local gyms are way too expensive.</a:t>
            </a:r>
            <a:endParaRPr lang="en-GB" sz="1200" dirty="0">
              <a:solidFill>
                <a:schemeClr val="tx1"/>
              </a:solidFill>
              <a:latin typeface="AvenirNext LT Pro Medium" pitchFamily="34" charset="0"/>
            </a:endParaRPr>
          </a:p>
        </p:txBody>
      </p:sp>
      <p:sp>
        <p:nvSpPr>
          <p:cNvPr id="7" name="TextBox 6"/>
          <p:cNvSpPr txBox="1"/>
          <p:nvPr/>
        </p:nvSpPr>
        <p:spPr>
          <a:xfrm>
            <a:off x="6479822" y="1038574"/>
            <a:ext cx="846668" cy="523220"/>
          </a:xfrm>
          <a:prstGeom prst="rect">
            <a:avLst/>
          </a:prstGeom>
          <a:solidFill>
            <a:srgbClr val="0070C0"/>
          </a:solidFill>
        </p:spPr>
        <p:txBody>
          <a:bodyPr wrap="square" rtlCol="0">
            <a:spAutoFit/>
          </a:bodyPr>
          <a:lstStyle/>
          <a:p>
            <a:pPr algn="ctr"/>
            <a:r>
              <a:rPr lang="en-GB" sz="1400" b="1" dirty="0" smtClean="0">
                <a:solidFill>
                  <a:schemeClr val="bg1"/>
                </a:solidFill>
              </a:rPr>
              <a:t>Case study</a:t>
            </a:r>
            <a:endParaRPr lang="en-GB" sz="1400" b="1" dirty="0">
              <a:solidFill>
                <a:schemeClr val="bg1"/>
              </a:solidFill>
            </a:endParaRPr>
          </a:p>
        </p:txBody>
      </p:sp>
      <p:sp>
        <p:nvSpPr>
          <p:cNvPr id="16" name="Rectangle 15"/>
          <p:cNvSpPr/>
          <p:nvPr/>
        </p:nvSpPr>
        <p:spPr>
          <a:xfrm>
            <a:off x="1546580" y="5073773"/>
            <a:ext cx="7224889" cy="1323439"/>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Flexible subscriptions – e.g. with the option to have 1 or 2 months off for busy work periods – could be appealing.</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Gym memberships should be flexible – for access close to work or home.</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Awareness of affordable public facilities need to be raised.</a:t>
            </a:r>
            <a:endParaRPr lang="en-GB" sz="1600" dirty="0">
              <a:latin typeface="AvenirNext LT Pro Medium" pitchFamily="34" charset="0"/>
              <a:ea typeface="ＭＳ Ｐゴシック" pitchFamily="34" charset="-128"/>
              <a:cs typeface="Calibri" pitchFamily="34" charset="0"/>
            </a:endParaRPr>
          </a:p>
        </p:txBody>
      </p:sp>
      <p:pic>
        <p:nvPicPr>
          <p:cNvPr id="1026"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955" y="5083291"/>
            <a:ext cx="1160707" cy="131392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ular Callout 12"/>
          <p:cNvSpPr/>
          <p:nvPr/>
        </p:nvSpPr>
        <p:spPr>
          <a:xfrm>
            <a:off x="6496754" y="4148099"/>
            <a:ext cx="5396089" cy="802095"/>
          </a:xfrm>
          <a:prstGeom prst="wedgeRectCallout">
            <a:avLst>
              <a:gd name="adj1" fmla="val -57064"/>
              <a:gd name="adj2" fmla="val 19996"/>
            </a:avLst>
          </a:prstGeom>
          <a:noFill/>
          <a:ln w="38100">
            <a:solidFill>
              <a:srgbClr val="00CC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latin typeface="AvenirNext LT Pro Medium" pitchFamily="34" charset="0"/>
              </a:rPr>
              <a:t>It’s not worth joining a gym because I may be aware for 2 months a year, so I’m not getting the value.</a:t>
            </a:r>
          </a:p>
          <a:p>
            <a:pPr algn="ctr"/>
            <a:r>
              <a:rPr lang="en-GB" sz="1400" dirty="0" smtClean="0">
                <a:solidFill>
                  <a:schemeClr val="tx1"/>
                </a:solidFill>
                <a:latin typeface="AvenirNext LT Pro Medium" pitchFamily="34" charset="0"/>
              </a:rPr>
              <a:t>(Futures Company, consultancy)</a:t>
            </a:r>
            <a:endParaRPr lang="en-GB" sz="1400" dirty="0">
              <a:solidFill>
                <a:schemeClr val="tx1"/>
              </a:solidFill>
              <a:latin typeface="AvenirNext LT Pro Medium" pitchFamily="34" charset="0"/>
            </a:endParaRPr>
          </a:p>
        </p:txBody>
      </p:sp>
    </p:spTree>
    <p:extLst>
      <p:ext uri="{BB962C8B-B14F-4D97-AF65-F5344CB8AC3E}">
        <p14:creationId xmlns:p14="http://schemas.microsoft.com/office/powerpoint/2010/main" val="4076860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It can be hard to find the activities that suit you</a:t>
            </a:r>
            <a:endParaRPr lang="en-GB" sz="2800" b="1" dirty="0">
              <a:latin typeface="AvenirNext LT Pro Medium" pitchFamily="34" charset="0"/>
            </a:endParaRPr>
          </a:p>
        </p:txBody>
      </p:sp>
      <p:sp>
        <p:nvSpPr>
          <p:cNvPr id="3" name="Content Placeholder 2"/>
          <p:cNvSpPr>
            <a:spLocks noGrp="1"/>
          </p:cNvSpPr>
          <p:nvPr>
            <p:ph idx="1"/>
          </p:nvPr>
        </p:nvSpPr>
        <p:spPr>
          <a:xfrm>
            <a:off x="356261" y="1004711"/>
            <a:ext cx="5288183" cy="4052711"/>
          </a:xfrm>
        </p:spPr>
        <p:txBody>
          <a:bodyPr vert="horz" lIns="91440" tIns="45720" rIns="91440" bIns="45720" rtlCol="0">
            <a:noAutofit/>
          </a:bodyPr>
          <a:lstStyle/>
          <a:p>
            <a:r>
              <a:rPr lang="en-GB" sz="2000" dirty="0" smtClean="0">
                <a:latin typeface="AvenirNext LT Pro Medium" pitchFamily="34" charset="0"/>
              </a:rPr>
              <a:t>Opinion was divided as to whether lack of information was a particular barrier.</a:t>
            </a:r>
          </a:p>
          <a:p>
            <a:r>
              <a:rPr lang="en-GB" sz="2000" dirty="0" smtClean="0">
                <a:latin typeface="AvenirNext LT Pro Medium" pitchFamily="34" charset="0"/>
              </a:rPr>
              <a:t>Most agreed that information was there if you searched for it – but that requires effort too.</a:t>
            </a:r>
          </a:p>
          <a:p>
            <a:r>
              <a:rPr lang="en-GB" sz="2000" dirty="0" smtClean="0">
                <a:latin typeface="AvenirNext LT Pro Medium" pitchFamily="34" charset="0"/>
              </a:rPr>
              <a:t>And ironically, because there is so much going on, it can be hard to navigate to find the opportunity that meets your needs.</a:t>
            </a:r>
          </a:p>
          <a:p>
            <a:r>
              <a:rPr lang="en-GB" sz="2000" dirty="0" smtClean="0">
                <a:latin typeface="AvenirNext LT Pro Medium" pitchFamily="34" charset="0"/>
              </a:rPr>
              <a:t>Information on public facilities seems to be particularly lacking.</a:t>
            </a: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26</a:t>
            </a:fld>
            <a:endParaRPr lang="en-GB" dirty="0"/>
          </a:p>
        </p:txBody>
      </p:sp>
      <p:sp>
        <p:nvSpPr>
          <p:cNvPr id="11" name="Rectangular Callout 10"/>
          <p:cNvSpPr/>
          <p:nvPr/>
        </p:nvSpPr>
        <p:spPr>
          <a:xfrm>
            <a:off x="6096000" y="2268482"/>
            <a:ext cx="5779911" cy="632762"/>
          </a:xfrm>
          <a:prstGeom prst="wedgeRectCallout">
            <a:avLst>
              <a:gd name="adj1" fmla="val -57064"/>
              <a:gd name="adj2" fmla="val 1999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i="1" dirty="0">
                <a:solidFill>
                  <a:schemeClr val="bg1"/>
                </a:solidFill>
                <a:latin typeface="AvenirNext LT Pro Medium" pitchFamily="34" charset="0"/>
              </a:rPr>
              <a:t>You know if you sat down with the internet you’d find something, but you have to have the motivation to do that.  </a:t>
            </a:r>
            <a:r>
              <a:rPr lang="en-GB" sz="1300" dirty="0">
                <a:solidFill>
                  <a:schemeClr val="bg1"/>
                </a:solidFill>
                <a:latin typeface="AvenirNext LT Pro Medium" pitchFamily="34" charset="0"/>
              </a:rPr>
              <a:t>(Amanda, teacher, Dulwich)</a:t>
            </a:r>
          </a:p>
        </p:txBody>
      </p:sp>
      <p:sp>
        <p:nvSpPr>
          <p:cNvPr id="12" name="Rectangular Callout 11"/>
          <p:cNvSpPr/>
          <p:nvPr/>
        </p:nvSpPr>
        <p:spPr>
          <a:xfrm>
            <a:off x="6096000" y="3193756"/>
            <a:ext cx="5779911" cy="572636"/>
          </a:xfrm>
          <a:prstGeom prst="wedgeRectCallout">
            <a:avLst>
              <a:gd name="adj1" fmla="val -45046"/>
              <a:gd name="adj2" fmla="val -85067"/>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There are no groups to join, or they’re not publicised, otherwise I would go.  </a:t>
            </a:r>
            <a:r>
              <a:rPr lang="en-GB" sz="1400" dirty="0" smtClean="0">
                <a:solidFill>
                  <a:schemeClr val="bg1"/>
                </a:solidFill>
                <a:latin typeface="AvenirNext LT Pro Medium" pitchFamily="34" charset="0"/>
              </a:rPr>
              <a:t>(Rose, book shop assistant)</a:t>
            </a:r>
            <a:endParaRPr lang="en-GB" sz="1400" dirty="0">
              <a:solidFill>
                <a:schemeClr val="bg1"/>
              </a:solidFill>
              <a:latin typeface="AvenirNext LT Pro Medium" pitchFamily="34" charset="0"/>
            </a:endParaRPr>
          </a:p>
        </p:txBody>
      </p:sp>
      <p:sp>
        <p:nvSpPr>
          <p:cNvPr id="6" name="Rectangle 5"/>
          <p:cNvSpPr/>
          <p:nvPr/>
        </p:nvSpPr>
        <p:spPr>
          <a:xfrm>
            <a:off x="6096000" y="1049866"/>
            <a:ext cx="5779912" cy="100471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5850" lvl="2" indent="-171450">
              <a:buFont typeface="Arial" pitchFamily="34" charset="0"/>
              <a:buChar char="•"/>
            </a:pPr>
            <a:r>
              <a:rPr lang="en-GB" sz="1200" dirty="0" smtClean="0">
                <a:solidFill>
                  <a:schemeClr val="tx1"/>
                </a:solidFill>
                <a:latin typeface="AvenirNext LT Pro Medium" pitchFamily="34" charset="0"/>
              </a:rPr>
              <a:t>Amanda (41, teacher) would like to join a women’s cycling group so that she can build her confidence and explore new routes, but is not aware of any provision locally.</a:t>
            </a:r>
          </a:p>
          <a:p>
            <a:pPr marL="1085850" lvl="2" indent="-171450">
              <a:buFont typeface="Arial" pitchFamily="34" charset="0"/>
              <a:buChar char="•"/>
            </a:pPr>
            <a:r>
              <a:rPr lang="en-GB" sz="1200" dirty="0" smtClean="0">
                <a:solidFill>
                  <a:schemeClr val="tx1"/>
                </a:solidFill>
                <a:latin typeface="AvenirNext LT Pro Medium" pitchFamily="34" charset="0"/>
              </a:rPr>
              <a:t>Claire (early 20s, analyst / consultant) spent weeks searching for a local netball team that suited her level.</a:t>
            </a:r>
            <a:endParaRPr lang="en-GB" sz="1200" dirty="0">
              <a:solidFill>
                <a:schemeClr val="tx1"/>
              </a:solidFill>
              <a:latin typeface="AvenirNext LT Pro Medium" pitchFamily="34" charset="0"/>
            </a:endParaRPr>
          </a:p>
        </p:txBody>
      </p:sp>
      <p:sp>
        <p:nvSpPr>
          <p:cNvPr id="7" name="TextBox 6"/>
          <p:cNvSpPr txBox="1"/>
          <p:nvPr/>
        </p:nvSpPr>
        <p:spPr>
          <a:xfrm>
            <a:off x="6096000" y="1049863"/>
            <a:ext cx="846668" cy="523220"/>
          </a:xfrm>
          <a:prstGeom prst="rect">
            <a:avLst/>
          </a:prstGeom>
          <a:solidFill>
            <a:srgbClr val="0070C0"/>
          </a:solidFill>
        </p:spPr>
        <p:txBody>
          <a:bodyPr wrap="square" rtlCol="0">
            <a:spAutoFit/>
          </a:bodyPr>
          <a:lstStyle/>
          <a:p>
            <a:pPr algn="ctr"/>
            <a:r>
              <a:rPr lang="en-GB" sz="1400" b="1" dirty="0" smtClean="0">
                <a:solidFill>
                  <a:schemeClr val="bg1"/>
                </a:solidFill>
              </a:rPr>
              <a:t>Case studies</a:t>
            </a:r>
            <a:endParaRPr lang="en-GB" sz="1400" b="1" dirty="0">
              <a:solidFill>
                <a:schemeClr val="bg1"/>
              </a:solidFill>
            </a:endParaRPr>
          </a:p>
        </p:txBody>
      </p:sp>
      <p:sp>
        <p:nvSpPr>
          <p:cNvPr id="16" name="Rectangle 15"/>
          <p:cNvSpPr/>
          <p:nvPr/>
        </p:nvSpPr>
        <p:spPr>
          <a:xfrm>
            <a:off x="1546580" y="4938305"/>
            <a:ext cx="7179731" cy="1200329"/>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Communication needs to be well targeted – e.g. more local advertising for activities available within communities / parks etc.</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Information on what is available needs to be quickly and easily accessible.</a:t>
            </a:r>
          </a:p>
        </p:txBody>
      </p:sp>
      <p:pic>
        <p:nvPicPr>
          <p:cNvPr id="1026"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955" y="4902667"/>
            <a:ext cx="1160707" cy="131392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ular Callout 13"/>
          <p:cNvSpPr/>
          <p:nvPr/>
        </p:nvSpPr>
        <p:spPr>
          <a:xfrm>
            <a:off x="6095999" y="3963947"/>
            <a:ext cx="5779911" cy="632762"/>
          </a:xfrm>
          <a:prstGeom prst="wedgeRectCallout">
            <a:avLst>
              <a:gd name="adj1" fmla="val -57064"/>
              <a:gd name="adj2" fmla="val 19996"/>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i="1" dirty="0">
                <a:solidFill>
                  <a:schemeClr val="tx1"/>
                </a:solidFill>
                <a:latin typeface="AvenirNext LT Pro Medium" pitchFamily="34" charset="0"/>
              </a:rPr>
              <a:t>You only really see the Virgins and Fitness Firsts …. You think, ‘if there were more public gyms, or if I knew about them…’ </a:t>
            </a:r>
            <a:endParaRPr lang="en-GB" sz="1300" i="1" dirty="0" smtClean="0">
              <a:solidFill>
                <a:schemeClr val="tx1"/>
              </a:solidFill>
              <a:latin typeface="AvenirNext LT Pro Medium" pitchFamily="34" charset="0"/>
            </a:endParaRPr>
          </a:p>
          <a:p>
            <a:pPr algn="ctr"/>
            <a:r>
              <a:rPr lang="en-GB" sz="1300" dirty="0" smtClean="0">
                <a:solidFill>
                  <a:schemeClr val="tx1"/>
                </a:solidFill>
                <a:latin typeface="AvenirNext LT Pro Medium" pitchFamily="34" charset="0"/>
              </a:rPr>
              <a:t>(</a:t>
            </a:r>
            <a:r>
              <a:rPr lang="en-GB" sz="1300" dirty="0">
                <a:solidFill>
                  <a:schemeClr val="tx1"/>
                </a:solidFill>
                <a:latin typeface="AvenirNext LT Pro Medium" pitchFamily="34" charset="0"/>
              </a:rPr>
              <a:t>Futures Company, private </a:t>
            </a:r>
            <a:r>
              <a:rPr lang="en-GB" sz="1300" dirty="0" smtClean="0">
                <a:solidFill>
                  <a:schemeClr val="tx1"/>
                </a:solidFill>
                <a:latin typeface="AvenirNext LT Pro Medium" pitchFamily="34" charset="0"/>
              </a:rPr>
              <a:t>sector.)</a:t>
            </a:r>
            <a:endParaRPr lang="en-GB" sz="1300" dirty="0">
              <a:solidFill>
                <a:schemeClr val="tx1"/>
              </a:solidFill>
              <a:latin typeface="AvenirNext LT Pro Medium" pitchFamily="34" charset="0"/>
            </a:endParaRPr>
          </a:p>
        </p:txBody>
      </p:sp>
    </p:spTree>
    <p:extLst>
      <p:ext uri="{BB962C8B-B14F-4D97-AF65-F5344CB8AC3E}">
        <p14:creationId xmlns:p14="http://schemas.microsoft.com/office/powerpoint/2010/main" val="14808413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Confidence is a barrier for women in London too</a:t>
            </a:r>
            <a:endParaRPr lang="en-GB" sz="2800" b="1" dirty="0">
              <a:latin typeface="AvenirNext LT Pro Medium" pitchFamily="34" charset="0"/>
            </a:endParaRPr>
          </a:p>
        </p:txBody>
      </p:sp>
      <p:sp>
        <p:nvSpPr>
          <p:cNvPr id="3" name="Content Placeholder 2"/>
          <p:cNvSpPr>
            <a:spLocks noGrp="1"/>
          </p:cNvSpPr>
          <p:nvPr>
            <p:ph idx="1"/>
          </p:nvPr>
        </p:nvSpPr>
        <p:spPr>
          <a:xfrm>
            <a:off x="356262" y="1004711"/>
            <a:ext cx="5062406" cy="4052711"/>
          </a:xfrm>
        </p:spPr>
        <p:txBody>
          <a:bodyPr vert="horz" lIns="91440" tIns="45720" rIns="91440" bIns="45720" rtlCol="0">
            <a:noAutofit/>
          </a:bodyPr>
          <a:lstStyle/>
          <a:p>
            <a:r>
              <a:rPr lang="en-GB" sz="2000" dirty="0" smtClean="0">
                <a:latin typeface="AvenirNext LT Pro Medium" pitchFamily="34" charset="0"/>
              </a:rPr>
              <a:t>Low active / inactive women can feel nervous taking part in certain activities or joining a new group, particularly if others are much fitter.</a:t>
            </a:r>
          </a:p>
          <a:p>
            <a:r>
              <a:rPr lang="en-GB" sz="2000" dirty="0" smtClean="0">
                <a:latin typeface="AvenirNext LT Pro Medium" pitchFamily="34" charset="0"/>
              </a:rPr>
              <a:t>But even the fittest women feel intimidated in certain situations – particularly in male-dominated gyms.</a:t>
            </a: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27</a:t>
            </a:fld>
            <a:endParaRPr lang="en-GB" dirty="0"/>
          </a:p>
        </p:txBody>
      </p:sp>
      <p:sp>
        <p:nvSpPr>
          <p:cNvPr id="12" name="Rectangular Callout 11"/>
          <p:cNvSpPr/>
          <p:nvPr/>
        </p:nvSpPr>
        <p:spPr>
          <a:xfrm>
            <a:off x="6096000" y="2222902"/>
            <a:ext cx="5779911" cy="881541"/>
          </a:xfrm>
          <a:prstGeom prst="wedgeRectCallout">
            <a:avLst>
              <a:gd name="adj1" fmla="val -45046"/>
              <a:gd name="adj2" fmla="val -85067"/>
            </a:avLst>
          </a:prstGeom>
          <a:solidFill>
            <a:srgbClr val="00B0F0"/>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Out of 40 women, 32 of tem were under 25 and slim…I would have loved to have been in a group who were overweight and over 40</a:t>
            </a:r>
            <a:r>
              <a:rPr lang="en-GB" sz="1400" dirty="0" smtClean="0">
                <a:solidFill>
                  <a:schemeClr val="bg1"/>
                </a:solidFill>
                <a:latin typeface="AvenirNext LT Pro Medium" pitchFamily="34" charset="0"/>
              </a:rPr>
              <a:t>. (Crisis, non profit)</a:t>
            </a:r>
            <a:endParaRPr lang="en-GB" sz="1400" dirty="0">
              <a:solidFill>
                <a:schemeClr val="bg1"/>
              </a:solidFill>
              <a:latin typeface="AvenirNext LT Pro Medium" pitchFamily="34" charset="0"/>
            </a:endParaRPr>
          </a:p>
        </p:txBody>
      </p:sp>
      <p:sp>
        <p:nvSpPr>
          <p:cNvPr id="16" name="Rectangle 15"/>
          <p:cNvSpPr/>
          <p:nvPr/>
        </p:nvSpPr>
        <p:spPr>
          <a:xfrm>
            <a:off x="1682043" y="5058127"/>
            <a:ext cx="6920089" cy="1200329"/>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Women only sessions – particularly gyms (weights), classes, and swimming - could appeal to many, not only for religious reasons.</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There must be availability (and information) for all levels of fitness, with instructors ready to </a:t>
            </a:r>
            <a:r>
              <a:rPr lang="en-GB" sz="1600" dirty="0">
                <a:latin typeface="AvenirNext LT Pro Medium" pitchFamily="34" charset="0"/>
                <a:ea typeface="ＭＳ Ｐゴシック" pitchFamily="34" charset="-128"/>
                <a:cs typeface="Calibri" pitchFamily="34" charset="0"/>
              </a:rPr>
              <a:t>reach out </a:t>
            </a:r>
            <a:r>
              <a:rPr lang="en-GB" sz="1600" dirty="0" smtClean="0">
                <a:latin typeface="AvenirNext LT Pro Medium" pitchFamily="34" charset="0"/>
                <a:ea typeface="ＭＳ Ｐゴシック" pitchFamily="34" charset="-128"/>
                <a:cs typeface="Calibri" pitchFamily="34" charset="0"/>
              </a:rPr>
              <a:t>and reassure as needed.</a:t>
            </a:r>
            <a:endParaRPr lang="en-GB" sz="1600" dirty="0">
              <a:latin typeface="AvenirNext LT Pro Medium" pitchFamily="34" charset="0"/>
              <a:ea typeface="ＭＳ Ｐゴシック" pitchFamily="34" charset="-128"/>
              <a:cs typeface="Calibri" pitchFamily="34" charset="0"/>
            </a:endParaRPr>
          </a:p>
        </p:txBody>
      </p:sp>
      <p:pic>
        <p:nvPicPr>
          <p:cNvPr id="1026"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995" y="4955824"/>
            <a:ext cx="1160707" cy="131392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ular Callout 13"/>
          <p:cNvSpPr/>
          <p:nvPr/>
        </p:nvSpPr>
        <p:spPr>
          <a:xfrm>
            <a:off x="790228" y="3359890"/>
            <a:ext cx="4989685" cy="1139215"/>
          </a:xfrm>
          <a:prstGeom prst="wedgeRectCallout">
            <a:avLst>
              <a:gd name="adj1" fmla="val -57064"/>
              <a:gd name="adj2" fmla="val 19996"/>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rPr>
              <a:t>Women</a:t>
            </a:r>
            <a:r>
              <a:rPr lang="en-GB" sz="1400" i="1" dirty="0" smtClean="0"/>
              <a:t> </a:t>
            </a:r>
            <a:r>
              <a:rPr lang="en-GB" sz="1400" i="1" dirty="0">
                <a:solidFill>
                  <a:schemeClr val="tx1"/>
                </a:solidFill>
              </a:rPr>
              <a:t>only sessions for gym, exercise classes and particularly swimming are vital to get more women participating. I myself do not like to go swimming in mixed sessions as I find it very uncomfortable, this is not on religious </a:t>
            </a:r>
            <a:r>
              <a:rPr lang="en-GB" sz="1400" i="1" dirty="0" smtClean="0">
                <a:solidFill>
                  <a:schemeClr val="tx1"/>
                </a:solidFill>
              </a:rPr>
              <a:t>grounds</a:t>
            </a:r>
            <a:r>
              <a:rPr lang="en-GB" sz="1400" i="1" dirty="0">
                <a:solidFill>
                  <a:schemeClr val="tx1"/>
                </a:solidFill>
              </a:rPr>
              <a:t>.</a:t>
            </a:r>
            <a:r>
              <a:rPr lang="en-GB" sz="1400" i="1" dirty="0" smtClean="0">
                <a:solidFill>
                  <a:schemeClr val="tx1"/>
                </a:solidFill>
              </a:rPr>
              <a:t> </a:t>
            </a:r>
          </a:p>
          <a:p>
            <a:pPr algn="ctr"/>
            <a:r>
              <a:rPr lang="en-GB" sz="1400" dirty="0" smtClean="0">
                <a:solidFill>
                  <a:schemeClr val="tx1"/>
                </a:solidFill>
              </a:rPr>
              <a:t>(Islington consultation)</a:t>
            </a:r>
            <a:endParaRPr lang="en-GB" sz="1400" dirty="0">
              <a:solidFill>
                <a:schemeClr val="tx1"/>
              </a:solidFill>
            </a:endParaRPr>
          </a:p>
        </p:txBody>
      </p:sp>
      <p:sp>
        <p:nvSpPr>
          <p:cNvPr id="13" name="Rectangular Callout 12"/>
          <p:cNvSpPr/>
          <p:nvPr/>
        </p:nvSpPr>
        <p:spPr>
          <a:xfrm>
            <a:off x="6096000" y="1196027"/>
            <a:ext cx="5779911" cy="632762"/>
          </a:xfrm>
          <a:prstGeom prst="wedgeRectCallout">
            <a:avLst>
              <a:gd name="adj1" fmla="val -57064"/>
              <a:gd name="adj2" fmla="val 1999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It’s intimidating with the guys staring at you.  It puts you off so I don’t go on certain machines.  </a:t>
            </a:r>
            <a:r>
              <a:rPr lang="en-GB" sz="1400" dirty="0" smtClean="0">
                <a:solidFill>
                  <a:schemeClr val="bg1"/>
                </a:solidFill>
                <a:latin typeface="AvenirNext LT Pro Medium" pitchFamily="34" charset="0"/>
              </a:rPr>
              <a:t>(Angela, coffee shop, Brixton)</a:t>
            </a:r>
            <a:endParaRPr lang="en-GB" sz="1400" dirty="0">
              <a:solidFill>
                <a:schemeClr val="bg1"/>
              </a:solidFill>
              <a:latin typeface="AvenirNext LT Pro Medium" pitchFamily="34" charset="0"/>
            </a:endParaRPr>
          </a:p>
        </p:txBody>
      </p:sp>
      <p:sp>
        <p:nvSpPr>
          <p:cNvPr id="15" name="Rectangular Callout 14"/>
          <p:cNvSpPr/>
          <p:nvPr/>
        </p:nvSpPr>
        <p:spPr>
          <a:xfrm>
            <a:off x="6096000" y="4309569"/>
            <a:ext cx="5779911" cy="559683"/>
          </a:xfrm>
          <a:prstGeom prst="wedgeRectCallout">
            <a:avLst>
              <a:gd name="adj1" fmla="val -606"/>
              <a:gd name="adj2" fmla="val -12103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bg1"/>
                </a:solidFill>
                <a:latin typeface="AvenirNext LT Pro Medium" pitchFamily="34" charset="0"/>
              </a:rPr>
              <a:t>Sometimes with women you’re more comfortable.  Like when you’re just sweaty.  </a:t>
            </a:r>
            <a:r>
              <a:rPr lang="en-GB" sz="1400" dirty="0" smtClean="0">
                <a:solidFill>
                  <a:schemeClr val="bg1"/>
                </a:solidFill>
                <a:latin typeface="AvenirNext LT Pro Medium" pitchFamily="34" charset="0"/>
              </a:rPr>
              <a:t>(Crisis, non profit)</a:t>
            </a:r>
            <a:endParaRPr lang="en-GB" sz="1400" dirty="0">
              <a:solidFill>
                <a:schemeClr val="bg1"/>
              </a:solidFill>
              <a:latin typeface="AvenirNext LT Pro Medium" pitchFamily="34" charset="0"/>
            </a:endParaRPr>
          </a:p>
        </p:txBody>
      </p:sp>
      <p:sp>
        <p:nvSpPr>
          <p:cNvPr id="6" name="Rectangle 5"/>
          <p:cNvSpPr/>
          <p:nvPr/>
        </p:nvSpPr>
        <p:spPr>
          <a:xfrm>
            <a:off x="6096000" y="3313967"/>
            <a:ext cx="5779911" cy="52322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tx1"/>
                </a:solidFill>
              </a:rPr>
              <a:t>“If I’m honest, I’m daunted by the thought of being in a swimsuit in public</a:t>
            </a:r>
            <a:r>
              <a:rPr lang="en-GB" sz="1400" i="1" dirty="0" smtClean="0">
                <a:solidFill>
                  <a:schemeClr val="tx1"/>
                </a:solidFill>
              </a:rPr>
              <a:t>.”</a:t>
            </a:r>
          </a:p>
          <a:p>
            <a:pPr algn="ctr"/>
            <a:r>
              <a:rPr lang="en-GB" sz="1400" i="1" dirty="0" smtClean="0">
                <a:solidFill>
                  <a:schemeClr val="tx1"/>
                </a:solidFill>
              </a:rPr>
              <a:t>(Sylvia, teacher)</a:t>
            </a:r>
            <a:endParaRPr lang="en-GB" sz="1400" i="1" dirty="0">
              <a:solidFill>
                <a:schemeClr val="tx1"/>
              </a:solidFill>
            </a:endParaRPr>
          </a:p>
        </p:txBody>
      </p:sp>
    </p:spTree>
    <p:extLst>
      <p:ext uri="{BB962C8B-B14F-4D97-AF65-F5344CB8AC3E}">
        <p14:creationId xmlns:p14="http://schemas.microsoft.com/office/powerpoint/2010/main" val="6835176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And safety is a fundamental concern which deters certain activities</a:t>
            </a:r>
            <a:endParaRPr lang="en-GB" sz="2800" b="1" dirty="0">
              <a:latin typeface="AvenirNext LT Pro Medium" pitchFamily="34" charset="0"/>
            </a:endParaRPr>
          </a:p>
        </p:txBody>
      </p:sp>
      <p:sp>
        <p:nvSpPr>
          <p:cNvPr id="3" name="Content Placeholder 2"/>
          <p:cNvSpPr>
            <a:spLocks noGrp="1"/>
          </p:cNvSpPr>
          <p:nvPr>
            <p:ph idx="1"/>
          </p:nvPr>
        </p:nvSpPr>
        <p:spPr>
          <a:xfrm>
            <a:off x="356261" y="1004712"/>
            <a:ext cx="5401072" cy="2252134"/>
          </a:xfrm>
        </p:spPr>
        <p:txBody>
          <a:bodyPr vert="horz" lIns="91440" tIns="45720" rIns="91440" bIns="45720" rtlCol="0">
            <a:noAutofit/>
          </a:bodyPr>
          <a:lstStyle/>
          <a:p>
            <a:r>
              <a:rPr lang="en-GB" sz="1800" dirty="0" smtClean="0">
                <a:latin typeface="AvenirNext LT Pro Medium" pitchFamily="34" charset="0"/>
              </a:rPr>
              <a:t>Personal security is a key consideration which puts many women off running alone, particularly early mornings and evenings.</a:t>
            </a:r>
          </a:p>
          <a:p>
            <a:r>
              <a:rPr lang="en-GB" sz="1800" dirty="0" smtClean="0">
                <a:latin typeface="AvenirNext LT Pro Medium" pitchFamily="34" charset="0"/>
              </a:rPr>
              <a:t>Many women would love to cycle more – particularly to ease the dreaded commute and to save time and money – but are put off by accidents and the lack of safe cycle routes</a:t>
            </a:r>
          </a:p>
          <a:p>
            <a:endParaRPr lang="en-GB" sz="18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28</a:t>
            </a:fld>
            <a:endParaRPr lang="en-GB" dirty="0"/>
          </a:p>
        </p:txBody>
      </p:sp>
      <p:sp>
        <p:nvSpPr>
          <p:cNvPr id="11" name="Rectangular Callout 10"/>
          <p:cNvSpPr/>
          <p:nvPr/>
        </p:nvSpPr>
        <p:spPr>
          <a:xfrm>
            <a:off x="688624" y="4072557"/>
            <a:ext cx="4949825" cy="695540"/>
          </a:xfrm>
          <a:prstGeom prst="wedgeRectCallout">
            <a:avLst>
              <a:gd name="adj1" fmla="val -57064"/>
              <a:gd name="adj2" fmla="val 19996"/>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i="1" dirty="0">
                <a:solidFill>
                  <a:schemeClr val="bg1"/>
                </a:solidFill>
                <a:latin typeface="AvenirNext LT Pro Medium" pitchFamily="34" charset="0"/>
              </a:rPr>
              <a:t>You feel a bit vulnerable in a dimly lit street or if you’re running in a park at 6 in the morning.  It is an issue…Women just don’t have the same level of safety as men.  </a:t>
            </a:r>
            <a:r>
              <a:rPr lang="en-GB" sz="1200" dirty="0" smtClean="0">
                <a:solidFill>
                  <a:schemeClr val="bg1"/>
                </a:solidFill>
                <a:latin typeface="AvenirNext LT Pro Medium" pitchFamily="34" charset="0"/>
              </a:rPr>
              <a:t>(Crisis, non profit)</a:t>
            </a:r>
            <a:endParaRPr lang="en-GB" sz="1200" dirty="0">
              <a:solidFill>
                <a:schemeClr val="bg1"/>
              </a:solidFill>
              <a:latin typeface="AvenirNext LT Pro Medium" pitchFamily="34" charset="0"/>
            </a:endParaRPr>
          </a:p>
        </p:txBody>
      </p:sp>
      <p:pic>
        <p:nvPicPr>
          <p:cNvPr id="1026"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955" y="5059558"/>
            <a:ext cx="1160707" cy="1313921"/>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6468536" y="1049867"/>
            <a:ext cx="5407376" cy="880534"/>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1200" dirty="0" smtClean="0">
                <a:solidFill>
                  <a:schemeClr val="tx1"/>
                </a:solidFill>
                <a:latin typeface="AvenirNext LT Pro Medium" pitchFamily="34" charset="0"/>
              </a:rPr>
              <a:t>Suzanne (late 30s, teacher) used to run regularly and completed the Great North Run in her 20s.  But after a bad experience being hassled by ‘white van man’ she now would not consider running outside alone – day or night.</a:t>
            </a:r>
            <a:endParaRPr lang="en-GB" sz="1200" dirty="0">
              <a:solidFill>
                <a:schemeClr val="tx1"/>
              </a:solidFill>
              <a:latin typeface="AvenirNext LT Pro Medium" pitchFamily="34" charset="0"/>
            </a:endParaRPr>
          </a:p>
        </p:txBody>
      </p:sp>
      <p:sp>
        <p:nvSpPr>
          <p:cNvPr id="15" name="TextBox 14"/>
          <p:cNvSpPr txBox="1"/>
          <p:nvPr/>
        </p:nvSpPr>
        <p:spPr>
          <a:xfrm>
            <a:off x="6479822" y="1049863"/>
            <a:ext cx="846668" cy="523220"/>
          </a:xfrm>
          <a:prstGeom prst="rect">
            <a:avLst/>
          </a:prstGeom>
          <a:solidFill>
            <a:srgbClr val="0070C0"/>
          </a:solidFill>
        </p:spPr>
        <p:txBody>
          <a:bodyPr wrap="square" rtlCol="0">
            <a:spAutoFit/>
          </a:bodyPr>
          <a:lstStyle/>
          <a:p>
            <a:pPr algn="ctr"/>
            <a:r>
              <a:rPr lang="en-GB" sz="1400" b="1" dirty="0" smtClean="0">
                <a:solidFill>
                  <a:schemeClr val="bg1"/>
                </a:solidFill>
              </a:rPr>
              <a:t>Case study</a:t>
            </a:r>
            <a:endParaRPr lang="en-GB" sz="1400" b="1" dirty="0">
              <a:solidFill>
                <a:schemeClr val="bg1"/>
              </a:solidFill>
            </a:endParaRPr>
          </a:p>
        </p:txBody>
      </p:sp>
      <p:sp>
        <p:nvSpPr>
          <p:cNvPr id="17" name="Rectangle 16"/>
          <p:cNvSpPr/>
          <p:nvPr/>
        </p:nvSpPr>
        <p:spPr>
          <a:xfrm>
            <a:off x="1670754" y="5197224"/>
            <a:ext cx="6558846" cy="1131079"/>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‘Buddy up’ schemes may be worth exploring – e.g. women living / working nearby cycling / running together.</a:t>
            </a:r>
          </a:p>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Safe cycling routes to work are likely to be particularly important for women.</a:t>
            </a:r>
            <a:endParaRPr lang="en-GB" sz="1500" dirty="0">
              <a:latin typeface="AvenirNext LT Pro Medium" pitchFamily="34" charset="0"/>
              <a:ea typeface="ＭＳ Ｐゴシック" pitchFamily="34" charset="-128"/>
              <a:cs typeface="Calibri" pitchFamily="34" charset="0"/>
            </a:endParaRPr>
          </a:p>
        </p:txBody>
      </p:sp>
      <p:pic>
        <p:nvPicPr>
          <p:cNvPr id="8" name="Picture 2" descr="http://i.telegraph.co.uk/multimedia/archive/02990/female_cyclists_B3_2990652b.jp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9822" y="2212622"/>
            <a:ext cx="3214853" cy="2006691"/>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6479823" y="4231975"/>
            <a:ext cx="3214852" cy="52278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i="1" dirty="0">
                <a:solidFill>
                  <a:schemeClr val="tx1"/>
                </a:solidFill>
              </a:rPr>
              <a:t>Daily Telegraph August </a:t>
            </a:r>
            <a:r>
              <a:rPr lang="en-GB" sz="1200" i="1" dirty="0" smtClean="0">
                <a:solidFill>
                  <a:schemeClr val="tx1"/>
                </a:solidFill>
              </a:rPr>
              <a:t>2014:  </a:t>
            </a:r>
            <a:r>
              <a:rPr lang="en-GB" sz="1200" dirty="0" smtClean="0">
                <a:solidFill>
                  <a:schemeClr val="tx1"/>
                </a:solidFill>
              </a:rPr>
              <a:t>Men are </a:t>
            </a:r>
            <a:r>
              <a:rPr lang="en-GB" sz="1200" dirty="0">
                <a:solidFill>
                  <a:schemeClr val="tx1"/>
                </a:solidFill>
              </a:rPr>
              <a:t>three times more likely to cycle than women. </a:t>
            </a:r>
          </a:p>
        </p:txBody>
      </p:sp>
      <p:sp>
        <p:nvSpPr>
          <p:cNvPr id="19" name="Rectangle 18"/>
          <p:cNvSpPr/>
          <p:nvPr/>
        </p:nvSpPr>
        <p:spPr>
          <a:xfrm>
            <a:off x="9679664" y="2190045"/>
            <a:ext cx="2181237" cy="21336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smtClean="0">
                <a:solidFill>
                  <a:schemeClr val="tx1"/>
                </a:solidFill>
              </a:rPr>
              <a:t>Psychologist </a:t>
            </a:r>
            <a:r>
              <a:rPr lang="en-GB" sz="1200" dirty="0">
                <a:solidFill>
                  <a:schemeClr val="tx1"/>
                </a:solidFill>
              </a:rPr>
              <a:t>Doug Macdonald says: “</a:t>
            </a:r>
            <a:r>
              <a:rPr lang="en-GB" sz="1200" i="1" dirty="0">
                <a:solidFill>
                  <a:schemeClr val="tx1"/>
                </a:solidFill>
              </a:rPr>
              <a:t>There is evidence to suggest that female cyclists prefer to cycle in lanes away from motorised traffic. This is likely to be an important factor in encouraging women to cycle. It's consistent with the existing research around risk, which finds that </a:t>
            </a:r>
            <a:r>
              <a:rPr lang="en-GB" sz="1200" b="1" i="1" dirty="0">
                <a:solidFill>
                  <a:schemeClr val="tx1"/>
                </a:solidFill>
              </a:rPr>
              <a:t>females are generally more risk averse than males</a:t>
            </a:r>
            <a:r>
              <a:rPr lang="en-GB" sz="1200" i="1" dirty="0">
                <a:solidFill>
                  <a:schemeClr val="tx1"/>
                </a:solidFill>
              </a:rPr>
              <a:t>. </a:t>
            </a:r>
          </a:p>
        </p:txBody>
      </p:sp>
      <p:sp>
        <p:nvSpPr>
          <p:cNvPr id="14" name="Rectangular Callout 13"/>
          <p:cNvSpPr/>
          <p:nvPr/>
        </p:nvSpPr>
        <p:spPr>
          <a:xfrm>
            <a:off x="688624" y="3158064"/>
            <a:ext cx="4949826" cy="789268"/>
          </a:xfrm>
          <a:prstGeom prst="wedgeRectCallout">
            <a:avLst>
              <a:gd name="adj1" fmla="val 67258"/>
              <a:gd name="adj2" fmla="val 970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i="1" dirty="0">
                <a:solidFill>
                  <a:schemeClr val="bg1"/>
                </a:solidFill>
                <a:latin typeface="AvenirNext LT Pro Medium" pitchFamily="34" charset="0"/>
              </a:rPr>
              <a:t>We could do with more cycling lanes.  I could cycle to Forest Hill [for work] but the cycle lane that runs near the </a:t>
            </a:r>
            <a:r>
              <a:rPr lang="en-GB" sz="1200" i="1" dirty="0" smtClean="0">
                <a:solidFill>
                  <a:schemeClr val="bg1"/>
                </a:solidFill>
                <a:latin typeface="AvenirNext LT Pro Medium" pitchFamily="34" charset="0"/>
              </a:rPr>
              <a:t>Horniman </a:t>
            </a:r>
            <a:r>
              <a:rPr lang="en-GB" sz="1200" i="1" dirty="0">
                <a:solidFill>
                  <a:schemeClr val="bg1"/>
                </a:solidFill>
                <a:latin typeface="AvenirNext LT Pro Medium" pitchFamily="34" charset="0"/>
              </a:rPr>
              <a:t>just stops. </a:t>
            </a:r>
            <a:r>
              <a:rPr lang="en-GB" sz="1200" dirty="0">
                <a:solidFill>
                  <a:schemeClr val="bg1"/>
                </a:solidFill>
                <a:latin typeface="AvenirNext LT Pro Medium" pitchFamily="34" charset="0"/>
              </a:rPr>
              <a:t>(Amanda, teacher, Dulwich)</a:t>
            </a:r>
          </a:p>
        </p:txBody>
      </p:sp>
    </p:spTree>
    <p:extLst>
      <p:ext uri="{BB962C8B-B14F-4D97-AF65-F5344CB8AC3E}">
        <p14:creationId xmlns:p14="http://schemas.microsoft.com/office/powerpoint/2010/main" val="32022018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marL="0" indent="0">
              <a:spcBef>
                <a:spcPct val="0"/>
              </a:spcBef>
              <a:buNone/>
            </a:pPr>
            <a:r>
              <a:rPr lang="en-GB" sz="3600" b="1" dirty="0" smtClean="0">
                <a:latin typeface="AvenirNext LT Pro Medium" pitchFamily="34" charset="0"/>
                <a:ea typeface="+mj-ea"/>
                <a:cs typeface="+mj-cs"/>
              </a:rPr>
              <a:t>Sector highlights</a:t>
            </a:r>
            <a:endParaRPr lang="en-GB" sz="3600" b="1" dirty="0">
              <a:latin typeface="AvenirNext LT Pro Medium" pitchFamily="34" charset="0"/>
              <a:ea typeface="+mj-ea"/>
              <a:cs typeface="+mj-cs"/>
            </a:endParaRP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29</a:t>
            </a:fld>
            <a:endParaRPr lang="en-GB" dirty="0"/>
          </a:p>
        </p:txBody>
      </p:sp>
    </p:spTree>
    <p:extLst>
      <p:ext uri="{BB962C8B-B14F-4D97-AF65-F5344CB8AC3E}">
        <p14:creationId xmlns:p14="http://schemas.microsoft.com/office/powerpoint/2010/main" val="2472865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a:spcBef>
                <a:spcPct val="0"/>
              </a:spcBef>
              <a:buNone/>
            </a:pPr>
            <a:r>
              <a:rPr lang="en-GB" sz="3600" b="1" dirty="0">
                <a:latin typeface="AvenirNext LT Pro Medium" pitchFamily="34" charset="0"/>
                <a:ea typeface="+mj-ea"/>
                <a:cs typeface="+mj-cs"/>
              </a:rPr>
              <a:t>Project overview and research approach</a:t>
            </a: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a:t>
            </a:fld>
            <a:endParaRPr lang="en-GB" dirty="0"/>
          </a:p>
        </p:txBody>
      </p:sp>
    </p:spTree>
    <p:extLst>
      <p:ext uri="{BB962C8B-B14F-4D97-AF65-F5344CB8AC3E}">
        <p14:creationId xmlns:p14="http://schemas.microsoft.com/office/powerpoint/2010/main" val="2157058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Work pressure and time squeeze can be intense in most sectors</a:t>
            </a:r>
            <a:endParaRPr lang="en-GB" sz="2800" b="1" dirty="0">
              <a:latin typeface="AvenirNext LT Pro Medium" pitchFamily="34" charset="0"/>
            </a:endParaRPr>
          </a:p>
        </p:txBody>
      </p:sp>
      <p:sp>
        <p:nvSpPr>
          <p:cNvPr id="3" name="Content Placeholder 2"/>
          <p:cNvSpPr>
            <a:spLocks noGrp="1"/>
          </p:cNvSpPr>
          <p:nvPr>
            <p:ph idx="1"/>
          </p:nvPr>
        </p:nvSpPr>
        <p:spPr>
          <a:xfrm>
            <a:off x="356261" y="1004711"/>
            <a:ext cx="5401072" cy="4052711"/>
          </a:xfrm>
        </p:spPr>
        <p:txBody>
          <a:bodyPr vert="horz" lIns="91440" tIns="45720" rIns="91440" bIns="45720" rtlCol="0">
            <a:noAutofit/>
          </a:bodyPr>
          <a:lstStyle/>
          <a:p>
            <a:r>
              <a:rPr lang="en-GB" sz="2000" dirty="0">
                <a:latin typeface="AvenirNext LT Pro Medium" pitchFamily="34" charset="0"/>
              </a:rPr>
              <a:t>Working women in London across sectors can be time constrained for a range of reasons. </a:t>
            </a:r>
          </a:p>
          <a:p>
            <a:r>
              <a:rPr lang="en-GB" sz="2000" dirty="0" smtClean="0">
                <a:latin typeface="AvenirNext LT Pro Medium" pitchFamily="34" charset="0"/>
              </a:rPr>
              <a:t>In consultancy, a regular week day commitment felt like an unrealistic aspiration.</a:t>
            </a:r>
          </a:p>
          <a:p>
            <a:r>
              <a:rPr lang="en-GB" sz="2000" dirty="0" smtClean="0">
                <a:latin typeface="AvenirNext LT Pro Medium" pitchFamily="34" charset="0"/>
              </a:rPr>
              <a:t>But in the non-profit sector and others, pressure can be intense too.</a:t>
            </a: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30</a:t>
            </a:fld>
            <a:endParaRPr lang="en-GB" dirty="0"/>
          </a:p>
        </p:txBody>
      </p:sp>
      <p:sp>
        <p:nvSpPr>
          <p:cNvPr id="11" name="Rectangular Callout 10"/>
          <p:cNvSpPr/>
          <p:nvPr/>
        </p:nvSpPr>
        <p:spPr>
          <a:xfrm>
            <a:off x="6795914" y="1031659"/>
            <a:ext cx="5046131" cy="1542208"/>
          </a:xfrm>
          <a:prstGeom prst="wedgeRectCallout">
            <a:avLst>
              <a:gd name="adj1" fmla="val -57064"/>
              <a:gd name="adj2" fmla="val 19996"/>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latin typeface="AvenirNext LT Pro Medium" pitchFamily="34" charset="0"/>
              </a:rPr>
              <a:t>For </a:t>
            </a:r>
            <a:r>
              <a:rPr lang="en-GB" sz="1400" i="1" dirty="0">
                <a:solidFill>
                  <a:schemeClr val="tx1"/>
                </a:solidFill>
                <a:latin typeface="AvenirNext LT Pro Medium" pitchFamily="34" charset="0"/>
              </a:rPr>
              <a:t>me it [hockey] was a hobby and at the end of the day I’m getting paid to go to work and I’m not getting paid to play hockey, so you’ve got to draw that </a:t>
            </a:r>
            <a:r>
              <a:rPr lang="en-GB" sz="1400" i="1" dirty="0" smtClean="0">
                <a:solidFill>
                  <a:schemeClr val="tx1"/>
                </a:solidFill>
                <a:latin typeface="AvenirNext LT Pro Medium" pitchFamily="34" charset="0"/>
              </a:rPr>
              <a:t>line…There </a:t>
            </a:r>
            <a:r>
              <a:rPr lang="en-GB" sz="1400" i="1" dirty="0">
                <a:solidFill>
                  <a:schemeClr val="tx1"/>
                </a:solidFill>
                <a:latin typeface="AvenirNext LT Pro Medium" pitchFamily="34" charset="0"/>
              </a:rPr>
              <a:t>was no way I could just walk out of a meeting or just leave work to go to training</a:t>
            </a:r>
            <a:r>
              <a:rPr lang="en-GB" sz="1400" i="1" dirty="0" smtClean="0">
                <a:solidFill>
                  <a:schemeClr val="tx1"/>
                </a:solidFill>
                <a:latin typeface="AvenirNext LT Pro Medium" pitchFamily="34" charset="0"/>
              </a:rPr>
              <a:t>.</a:t>
            </a:r>
            <a:endParaRPr lang="en-GB" sz="1400" dirty="0">
              <a:solidFill>
                <a:schemeClr val="tx1"/>
              </a:solidFill>
              <a:latin typeface="AvenirNext LT Pro Medium" pitchFamily="34" charset="0"/>
            </a:endParaRPr>
          </a:p>
          <a:p>
            <a:pPr algn="ctr"/>
            <a:r>
              <a:rPr lang="en-GB" sz="1400" dirty="0" smtClean="0">
                <a:solidFill>
                  <a:schemeClr val="tx1"/>
                </a:solidFill>
                <a:latin typeface="AvenirNext LT Pro Medium" pitchFamily="34" charset="0"/>
              </a:rPr>
              <a:t>(Futures Company, consultancy)</a:t>
            </a:r>
            <a:endParaRPr lang="en-GB" sz="1400" dirty="0">
              <a:solidFill>
                <a:schemeClr val="tx1"/>
              </a:solidFill>
              <a:latin typeface="AvenirNext LT Pro Medium" pitchFamily="34" charset="0"/>
            </a:endParaRPr>
          </a:p>
        </p:txBody>
      </p:sp>
      <p:sp>
        <p:nvSpPr>
          <p:cNvPr id="14" name="Rectangular Callout 13"/>
          <p:cNvSpPr/>
          <p:nvPr/>
        </p:nvSpPr>
        <p:spPr>
          <a:xfrm>
            <a:off x="6502399" y="3550474"/>
            <a:ext cx="5339645" cy="1269881"/>
          </a:xfrm>
          <a:prstGeom prst="wedgeRectCallout">
            <a:avLst>
              <a:gd name="adj1" fmla="val -606"/>
              <a:gd name="adj2" fmla="val -121039"/>
            </a:avLst>
          </a:prstGeom>
          <a:solidFill>
            <a:srgbClr val="00B0F0"/>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bg1"/>
                </a:solidFill>
                <a:latin typeface="AvenirNext LT Pro Medium" pitchFamily="34" charset="0"/>
              </a:rPr>
              <a:t>I</a:t>
            </a:r>
            <a:r>
              <a:rPr lang="en-GB" sz="1400" i="1" dirty="0" smtClean="0">
                <a:solidFill>
                  <a:schemeClr val="bg1"/>
                </a:solidFill>
                <a:latin typeface="AvenirNext LT Pro Medium" pitchFamily="34" charset="0"/>
              </a:rPr>
              <a:t> </a:t>
            </a:r>
            <a:r>
              <a:rPr lang="en-GB" sz="1400" i="1" dirty="0">
                <a:solidFill>
                  <a:schemeClr val="bg1"/>
                </a:solidFill>
                <a:latin typeface="AvenirNext LT Pro Medium" pitchFamily="34" charset="0"/>
              </a:rPr>
              <a:t>started a new job at the beginning of October which was </a:t>
            </a:r>
            <a:r>
              <a:rPr lang="en-GB" sz="1400" i="1" dirty="0" smtClean="0">
                <a:solidFill>
                  <a:schemeClr val="bg1"/>
                </a:solidFill>
                <a:latin typeface="AvenirNext LT Pro Medium" pitchFamily="34" charset="0"/>
              </a:rPr>
              <a:t>a </a:t>
            </a:r>
            <a:r>
              <a:rPr lang="en-GB" sz="1400" i="1" dirty="0">
                <a:solidFill>
                  <a:schemeClr val="bg1"/>
                </a:solidFill>
                <a:latin typeface="AvenirNext LT Pro Medium" pitchFamily="34" charset="0"/>
              </a:rPr>
              <a:t>huge project to deliver.  You’re doing about 6 days a week, at least 10 hours a day.  You don’t have time to do your laundry to be honest.”</a:t>
            </a:r>
            <a:endParaRPr lang="en-GB" sz="1400" dirty="0">
              <a:solidFill>
                <a:schemeClr val="bg1"/>
              </a:solidFill>
              <a:latin typeface="AvenirNext LT Pro Medium" pitchFamily="34" charset="0"/>
            </a:endParaRPr>
          </a:p>
          <a:p>
            <a:pPr algn="ctr"/>
            <a:r>
              <a:rPr lang="en-GB" sz="1400" dirty="0" smtClean="0">
                <a:solidFill>
                  <a:schemeClr val="bg1"/>
                </a:solidFill>
                <a:latin typeface="AvenirNext LT Pro Medium" pitchFamily="34" charset="0"/>
              </a:rPr>
              <a:t>(Crisis, non profit)</a:t>
            </a:r>
            <a:endParaRPr lang="en-GB" sz="1400" dirty="0">
              <a:solidFill>
                <a:schemeClr val="bg1"/>
              </a:solidFill>
              <a:latin typeface="AvenirNext LT Pro Medium" pitchFamily="34" charset="0"/>
            </a:endParaRPr>
          </a:p>
        </p:txBody>
      </p:sp>
      <p:sp>
        <p:nvSpPr>
          <p:cNvPr id="16" name="Rectangular Callout 15"/>
          <p:cNvSpPr/>
          <p:nvPr/>
        </p:nvSpPr>
        <p:spPr>
          <a:xfrm>
            <a:off x="496711" y="4199466"/>
            <a:ext cx="5599289" cy="959555"/>
          </a:xfrm>
          <a:prstGeom prst="wedgeRectCallout">
            <a:avLst>
              <a:gd name="adj1" fmla="val -606"/>
              <a:gd name="adj2" fmla="val -121039"/>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tx1"/>
                </a:solidFill>
                <a:latin typeface="AvenirNext LT Pro Medium" pitchFamily="34" charset="0"/>
              </a:rPr>
              <a:t>I already have one regular extracurricular activity, so I’ve used up my points in terms of the balance with my husband looking after the kids in the evening.  </a:t>
            </a:r>
            <a:r>
              <a:rPr lang="en-GB" sz="1400" dirty="0" smtClean="0">
                <a:solidFill>
                  <a:schemeClr val="tx1"/>
                </a:solidFill>
                <a:latin typeface="AvenirNext LT Pro Medium" pitchFamily="34" charset="0"/>
              </a:rPr>
              <a:t>(</a:t>
            </a:r>
            <a:r>
              <a:rPr lang="en-GB" sz="1400" dirty="0">
                <a:solidFill>
                  <a:schemeClr val="tx1"/>
                </a:solidFill>
                <a:latin typeface="AvenirNext LT Pro Medium" pitchFamily="34" charset="0"/>
              </a:rPr>
              <a:t>Helen, Department of Health official)</a:t>
            </a:r>
          </a:p>
        </p:txBody>
      </p:sp>
      <p:sp>
        <p:nvSpPr>
          <p:cNvPr id="20" name="Rectangular Callout 19"/>
          <p:cNvSpPr/>
          <p:nvPr/>
        </p:nvSpPr>
        <p:spPr>
          <a:xfrm>
            <a:off x="519286" y="5294484"/>
            <a:ext cx="6604000" cy="903116"/>
          </a:xfrm>
          <a:prstGeom prst="wedgeRectCallout">
            <a:avLst>
              <a:gd name="adj1" fmla="val 67258"/>
              <a:gd name="adj2" fmla="val 970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bg1"/>
                </a:solidFill>
                <a:latin typeface="AvenirNext LT Pro Medium" pitchFamily="34" charset="0"/>
              </a:rPr>
              <a:t>For a teacher, anything during the day would be impossible because of preparing the classes.  In theory there’s more flexibility at the end of the day but in reality you’re setting things up for the next day. </a:t>
            </a:r>
            <a:r>
              <a:rPr lang="en-GB" sz="1400" i="1" dirty="0" smtClean="0">
                <a:solidFill>
                  <a:schemeClr val="bg1"/>
                </a:solidFill>
                <a:latin typeface="AvenirNext LT Pro Medium" pitchFamily="34" charset="0"/>
              </a:rPr>
              <a:t> </a:t>
            </a:r>
          </a:p>
          <a:p>
            <a:pPr algn="ctr"/>
            <a:r>
              <a:rPr lang="en-GB" sz="1400" dirty="0" smtClean="0">
                <a:solidFill>
                  <a:schemeClr val="bg1"/>
                </a:solidFill>
                <a:latin typeface="AvenirNext LT Pro Medium" pitchFamily="34" charset="0"/>
              </a:rPr>
              <a:t>(</a:t>
            </a:r>
            <a:r>
              <a:rPr lang="en-GB" sz="1400" dirty="0">
                <a:solidFill>
                  <a:schemeClr val="bg1"/>
                </a:solidFill>
                <a:latin typeface="AvenirNext LT Pro Medium" pitchFamily="34" charset="0"/>
              </a:rPr>
              <a:t>Suzanne, teacher, Dulwich</a:t>
            </a:r>
            <a:r>
              <a:rPr lang="en-GB" sz="1400" dirty="0" smtClean="0">
                <a:solidFill>
                  <a:schemeClr val="bg1"/>
                </a:solidFill>
                <a:latin typeface="AvenirNext LT Pro Medium" pitchFamily="34" charset="0"/>
              </a:rPr>
              <a:t>)</a:t>
            </a:r>
            <a:endParaRPr lang="en-GB" sz="1400" dirty="0">
              <a:solidFill>
                <a:schemeClr val="bg1"/>
              </a:solidFill>
              <a:latin typeface="AvenirNext LT Pro Medium" pitchFamily="34" charset="0"/>
            </a:endParaRPr>
          </a:p>
        </p:txBody>
      </p:sp>
    </p:spTree>
    <p:extLst>
      <p:ext uri="{BB962C8B-B14F-4D97-AF65-F5344CB8AC3E}">
        <p14:creationId xmlns:p14="http://schemas.microsoft.com/office/powerpoint/2010/main" val="1829134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Standing jobs can be particularly exhausting</a:t>
            </a:r>
            <a:endParaRPr lang="en-GB" sz="2800" b="1" dirty="0">
              <a:latin typeface="AvenirNext LT Pro Medium" pitchFamily="34" charset="0"/>
            </a:endParaRPr>
          </a:p>
        </p:txBody>
      </p:sp>
      <p:sp>
        <p:nvSpPr>
          <p:cNvPr id="3" name="Content Placeholder 2"/>
          <p:cNvSpPr>
            <a:spLocks noGrp="1"/>
          </p:cNvSpPr>
          <p:nvPr>
            <p:ph idx="1"/>
          </p:nvPr>
        </p:nvSpPr>
        <p:spPr>
          <a:xfrm>
            <a:off x="356261" y="1370329"/>
            <a:ext cx="4554406" cy="3687093"/>
          </a:xfrm>
        </p:spPr>
        <p:txBody>
          <a:bodyPr vert="horz" lIns="91440" tIns="45720" rIns="91440" bIns="45720" rtlCol="0">
            <a:noAutofit/>
          </a:bodyPr>
          <a:lstStyle/>
          <a:p>
            <a:r>
              <a:rPr lang="en-GB" sz="2000" dirty="0" smtClean="0">
                <a:latin typeface="AvenirNext LT Pro Medium" pitchFamily="34" charset="0"/>
              </a:rPr>
              <a:t>Waitresses and sales assistants say finding the motivation to exercise after a day on their feet can be particularly hard…</a:t>
            </a:r>
          </a:p>
          <a:p>
            <a:r>
              <a:rPr lang="en-GB" sz="2000" dirty="0" smtClean="0">
                <a:latin typeface="AvenirNext LT Pro Medium" pitchFamily="34" charset="0"/>
              </a:rPr>
              <a:t>…But some do manage it!</a:t>
            </a: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31</a:t>
            </a:fld>
            <a:endParaRPr lang="en-GB" dirty="0"/>
          </a:p>
        </p:txBody>
      </p:sp>
      <p:sp>
        <p:nvSpPr>
          <p:cNvPr id="11" name="Rectangular Callout 10"/>
          <p:cNvSpPr/>
          <p:nvPr/>
        </p:nvSpPr>
        <p:spPr>
          <a:xfrm>
            <a:off x="8387647" y="1370329"/>
            <a:ext cx="3251197" cy="2264693"/>
          </a:xfrm>
          <a:prstGeom prst="wedgeRectCallout">
            <a:avLst>
              <a:gd name="adj1" fmla="val -57064"/>
              <a:gd name="adj2" fmla="val 19996"/>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tx1"/>
                </a:solidFill>
                <a:latin typeface="AvenirNext LT Pro Medium" pitchFamily="34" charset="0"/>
              </a:rPr>
              <a:t>I work in a café.  I’m standing all day long, so I want to sit down at the end of the day.  If I had an office job I would go to the gym straight away.</a:t>
            </a:r>
            <a:endParaRPr lang="en-GB" sz="1600" dirty="0">
              <a:solidFill>
                <a:schemeClr val="tx1"/>
              </a:solidFill>
              <a:latin typeface="AvenirNext LT Pro Medium" pitchFamily="34" charset="0"/>
            </a:endParaRPr>
          </a:p>
          <a:p>
            <a:pPr algn="ctr"/>
            <a:r>
              <a:rPr lang="en-GB" sz="1600" dirty="0" smtClean="0">
                <a:solidFill>
                  <a:schemeClr val="tx1"/>
                </a:solidFill>
                <a:latin typeface="AvenirNext LT Pro Medium" pitchFamily="34" charset="0"/>
              </a:rPr>
              <a:t>(Ramona, café worker, London Bridge)</a:t>
            </a:r>
            <a:endParaRPr lang="en-GB" sz="1600" dirty="0">
              <a:solidFill>
                <a:schemeClr val="tx1"/>
              </a:solidFill>
              <a:latin typeface="AvenirNext LT Pro Medium" pitchFamily="34" charset="0"/>
            </a:endParaRPr>
          </a:p>
        </p:txBody>
      </p:sp>
      <p:pic>
        <p:nvPicPr>
          <p:cNvPr id="2050" name="Picture 2" descr="C:\Users\Alex\Documents\Oliver Boo\London Sport\Fieldwork\Restaurant1.jpg"/>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39645" y="1223570"/>
            <a:ext cx="2502856" cy="333714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Alex\Documents\Oliver Boo\London Sport\Fieldwork\ML2.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7152"/>
          <a:stretch/>
        </p:blipFill>
        <p:spPr bwMode="auto">
          <a:xfrm>
            <a:off x="2731911" y="3263814"/>
            <a:ext cx="2348088" cy="259379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C:\Users\Alex\Documents\Oliver Boo\London Sport\Fieldwork\Restaurant2.jpg"/>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706085" y="3545416"/>
            <a:ext cx="1522942" cy="2030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049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Large employers – public or private sector – are often more likely to offer gym membership</a:t>
            </a:r>
            <a:endParaRPr lang="en-GB" sz="2800" b="1" dirty="0">
              <a:latin typeface="AvenirNext LT Pro Medium" pitchFamily="34" charset="0"/>
            </a:endParaRPr>
          </a:p>
        </p:txBody>
      </p:sp>
      <p:sp>
        <p:nvSpPr>
          <p:cNvPr id="3" name="Content Placeholder 2"/>
          <p:cNvSpPr>
            <a:spLocks noGrp="1"/>
          </p:cNvSpPr>
          <p:nvPr>
            <p:ph idx="1"/>
          </p:nvPr>
        </p:nvSpPr>
        <p:spPr>
          <a:xfrm>
            <a:off x="356260" y="1311473"/>
            <a:ext cx="5739739" cy="3745949"/>
          </a:xfrm>
        </p:spPr>
        <p:txBody>
          <a:bodyPr vert="horz" lIns="91440" tIns="45720" rIns="91440" bIns="45720" rtlCol="0">
            <a:noAutofit/>
          </a:bodyPr>
          <a:lstStyle/>
          <a:p>
            <a:r>
              <a:rPr lang="en-GB" sz="2000" dirty="0" smtClean="0">
                <a:latin typeface="AvenirNext LT Pro Medium" pitchFamily="34" charset="0"/>
              </a:rPr>
              <a:t>Gym membership or reduced gym subscriptions are often bundled into the salary packages of workers in large private sector organisations.</a:t>
            </a:r>
          </a:p>
          <a:p>
            <a:r>
              <a:rPr lang="en-GB" sz="2000" dirty="0" smtClean="0">
                <a:latin typeface="AvenirNext LT Pro Medium" pitchFamily="34" charset="0"/>
              </a:rPr>
              <a:t>The public sector – in particular central and local government – also often offers support with fitness and well being services.</a:t>
            </a:r>
          </a:p>
          <a:p>
            <a:r>
              <a:rPr lang="en-GB" sz="2000" dirty="0" smtClean="0">
                <a:latin typeface="AvenirNext LT Pro Medium" pitchFamily="34" charset="0"/>
              </a:rPr>
              <a:t>Employees of smaller organisations, including in the service sector, may not have such easy access to these benefits.</a:t>
            </a: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32</a:t>
            </a:fld>
            <a:endParaRPr lang="en-GB" dirty="0"/>
          </a:p>
        </p:txBody>
      </p:sp>
      <p:sp>
        <p:nvSpPr>
          <p:cNvPr id="11" name="Rectangular Callout 10"/>
          <p:cNvSpPr/>
          <p:nvPr/>
        </p:nvSpPr>
        <p:spPr>
          <a:xfrm>
            <a:off x="1049870" y="4865507"/>
            <a:ext cx="6784622" cy="954551"/>
          </a:xfrm>
          <a:prstGeom prst="wedgeRectCallout">
            <a:avLst>
              <a:gd name="adj1" fmla="val -57064"/>
              <a:gd name="adj2" fmla="val 19996"/>
            </a:avLst>
          </a:prstGeom>
          <a:solidFill>
            <a:srgbClr val="0070C0"/>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bg1"/>
                </a:solidFill>
                <a:latin typeface="AvenirNext LT Pro Medium" pitchFamily="34" charset="0"/>
              </a:rPr>
              <a:t>London </a:t>
            </a:r>
            <a:r>
              <a:rPr lang="en-GB" sz="1600" i="1" dirty="0">
                <a:solidFill>
                  <a:schemeClr val="bg1"/>
                </a:solidFill>
                <a:latin typeface="AvenirNext LT Pro Medium" pitchFamily="34" charset="0"/>
              </a:rPr>
              <a:t>might be more expensive, but if you’re employed by a large organisation they offer discounts for staff and gym membership. </a:t>
            </a:r>
          </a:p>
          <a:p>
            <a:pPr algn="ctr"/>
            <a:r>
              <a:rPr lang="en-GB" sz="1600" dirty="0" smtClean="0">
                <a:solidFill>
                  <a:schemeClr val="bg1"/>
                </a:solidFill>
                <a:latin typeface="AvenirNext LT Pro Medium" pitchFamily="34" charset="0"/>
              </a:rPr>
              <a:t>(Helen, </a:t>
            </a:r>
            <a:r>
              <a:rPr lang="en-GB" sz="1600" dirty="0">
                <a:solidFill>
                  <a:schemeClr val="bg1"/>
                </a:solidFill>
                <a:latin typeface="AvenirNext LT Pro Medium" pitchFamily="34" charset="0"/>
              </a:rPr>
              <a:t>Department of Health official</a:t>
            </a:r>
            <a:r>
              <a:rPr lang="en-GB" sz="1600" dirty="0" smtClean="0">
                <a:solidFill>
                  <a:schemeClr val="bg1"/>
                </a:solidFill>
                <a:latin typeface="AvenirNext LT Pro Medium" pitchFamily="34" charset="0"/>
              </a:rPr>
              <a:t>)</a:t>
            </a:r>
            <a:endParaRPr lang="en-GB" sz="1600" dirty="0">
              <a:solidFill>
                <a:schemeClr val="bg1"/>
              </a:solidFill>
              <a:latin typeface="AvenirNext LT Pro Medium" pitchFamily="34" charset="0"/>
            </a:endParaRPr>
          </a:p>
        </p:txBody>
      </p:sp>
      <p:sp>
        <p:nvSpPr>
          <p:cNvPr id="8" name="Rectangle 7"/>
          <p:cNvSpPr/>
          <p:nvPr/>
        </p:nvSpPr>
        <p:spPr>
          <a:xfrm>
            <a:off x="6479822" y="1356627"/>
            <a:ext cx="5407376" cy="1365955"/>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1400" dirty="0" smtClean="0">
                <a:solidFill>
                  <a:schemeClr val="tx1"/>
                </a:solidFill>
                <a:latin typeface="AvenirNext LT Pro Medium" pitchFamily="34" charset="0"/>
              </a:rPr>
              <a:t>Helen, 35, government official at Department of Health, says that her employer is very supportive of lunch time sessions.  There is a leisure and social sports club that people can join for £1 per month and a variety of classes and use of equipment is offered.</a:t>
            </a:r>
            <a:endParaRPr lang="en-GB" sz="1400" dirty="0">
              <a:solidFill>
                <a:schemeClr val="tx1"/>
              </a:solidFill>
              <a:latin typeface="AvenirNext LT Pro Medium" pitchFamily="34" charset="0"/>
            </a:endParaRPr>
          </a:p>
        </p:txBody>
      </p:sp>
      <p:sp>
        <p:nvSpPr>
          <p:cNvPr id="9" name="TextBox 8"/>
          <p:cNvSpPr txBox="1"/>
          <p:nvPr/>
        </p:nvSpPr>
        <p:spPr>
          <a:xfrm>
            <a:off x="6479822" y="1354666"/>
            <a:ext cx="846668" cy="523220"/>
          </a:xfrm>
          <a:prstGeom prst="rect">
            <a:avLst/>
          </a:prstGeom>
          <a:solidFill>
            <a:srgbClr val="0070C0"/>
          </a:solidFill>
        </p:spPr>
        <p:txBody>
          <a:bodyPr wrap="square" rtlCol="0">
            <a:spAutoFit/>
          </a:bodyPr>
          <a:lstStyle/>
          <a:p>
            <a:pPr algn="ctr"/>
            <a:r>
              <a:rPr lang="en-GB" sz="1400" b="1" dirty="0" smtClean="0">
                <a:solidFill>
                  <a:schemeClr val="bg1"/>
                </a:solidFill>
              </a:rPr>
              <a:t>Case study</a:t>
            </a:r>
            <a:endParaRPr lang="en-GB" sz="1400" b="1" dirty="0">
              <a:solidFill>
                <a:schemeClr val="bg1"/>
              </a:solidFill>
            </a:endParaRPr>
          </a:p>
        </p:txBody>
      </p:sp>
      <p:sp>
        <p:nvSpPr>
          <p:cNvPr id="6" name="AutoShape 2" descr="Image result for department of health"/>
          <p:cNvSpPr>
            <a:spLocks noChangeAspect="1" noChangeArrowheads="1"/>
          </p:cNvSpPr>
          <p:nvPr/>
        </p:nvSpPr>
        <p:spPr bwMode="auto">
          <a:xfrm>
            <a:off x="1349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7" name="AutoShape 4" descr="Image result for department of health"/>
          <p:cNvSpPr>
            <a:spLocks noChangeAspect="1" noChangeArrowheads="1"/>
          </p:cNvSpPr>
          <p:nvPr/>
        </p:nvSpPr>
        <p:spPr bwMode="auto">
          <a:xfrm>
            <a:off x="2873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3078" name="Picture 6" descr="http://selfmanagementuk.org/sites/default/files/links/logos/dh20logo.jpg">
            <a:hlinkClick r:id="rId3"/>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761116" y="3025425"/>
            <a:ext cx="3192828" cy="101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173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marL="0" indent="0">
              <a:spcBef>
                <a:spcPct val="0"/>
              </a:spcBef>
              <a:buNone/>
            </a:pPr>
            <a:r>
              <a:rPr lang="en-GB" sz="3600" b="1" dirty="0" smtClean="0">
                <a:latin typeface="AvenirNext LT Pro Medium" pitchFamily="34" charset="0"/>
                <a:ea typeface="+mj-ea"/>
                <a:cs typeface="+mj-cs"/>
              </a:rPr>
              <a:t>This Girl Can</a:t>
            </a:r>
            <a:endParaRPr lang="en-GB" sz="3600" b="1" dirty="0">
              <a:latin typeface="AvenirNext LT Pro Medium" pitchFamily="34" charset="0"/>
              <a:ea typeface="+mj-ea"/>
              <a:cs typeface="+mj-cs"/>
            </a:endParaRP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33</a:t>
            </a:fld>
            <a:endParaRPr lang="en-GB" dirty="0"/>
          </a:p>
        </p:txBody>
      </p:sp>
    </p:spTree>
    <p:extLst>
      <p:ext uri="{BB962C8B-B14F-4D97-AF65-F5344CB8AC3E}">
        <p14:creationId xmlns:p14="http://schemas.microsoft.com/office/powerpoint/2010/main" val="38499559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This Girl Can was almost universally popular </a:t>
            </a:r>
            <a:endParaRPr lang="en-GB" sz="2800" b="1" dirty="0">
              <a:latin typeface="AvenirNext LT Pro Medium" pitchFamily="34" charset="0"/>
            </a:endParaRPr>
          </a:p>
        </p:txBody>
      </p:sp>
      <p:sp>
        <p:nvSpPr>
          <p:cNvPr id="3" name="Content Placeholder 2"/>
          <p:cNvSpPr>
            <a:spLocks noGrp="1"/>
          </p:cNvSpPr>
          <p:nvPr>
            <p:ph idx="1"/>
          </p:nvPr>
        </p:nvSpPr>
        <p:spPr>
          <a:xfrm>
            <a:off x="356260" y="1311473"/>
            <a:ext cx="5739739" cy="3745949"/>
          </a:xfrm>
        </p:spPr>
        <p:txBody>
          <a:bodyPr vert="horz" lIns="91440" tIns="45720" rIns="91440" bIns="45720" rtlCol="0">
            <a:noAutofit/>
          </a:bodyPr>
          <a:lstStyle/>
          <a:p>
            <a:r>
              <a:rPr lang="en-GB" sz="2000" dirty="0" smtClean="0">
                <a:latin typeface="AvenirNext LT Pro Medium" pitchFamily="34" charset="0"/>
              </a:rPr>
              <a:t>Most women had seen the campaign in posters, TV etc. and (almost all) completely love it.</a:t>
            </a:r>
          </a:p>
          <a:p>
            <a:r>
              <a:rPr lang="en-GB" sz="2000" dirty="0" smtClean="0">
                <a:latin typeface="AvenirNext LT Pro Medium" pitchFamily="34" charset="0"/>
              </a:rPr>
              <a:t>Many first thought it was a Nike campaign.</a:t>
            </a:r>
          </a:p>
          <a:p>
            <a:r>
              <a:rPr lang="en-GB" sz="2000" dirty="0" smtClean="0">
                <a:latin typeface="AvenirNext LT Pro Medium" pitchFamily="34" charset="0"/>
              </a:rPr>
              <a:t>Many had been inspired to take part in some sport or activity as a result.</a:t>
            </a:r>
          </a:p>
          <a:p>
            <a:r>
              <a:rPr lang="en-GB" sz="2000" dirty="0" smtClean="0">
                <a:latin typeface="AvenirNext LT Pro Medium" pitchFamily="34" charset="0"/>
              </a:rPr>
              <a:t>A small minority disliked the term ‘girl’.</a:t>
            </a: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34</a:t>
            </a:fld>
            <a:endParaRPr lang="en-GB" dirty="0"/>
          </a:p>
        </p:txBody>
      </p:sp>
      <p:sp>
        <p:nvSpPr>
          <p:cNvPr id="6" name="AutoShape 2" descr="Image result for department of health"/>
          <p:cNvSpPr>
            <a:spLocks noChangeAspect="1" noChangeArrowheads="1"/>
          </p:cNvSpPr>
          <p:nvPr/>
        </p:nvSpPr>
        <p:spPr bwMode="auto">
          <a:xfrm>
            <a:off x="1349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7" name="AutoShape 4" descr="Image result for department of health"/>
          <p:cNvSpPr>
            <a:spLocks noChangeAspect="1" noChangeArrowheads="1"/>
          </p:cNvSpPr>
          <p:nvPr/>
        </p:nvSpPr>
        <p:spPr bwMode="auto">
          <a:xfrm>
            <a:off x="2873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0" name="AutoShape 2" descr="Image result for this girl can"/>
          <p:cNvSpPr>
            <a:spLocks noChangeAspect="1" noChangeArrowheads="1"/>
          </p:cNvSpPr>
          <p:nvPr/>
        </p:nvSpPr>
        <p:spPr bwMode="auto">
          <a:xfrm>
            <a:off x="4397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2054" name="Picture 6" descr="http://www.redbrick.me/wp-content/uploads/2015/02/o-THIS-GIRL-CAN-facebook.jpg">
            <a:hlinkClick r:id="rId3"/>
          </p:cNvPr>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1523472" y="3864058"/>
            <a:ext cx="2470521" cy="1235261"/>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ular Callout 14"/>
          <p:cNvSpPr/>
          <p:nvPr/>
        </p:nvSpPr>
        <p:spPr>
          <a:xfrm>
            <a:off x="6080156" y="2415823"/>
            <a:ext cx="5784473" cy="1013177"/>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latin typeface="AvenirNext LT Pro Medium" pitchFamily="34" charset="0"/>
              </a:rPr>
              <a:t>I think it’s good because it’s trying to break down the barriers – ‘no matter what size or shape you are you can benefit from exercise’.  It sort of normalises it. It’s quite a strong message.  </a:t>
            </a:r>
          </a:p>
          <a:p>
            <a:pPr algn="ctr"/>
            <a:r>
              <a:rPr lang="en-GB" sz="1400" dirty="0">
                <a:latin typeface="AvenirNext LT Pro Medium" pitchFamily="34" charset="0"/>
              </a:rPr>
              <a:t>(Amanda, teacher, Dulwich)</a:t>
            </a:r>
          </a:p>
        </p:txBody>
      </p:sp>
      <p:sp>
        <p:nvSpPr>
          <p:cNvPr id="17" name="Rectangular Callout 16"/>
          <p:cNvSpPr/>
          <p:nvPr/>
        </p:nvSpPr>
        <p:spPr>
          <a:xfrm>
            <a:off x="6096000" y="3766251"/>
            <a:ext cx="5743700" cy="817038"/>
          </a:xfrm>
          <a:prstGeom prst="wedgeRectCallout">
            <a:avLst>
              <a:gd name="adj1" fmla="val 9721"/>
              <a:gd name="adj2" fmla="val 70790"/>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400" i="1" dirty="0" smtClean="0">
                <a:solidFill>
                  <a:schemeClr val="tx1"/>
                </a:solidFill>
                <a:latin typeface="AvenirNext LT Pro Medium" pitchFamily="34" charset="0"/>
              </a:rPr>
              <a:t>It shows older women running.  It doesn’t matter your age, you can still do it.  It doesn’t matter how good you look.</a:t>
            </a:r>
          </a:p>
          <a:p>
            <a:pPr algn="ctr">
              <a:defRPr/>
            </a:pPr>
            <a:r>
              <a:rPr lang="en-GB" sz="1400" dirty="0" smtClean="0">
                <a:solidFill>
                  <a:schemeClr val="tx1"/>
                </a:solidFill>
                <a:latin typeface="AvenirNext LT Pro Medium" pitchFamily="34" charset="0"/>
              </a:rPr>
              <a:t>(Ramona, café worker, London Bridge)</a:t>
            </a:r>
            <a:endParaRPr lang="en-GB" sz="1400" dirty="0">
              <a:solidFill>
                <a:schemeClr val="tx1"/>
              </a:solidFill>
              <a:latin typeface="AvenirNext LT Pro Medium" pitchFamily="34" charset="0"/>
            </a:endParaRPr>
          </a:p>
        </p:txBody>
      </p:sp>
      <p:sp>
        <p:nvSpPr>
          <p:cNvPr id="18" name="Rectangle 17"/>
          <p:cNvSpPr/>
          <p:nvPr/>
        </p:nvSpPr>
        <p:spPr>
          <a:xfrm>
            <a:off x="6096000" y="1221159"/>
            <a:ext cx="5791198" cy="1036619"/>
          </a:xfrm>
          <a:prstGeom prst="rect">
            <a:avLst/>
          </a:prstGeom>
          <a:noFill/>
          <a:ln w="28575">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1400" dirty="0" smtClean="0">
                <a:solidFill>
                  <a:schemeClr val="tx1"/>
                </a:solidFill>
                <a:latin typeface="AvenirNext LT Pro Medium" pitchFamily="34" charset="0"/>
              </a:rPr>
              <a:t>Molly (age 10) had heard about the campaign at Girl Guides and gone home to tell her Mum, Amanda, about it.  As a result, she was lobbying her Mum to get involved in Saturday morning Park </a:t>
            </a:r>
            <a:r>
              <a:rPr lang="en-GB" sz="1400" dirty="0">
                <a:solidFill>
                  <a:schemeClr val="tx1"/>
                </a:solidFill>
                <a:latin typeface="AvenirNext LT Pro Medium" pitchFamily="34" charset="0"/>
              </a:rPr>
              <a:t>R</a:t>
            </a:r>
            <a:r>
              <a:rPr lang="en-GB" sz="1400" dirty="0" smtClean="0">
                <a:solidFill>
                  <a:schemeClr val="tx1"/>
                </a:solidFill>
                <a:latin typeface="AvenirNext LT Pro Medium" pitchFamily="34" charset="0"/>
              </a:rPr>
              <a:t>un together.</a:t>
            </a:r>
            <a:endParaRPr lang="en-GB" sz="1400" dirty="0">
              <a:solidFill>
                <a:schemeClr val="tx1"/>
              </a:solidFill>
              <a:latin typeface="AvenirNext LT Pro Medium" pitchFamily="34" charset="0"/>
            </a:endParaRPr>
          </a:p>
        </p:txBody>
      </p:sp>
      <p:sp>
        <p:nvSpPr>
          <p:cNvPr id="19" name="TextBox 18"/>
          <p:cNvSpPr txBox="1"/>
          <p:nvPr/>
        </p:nvSpPr>
        <p:spPr>
          <a:xfrm>
            <a:off x="6096000" y="1219198"/>
            <a:ext cx="906766" cy="523220"/>
          </a:xfrm>
          <a:prstGeom prst="rect">
            <a:avLst/>
          </a:prstGeom>
          <a:solidFill>
            <a:srgbClr val="E6A838"/>
          </a:solidFill>
        </p:spPr>
        <p:txBody>
          <a:bodyPr wrap="square" rtlCol="0">
            <a:spAutoFit/>
          </a:bodyPr>
          <a:lstStyle/>
          <a:p>
            <a:pPr algn="ctr"/>
            <a:r>
              <a:rPr lang="en-GB" sz="1400" b="1" dirty="0" smtClean="0">
                <a:solidFill>
                  <a:schemeClr val="bg1"/>
                </a:solidFill>
              </a:rPr>
              <a:t>Case study</a:t>
            </a:r>
            <a:endParaRPr lang="en-GB" sz="1400" b="1" dirty="0">
              <a:solidFill>
                <a:schemeClr val="bg1"/>
              </a:solidFill>
            </a:endParaRPr>
          </a:p>
        </p:txBody>
      </p:sp>
      <p:sp>
        <p:nvSpPr>
          <p:cNvPr id="20" name="Rectangular Callout 19"/>
          <p:cNvSpPr/>
          <p:nvPr/>
        </p:nvSpPr>
        <p:spPr>
          <a:xfrm>
            <a:off x="744538" y="5406733"/>
            <a:ext cx="4888618" cy="954551"/>
          </a:xfrm>
          <a:prstGeom prst="wedgeRectCallout">
            <a:avLst>
              <a:gd name="adj1" fmla="val -57064"/>
              <a:gd name="adj2" fmla="val 19996"/>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solidFill>
                  <a:schemeClr val="tx1"/>
                </a:solidFill>
                <a:latin typeface="AvenirNext LT Pro Medium" pitchFamily="34" charset="0"/>
              </a:rPr>
              <a:t>It’s a bit fluffy and unrealistic but it’s quite nice and rousing and I like the idea of all different shapes and sizes.  </a:t>
            </a:r>
            <a:r>
              <a:rPr lang="en-GB" sz="1400" dirty="0" smtClean="0">
                <a:solidFill>
                  <a:schemeClr val="tx1"/>
                </a:solidFill>
                <a:latin typeface="AvenirNext LT Pro Medium" pitchFamily="34" charset="0"/>
              </a:rPr>
              <a:t>(Crisis, non profit)</a:t>
            </a:r>
            <a:endParaRPr lang="en-GB" sz="1400" dirty="0">
              <a:solidFill>
                <a:schemeClr val="tx1"/>
              </a:solidFill>
              <a:latin typeface="AvenirNext LT Pro Medium" pitchFamily="34" charset="0"/>
            </a:endParaRPr>
          </a:p>
        </p:txBody>
      </p:sp>
      <p:sp>
        <p:nvSpPr>
          <p:cNvPr id="21" name="Rectangular Callout 20"/>
          <p:cNvSpPr/>
          <p:nvPr/>
        </p:nvSpPr>
        <p:spPr>
          <a:xfrm>
            <a:off x="6097092" y="4870831"/>
            <a:ext cx="2505041" cy="897791"/>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latin typeface="AvenirNext LT Pro Medium" pitchFamily="34" charset="0"/>
              </a:rPr>
              <a:t>I didn’t feel it was talking to me, because of this ‘girl’ can</a:t>
            </a:r>
            <a:endParaRPr lang="en-GB" sz="1400" i="1" dirty="0">
              <a:latin typeface="AvenirNext LT Pro Medium" pitchFamily="34" charset="0"/>
            </a:endParaRPr>
          </a:p>
          <a:p>
            <a:pPr algn="ctr"/>
            <a:r>
              <a:rPr lang="en-GB" sz="1400" dirty="0" smtClean="0">
                <a:latin typeface="AvenirNext LT Pro Medium" pitchFamily="34" charset="0"/>
              </a:rPr>
              <a:t>(Crisis, non profit)</a:t>
            </a:r>
            <a:endParaRPr lang="en-GB" sz="1400" dirty="0">
              <a:latin typeface="AvenirNext LT Pro Medium" pitchFamily="34" charset="0"/>
            </a:endParaRPr>
          </a:p>
        </p:txBody>
      </p:sp>
    </p:spTree>
    <p:extLst>
      <p:ext uri="{BB962C8B-B14F-4D97-AF65-F5344CB8AC3E}">
        <p14:creationId xmlns:p14="http://schemas.microsoft.com/office/powerpoint/2010/main" val="3808620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marL="0" indent="0">
              <a:spcBef>
                <a:spcPct val="0"/>
              </a:spcBef>
              <a:buNone/>
            </a:pPr>
            <a:r>
              <a:rPr lang="en-GB" sz="3600" b="1" dirty="0" smtClean="0">
                <a:latin typeface="AvenirNext LT Pro Medium" pitchFamily="34" charset="0"/>
                <a:ea typeface="+mj-ea"/>
                <a:cs typeface="+mj-cs"/>
              </a:rPr>
              <a:t>More opportunities to explore</a:t>
            </a:r>
            <a:endParaRPr lang="en-GB" sz="3600" b="1" dirty="0">
              <a:latin typeface="AvenirNext LT Pro Medium" pitchFamily="34" charset="0"/>
              <a:ea typeface="+mj-ea"/>
              <a:cs typeface="+mj-cs"/>
            </a:endParaRP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35</a:t>
            </a:fld>
            <a:endParaRPr lang="en-GB" dirty="0"/>
          </a:p>
        </p:txBody>
      </p:sp>
    </p:spTree>
    <p:extLst>
      <p:ext uri="{BB962C8B-B14F-4D97-AF65-F5344CB8AC3E}">
        <p14:creationId xmlns:p14="http://schemas.microsoft.com/office/powerpoint/2010/main" val="30255742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1. Build exercise into the working day</a:t>
            </a:r>
            <a:endParaRPr lang="en-GB" sz="2800" b="1" dirty="0">
              <a:latin typeface="AvenirNext LT Pro Medium" pitchFamily="34" charset="0"/>
            </a:endParaRPr>
          </a:p>
        </p:txBody>
      </p:sp>
      <p:sp>
        <p:nvSpPr>
          <p:cNvPr id="3" name="Content Placeholder 2"/>
          <p:cNvSpPr>
            <a:spLocks noGrp="1"/>
          </p:cNvSpPr>
          <p:nvPr>
            <p:ph idx="1"/>
          </p:nvPr>
        </p:nvSpPr>
        <p:spPr>
          <a:xfrm>
            <a:off x="356260" y="1049869"/>
            <a:ext cx="5367207" cy="4007554"/>
          </a:xfrm>
        </p:spPr>
        <p:txBody>
          <a:bodyPr vert="horz" lIns="91440" tIns="45720" rIns="91440" bIns="45720" rtlCol="0">
            <a:noAutofit/>
          </a:bodyPr>
          <a:lstStyle/>
          <a:p>
            <a:r>
              <a:rPr lang="en-GB" sz="2000" dirty="0" smtClean="0">
                <a:latin typeface="AvenirNext LT Pro Medium" pitchFamily="34" charset="0"/>
              </a:rPr>
              <a:t>Because London lifestyles are so intense and fast-paced, exercise has to be easy and accessible, with opportunities to hand at either end of the working day, so local to work or home.</a:t>
            </a:r>
          </a:p>
          <a:p>
            <a:r>
              <a:rPr lang="en-GB" sz="2000" dirty="0" smtClean="0">
                <a:latin typeface="AvenirNext LT Pro Medium" pitchFamily="34" charset="0"/>
              </a:rPr>
              <a:t>Bite-sized activities during the working day would appeal to many.</a:t>
            </a:r>
          </a:p>
          <a:p>
            <a:r>
              <a:rPr lang="en-GB" sz="2000" dirty="0" smtClean="0">
                <a:latin typeface="AvenirNext LT Pro Medium" pitchFamily="34" charset="0"/>
              </a:rPr>
              <a:t>These activities can be at work or near work, but the impact on the length of the working day / time away from partner / kids etc. must be minimal.</a:t>
            </a: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36</a:t>
            </a:fld>
            <a:endParaRPr lang="en-GB" dirty="0"/>
          </a:p>
        </p:txBody>
      </p:sp>
      <p:sp>
        <p:nvSpPr>
          <p:cNvPr id="6" name="AutoShape 2" descr="Image result for department of health"/>
          <p:cNvSpPr>
            <a:spLocks noChangeAspect="1" noChangeArrowheads="1"/>
          </p:cNvSpPr>
          <p:nvPr/>
        </p:nvSpPr>
        <p:spPr bwMode="auto">
          <a:xfrm>
            <a:off x="1349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0" name="AutoShape 2" descr="Image result for this girl can"/>
          <p:cNvSpPr>
            <a:spLocks noChangeAspect="1" noChangeArrowheads="1"/>
          </p:cNvSpPr>
          <p:nvPr/>
        </p:nvSpPr>
        <p:spPr bwMode="auto">
          <a:xfrm>
            <a:off x="4397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5" name="Rectangular Callout 14"/>
          <p:cNvSpPr/>
          <p:nvPr/>
        </p:nvSpPr>
        <p:spPr>
          <a:xfrm>
            <a:off x="6055226" y="2577108"/>
            <a:ext cx="5784473" cy="1693332"/>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latin typeface="AvenirNext LT Pro Medium" pitchFamily="34" charset="0"/>
              </a:rPr>
              <a:t>Where </a:t>
            </a:r>
            <a:r>
              <a:rPr lang="en-GB" sz="1600" i="1" dirty="0">
                <a:latin typeface="AvenirNext LT Pro Medium" pitchFamily="34" charset="0"/>
              </a:rPr>
              <a:t>you do sport is relative to the 2 ends of your commute. </a:t>
            </a:r>
            <a:r>
              <a:rPr lang="en-GB" sz="1600" i="1" dirty="0" smtClean="0">
                <a:latin typeface="AvenirNext LT Pro Medium" pitchFamily="34" charset="0"/>
              </a:rPr>
              <a:t>It’s </a:t>
            </a:r>
            <a:r>
              <a:rPr lang="en-GB" sz="1600" i="1" dirty="0">
                <a:latin typeface="AvenirNext LT Pro Medium" pitchFamily="34" charset="0"/>
              </a:rPr>
              <a:t>less to do with accessibility </a:t>
            </a:r>
            <a:r>
              <a:rPr lang="en-GB" sz="1600" i="1" dirty="0" smtClean="0">
                <a:latin typeface="AvenirNext LT Pro Medium" pitchFamily="34" charset="0"/>
              </a:rPr>
              <a:t>- because </a:t>
            </a:r>
            <a:r>
              <a:rPr lang="en-GB" sz="1600" i="1" dirty="0">
                <a:latin typeface="AvenirNext LT Pro Medium" pitchFamily="34" charset="0"/>
              </a:rPr>
              <a:t>there are plenty of options </a:t>
            </a:r>
            <a:r>
              <a:rPr lang="en-GB" sz="1600" i="1" dirty="0" smtClean="0">
                <a:latin typeface="AvenirNext LT Pro Medium" pitchFamily="34" charset="0"/>
              </a:rPr>
              <a:t>- and </a:t>
            </a:r>
            <a:r>
              <a:rPr lang="en-GB" sz="1600" i="1" dirty="0">
                <a:latin typeface="AvenirNext LT Pro Medium" pitchFamily="34" charset="0"/>
              </a:rPr>
              <a:t>it’s more about where you slot it in to either end of your daily </a:t>
            </a:r>
            <a:r>
              <a:rPr lang="en-GB" sz="1600" i="1" dirty="0" smtClean="0">
                <a:latin typeface="AvenirNext LT Pro Medium" pitchFamily="34" charset="0"/>
              </a:rPr>
              <a:t>commute. </a:t>
            </a:r>
          </a:p>
          <a:p>
            <a:pPr algn="ctr"/>
            <a:r>
              <a:rPr lang="en-GB" sz="1600" dirty="0" smtClean="0">
                <a:latin typeface="AvenirNext LT Pro Medium" pitchFamily="34" charset="0"/>
              </a:rPr>
              <a:t>(Futures Company, consultancy)</a:t>
            </a:r>
            <a:endParaRPr lang="en-GB" sz="1600" dirty="0">
              <a:latin typeface="AvenirNext LT Pro Medium" pitchFamily="34" charset="0"/>
            </a:endParaRPr>
          </a:p>
        </p:txBody>
      </p:sp>
      <p:sp>
        <p:nvSpPr>
          <p:cNvPr id="12" name="Rectangle 11"/>
          <p:cNvSpPr/>
          <p:nvPr/>
        </p:nvSpPr>
        <p:spPr>
          <a:xfrm>
            <a:off x="1682043" y="4719457"/>
            <a:ext cx="6920089" cy="1569660"/>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Gym membership offers should enable women to attend classes / sessions at gyms near work and home.</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Lunch time sessions must be ‘bite-sized’ – even 20-30 minutes – to give women time to get changed and to  / from work.</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A range of activities local to work could appeal – inside and outside.</a:t>
            </a:r>
            <a:endParaRPr lang="en-GB" sz="1600" dirty="0">
              <a:latin typeface="AvenirNext LT Pro Medium" pitchFamily="34" charset="0"/>
              <a:ea typeface="ＭＳ Ｐゴシック" pitchFamily="34" charset="-128"/>
              <a:cs typeface="Calibri" pitchFamily="34" charset="0"/>
            </a:endParaRPr>
          </a:p>
        </p:txBody>
      </p:sp>
      <p:pic>
        <p:nvPicPr>
          <p:cNvPr id="13"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995" y="4718755"/>
            <a:ext cx="1160707" cy="131392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6080889" y="1049866"/>
            <a:ext cx="5758809" cy="1253067"/>
          </a:xfrm>
          <a:prstGeom prst="rect">
            <a:avLst/>
          </a:prstGeom>
          <a:noFill/>
          <a:ln w="28575">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1200" dirty="0" smtClean="0">
                <a:solidFill>
                  <a:schemeClr val="tx1"/>
                </a:solidFill>
                <a:latin typeface="AvenirNext LT Pro Medium" pitchFamily="34" charset="0"/>
              </a:rPr>
              <a:t>Susie (consultant, Futures Company)  is a member of Virgin Active in Ealing but she uses it very rarely because of the time she spends at work and away travelling.  There is a Virgin Active near her work in London Bridge but her membership package doesn’t allow her to access other gyms without paying an ‘extortionate’ amount of money.</a:t>
            </a:r>
            <a:endParaRPr lang="en-GB" sz="1200" dirty="0">
              <a:solidFill>
                <a:schemeClr val="tx1"/>
              </a:solidFill>
              <a:latin typeface="AvenirNext LT Pro Medium" pitchFamily="34" charset="0"/>
            </a:endParaRPr>
          </a:p>
        </p:txBody>
      </p:sp>
      <p:sp>
        <p:nvSpPr>
          <p:cNvPr id="14" name="TextBox 13"/>
          <p:cNvSpPr txBox="1"/>
          <p:nvPr/>
        </p:nvSpPr>
        <p:spPr>
          <a:xfrm>
            <a:off x="6092179" y="1049863"/>
            <a:ext cx="846668" cy="523220"/>
          </a:xfrm>
          <a:prstGeom prst="rect">
            <a:avLst/>
          </a:prstGeom>
          <a:solidFill>
            <a:srgbClr val="E6A838"/>
          </a:solidFill>
        </p:spPr>
        <p:txBody>
          <a:bodyPr wrap="square" rtlCol="0">
            <a:spAutoFit/>
          </a:bodyPr>
          <a:lstStyle/>
          <a:p>
            <a:r>
              <a:rPr lang="en-GB" sz="1400" b="1" dirty="0" smtClean="0">
                <a:solidFill>
                  <a:schemeClr val="bg1"/>
                </a:solidFill>
              </a:rPr>
              <a:t>Case study</a:t>
            </a:r>
            <a:endParaRPr lang="en-GB" sz="1400" b="1" dirty="0">
              <a:solidFill>
                <a:schemeClr val="bg1"/>
              </a:solidFill>
            </a:endParaRPr>
          </a:p>
        </p:txBody>
      </p:sp>
    </p:spTree>
    <p:extLst>
      <p:ext uri="{BB962C8B-B14F-4D97-AF65-F5344CB8AC3E}">
        <p14:creationId xmlns:p14="http://schemas.microsoft.com/office/powerpoint/2010/main" val="5191555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2. Work with employers</a:t>
            </a:r>
            <a:endParaRPr lang="en-GB" sz="2800" b="1" dirty="0">
              <a:latin typeface="AvenirNext LT Pro Medium" pitchFamily="34" charset="0"/>
            </a:endParaRPr>
          </a:p>
        </p:txBody>
      </p:sp>
      <p:sp>
        <p:nvSpPr>
          <p:cNvPr id="3" name="Content Placeholder 2"/>
          <p:cNvSpPr>
            <a:spLocks noGrp="1"/>
          </p:cNvSpPr>
          <p:nvPr>
            <p:ph idx="1"/>
          </p:nvPr>
        </p:nvSpPr>
        <p:spPr>
          <a:xfrm>
            <a:off x="356261" y="1311474"/>
            <a:ext cx="5480095" cy="2887994"/>
          </a:xfrm>
        </p:spPr>
        <p:txBody>
          <a:bodyPr vert="horz" lIns="91440" tIns="45720" rIns="91440" bIns="45720" rtlCol="0">
            <a:noAutofit/>
          </a:bodyPr>
          <a:lstStyle/>
          <a:p>
            <a:r>
              <a:rPr lang="en-GB" sz="2000" dirty="0" smtClean="0">
                <a:latin typeface="AvenirNext LT Pro Medium" pitchFamily="34" charset="0"/>
              </a:rPr>
              <a:t>Many (larger) employers in public and private sectors already offer fitness and exercise opportunities via gym memberships etc.</a:t>
            </a:r>
          </a:p>
          <a:p>
            <a:r>
              <a:rPr lang="en-GB" sz="2000" dirty="0" smtClean="0">
                <a:latin typeface="AvenirNext LT Pro Medium" pitchFamily="34" charset="0"/>
              </a:rPr>
              <a:t>Many women working in other sectors would welcome an employer led offer to subsidise and / or support activity close to work.</a:t>
            </a: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37</a:t>
            </a:fld>
            <a:endParaRPr lang="en-GB" dirty="0"/>
          </a:p>
        </p:txBody>
      </p:sp>
      <p:sp>
        <p:nvSpPr>
          <p:cNvPr id="6" name="AutoShape 2" descr="Image result for department of health"/>
          <p:cNvSpPr>
            <a:spLocks noChangeAspect="1" noChangeArrowheads="1"/>
          </p:cNvSpPr>
          <p:nvPr/>
        </p:nvSpPr>
        <p:spPr bwMode="auto">
          <a:xfrm>
            <a:off x="1349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0" name="AutoShape 2" descr="Image result for this girl can"/>
          <p:cNvSpPr>
            <a:spLocks noChangeAspect="1" noChangeArrowheads="1"/>
          </p:cNvSpPr>
          <p:nvPr/>
        </p:nvSpPr>
        <p:spPr bwMode="auto">
          <a:xfrm>
            <a:off x="4397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2" name="Rectangle 11"/>
          <p:cNvSpPr/>
          <p:nvPr/>
        </p:nvSpPr>
        <p:spPr>
          <a:xfrm>
            <a:off x="1682043" y="3896257"/>
            <a:ext cx="3939823" cy="2185214"/>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Work with employers to help communicate messages about the benefits of exercise and physical activity to all women.</a:t>
            </a:r>
          </a:p>
          <a:p>
            <a:pPr marL="285750" indent="-285750">
              <a:spcBef>
                <a:spcPct val="50000"/>
              </a:spcBef>
              <a:buFont typeface="Arial" pitchFamily="34" charset="0"/>
              <a:buChar char="•"/>
              <a:defRPr/>
            </a:pPr>
            <a:r>
              <a:rPr lang="en-GB" sz="1600" dirty="0" smtClean="0">
                <a:latin typeface="AvenirNext LT Pro Medium" pitchFamily="34" charset="0"/>
                <a:ea typeface="ＭＳ Ｐゴシック" pitchFamily="34" charset="-128"/>
                <a:cs typeface="Calibri" pitchFamily="34" charset="0"/>
              </a:rPr>
              <a:t>Could (smaller) employers join a community group scheme to offer local exercise discounts and incentives to their employees?</a:t>
            </a:r>
            <a:endParaRPr lang="en-GB" sz="1600" dirty="0">
              <a:latin typeface="AvenirNext LT Pro Medium" pitchFamily="34" charset="0"/>
              <a:ea typeface="ＭＳ Ｐゴシック" pitchFamily="34" charset="-128"/>
              <a:cs typeface="Calibri" pitchFamily="34" charset="0"/>
            </a:endParaRPr>
          </a:p>
        </p:txBody>
      </p:sp>
      <p:pic>
        <p:nvPicPr>
          <p:cNvPr id="13"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054" y="4062592"/>
            <a:ext cx="1160707" cy="1313921"/>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ular Callout 13"/>
          <p:cNvSpPr/>
          <p:nvPr/>
        </p:nvSpPr>
        <p:spPr>
          <a:xfrm>
            <a:off x="6303778" y="1479223"/>
            <a:ext cx="5535921" cy="789671"/>
          </a:xfrm>
          <a:prstGeom prst="wedgeRectCallout">
            <a:avLst>
              <a:gd name="adj1" fmla="val 9721"/>
              <a:gd name="adj2" fmla="val 70790"/>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sz="1600" i="1" dirty="0" smtClean="0">
                <a:solidFill>
                  <a:schemeClr val="tx1"/>
                </a:solidFill>
                <a:latin typeface="AvenirNext LT Pro Medium" pitchFamily="34" charset="0"/>
              </a:rPr>
              <a:t>An offer from employers to give you a discount at the gym…that would be brilliant.  </a:t>
            </a:r>
            <a:r>
              <a:rPr lang="en-GB" sz="1600" dirty="0" smtClean="0">
                <a:solidFill>
                  <a:schemeClr val="tx1"/>
                </a:solidFill>
                <a:latin typeface="AvenirNext LT Pro Medium" pitchFamily="34" charset="0"/>
              </a:rPr>
              <a:t>(Crisis, non profit)</a:t>
            </a:r>
            <a:endParaRPr lang="en-GB" sz="1600" dirty="0">
              <a:solidFill>
                <a:schemeClr val="tx1"/>
              </a:solidFill>
              <a:latin typeface="AvenirNext LT Pro Medium" pitchFamily="34" charset="0"/>
            </a:endParaRPr>
          </a:p>
        </p:txBody>
      </p:sp>
      <p:sp>
        <p:nvSpPr>
          <p:cNvPr id="16" name="Rectangular Callout 15"/>
          <p:cNvSpPr/>
          <p:nvPr/>
        </p:nvSpPr>
        <p:spPr>
          <a:xfrm>
            <a:off x="6342800" y="2810808"/>
            <a:ext cx="5496900" cy="1087349"/>
          </a:xfrm>
          <a:prstGeom prst="wedgeRectCallout">
            <a:avLst>
              <a:gd name="adj1" fmla="val -57064"/>
              <a:gd name="adj2" fmla="val 19996"/>
            </a:avLst>
          </a:prstGeom>
          <a:solidFill>
            <a:srgbClr val="E6A838"/>
          </a:solid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bg1"/>
                </a:solidFill>
                <a:latin typeface="AvenirNext LT Pro Medium" pitchFamily="34" charset="0"/>
              </a:rPr>
              <a:t>If there was a way of working with employers – stressing the importance of physical activity and tailoring it to them [women].</a:t>
            </a:r>
          </a:p>
          <a:p>
            <a:pPr algn="ctr"/>
            <a:r>
              <a:rPr lang="en-GB" sz="1600" dirty="0" smtClean="0">
                <a:solidFill>
                  <a:schemeClr val="bg1"/>
                </a:solidFill>
                <a:latin typeface="AvenirNext LT Pro Medium" pitchFamily="34" charset="0"/>
              </a:rPr>
              <a:t>(Helen, Department of Health official)</a:t>
            </a:r>
            <a:endParaRPr lang="en-GB" sz="1600" dirty="0">
              <a:solidFill>
                <a:schemeClr val="bg1"/>
              </a:solidFill>
              <a:latin typeface="AvenirNext LT Pro Medium" pitchFamily="34" charset="0"/>
            </a:endParaRPr>
          </a:p>
        </p:txBody>
      </p:sp>
    </p:spTree>
    <p:extLst>
      <p:ext uri="{BB962C8B-B14F-4D97-AF65-F5344CB8AC3E}">
        <p14:creationId xmlns:p14="http://schemas.microsoft.com/office/powerpoint/2010/main" val="41779373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3. Use London’s green spaces</a:t>
            </a:r>
            <a:endParaRPr lang="en-GB" sz="2800" b="1" dirty="0">
              <a:latin typeface="AvenirNext LT Pro Medium" pitchFamily="34" charset="0"/>
            </a:endParaRPr>
          </a:p>
        </p:txBody>
      </p:sp>
      <p:sp>
        <p:nvSpPr>
          <p:cNvPr id="3" name="Content Placeholder 2"/>
          <p:cNvSpPr>
            <a:spLocks noGrp="1"/>
          </p:cNvSpPr>
          <p:nvPr>
            <p:ph idx="1"/>
          </p:nvPr>
        </p:nvSpPr>
        <p:spPr>
          <a:xfrm>
            <a:off x="356261" y="880531"/>
            <a:ext cx="5480096" cy="4176891"/>
          </a:xfrm>
        </p:spPr>
        <p:txBody>
          <a:bodyPr vert="horz" lIns="91440" tIns="45720" rIns="91440" bIns="45720" rtlCol="0">
            <a:noAutofit/>
          </a:bodyPr>
          <a:lstStyle/>
          <a:p>
            <a:r>
              <a:rPr lang="en-GB" sz="2000" dirty="0" smtClean="0">
                <a:latin typeface="AvenirNext LT Pro Medium" pitchFamily="34" charset="0"/>
              </a:rPr>
              <a:t>Londoners, new and old, love London’s green space and want to take advantage of it to enjoy activities including sport outdoors.</a:t>
            </a:r>
          </a:p>
          <a:p>
            <a:r>
              <a:rPr lang="en-GB" sz="2000" dirty="0" smtClean="0">
                <a:latin typeface="AvenirNext LT Pro Medium" pitchFamily="34" charset="0"/>
              </a:rPr>
              <a:t>Many women said they would love to join in community based (either work or home) informal sports in the local parks – e.g. walks, running, team sports, bike rides etc.  </a:t>
            </a:r>
          </a:p>
          <a:p>
            <a:r>
              <a:rPr lang="en-GB" sz="2000" dirty="0" smtClean="0">
                <a:latin typeface="AvenirNext LT Pro Medium" pitchFamily="34" charset="0"/>
              </a:rPr>
              <a:t>As well as being able to take part with friends and family, they also saw this as an opportunity to meet people and to become more integrated in their communities.</a:t>
            </a: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38</a:t>
            </a:fld>
            <a:endParaRPr lang="en-GB" dirty="0"/>
          </a:p>
        </p:txBody>
      </p:sp>
      <p:sp>
        <p:nvSpPr>
          <p:cNvPr id="6" name="AutoShape 2" descr="Image result for department of health"/>
          <p:cNvSpPr>
            <a:spLocks noChangeAspect="1" noChangeArrowheads="1"/>
          </p:cNvSpPr>
          <p:nvPr/>
        </p:nvSpPr>
        <p:spPr bwMode="auto">
          <a:xfrm>
            <a:off x="1349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0" name="AutoShape 2" descr="Image result for this girl can"/>
          <p:cNvSpPr>
            <a:spLocks noChangeAspect="1" noChangeArrowheads="1"/>
          </p:cNvSpPr>
          <p:nvPr/>
        </p:nvSpPr>
        <p:spPr bwMode="auto">
          <a:xfrm>
            <a:off x="4397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5" name="Rectangular Callout 14"/>
          <p:cNvSpPr/>
          <p:nvPr/>
        </p:nvSpPr>
        <p:spPr>
          <a:xfrm>
            <a:off x="6080156" y="2144887"/>
            <a:ext cx="5784473" cy="1467557"/>
          </a:xfrm>
          <a:prstGeom prst="wedgeRectCallout">
            <a:avLst>
              <a:gd name="adj1" fmla="val 9721"/>
              <a:gd name="adj2" fmla="val 70790"/>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i="1" dirty="0">
                <a:solidFill>
                  <a:schemeClr val="tx1"/>
                </a:solidFill>
                <a:latin typeface="AvenirNext LT Pro Medium" pitchFamily="34" charset="0"/>
              </a:rPr>
              <a:t>Getting involved in something has to have some other kind of benefit.  I’ve just moved into a new neighbourhood and started doing some community related stuff. </a:t>
            </a:r>
            <a:r>
              <a:rPr lang="en-GB" sz="1300" i="1" dirty="0" smtClean="0">
                <a:solidFill>
                  <a:schemeClr val="tx1"/>
                </a:solidFill>
                <a:latin typeface="AvenirNext LT Pro Medium" pitchFamily="34" charset="0"/>
              </a:rPr>
              <a:t>  If </a:t>
            </a:r>
            <a:r>
              <a:rPr lang="en-GB" sz="1300" i="1" dirty="0">
                <a:solidFill>
                  <a:schemeClr val="tx1"/>
                </a:solidFill>
                <a:latin typeface="AvenirNext LT Pro Medium" pitchFamily="34" charset="0"/>
              </a:rPr>
              <a:t>there was </a:t>
            </a:r>
            <a:r>
              <a:rPr lang="en-GB" sz="1300" i="1" dirty="0" smtClean="0">
                <a:solidFill>
                  <a:schemeClr val="tx1"/>
                </a:solidFill>
                <a:latin typeface="AvenirNext LT Pro Medium" pitchFamily="34" charset="0"/>
              </a:rPr>
              <a:t>a </a:t>
            </a:r>
            <a:r>
              <a:rPr lang="en-GB" sz="1300" i="1" dirty="0">
                <a:solidFill>
                  <a:schemeClr val="tx1"/>
                </a:solidFill>
                <a:latin typeface="AvenirNext LT Pro Medium" pitchFamily="34" charset="0"/>
              </a:rPr>
              <a:t>way for me to meet other people in the park around the corner, something that was community and affordable, it would </a:t>
            </a:r>
            <a:r>
              <a:rPr lang="en-GB" sz="1300" i="1" dirty="0" smtClean="0">
                <a:solidFill>
                  <a:schemeClr val="tx1"/>
                </a:solidFill>
                <a:latin typeface="AvenirNext LT Pro Medium" pitchFamily="34" charset="0"/>
              </a:rPr>
              <a:t>offer </a:t>
            </a:r>
            <a:r>
              <a:rPr lang="en-GB" sz="1300" i="1" dirty="0">
                <a:solidFill>
                  <a:schemeClr val="tx1"/>
                </a:solidFill>
                <a:latin typeface="AvenirNext LT Pro Medium" pitchFamily="34" charset="0"/>
              </a:rPr>
              <a:t>the benefit of meeting </a:t>
            </a:r>
            <a:r>
              <a:rPr lang="en-GB" sz="1300" i="1" dirty="0" smtClean="0">
                <a:solidFill>
                  <a:schemeClr val="tx1"/>
                </a:solidFill>
                <a:latin typeface="AvenirNext LT Pro Medium" pitchFamily="34" charset="0"/>
              </a:rPr>
              <a:t>more </a:t>
            </a:r>
            <a:r>
              <a:rPr lang="en-GB" sz="1300" i="1" dirty="0">
                <a:solidFill>
                  <a:schemeClr val="tx1"/>
                </a:solidFill>
                <a:latin typeface="AvenirNext LT Pro Medium" pitchFamily="34" charset="0"/>
              </a:rPr>
              <a:t>people and </a:t>
            </a:r>
            <a:r>
              <a:rPr lang="en-GB" sz="1300" i="1" dirty="0" smtClean="0">
                <a:solidFill>
                  <a:schemeClr val="tx1"/>
                </a:solidFill>
                <a:latin typeface="AvenirNext LT Pro Medium" pitchFamily="34" charset="0"/>
              </a:rPr>
              <a:t>fit </a:t>
            </a:r>
            <a:r>
              <a:rPr lang="en-GB" sz="1300" i="1" dirty="0">
                <a:solidFill>
                  <a:schemeClr val="tx1"/>
                </a:solidFill>
                <a:latin typeface="AvenirNext LT Pro Medium" pitchFamily="34" charset="0"/>
              </a:rPr>
              <a:t>in to my routine.  In fact I’m going to go and start that</a:t>
            </a:r>
            <a:r>
              <a:rPr lang="en-GB" sz="1300" i="1" dirty="0" smtClean="0">
                <a:solidFill>
                  <a:schemeClr val="tx1"/>
                </a:solidFill>
                <a:latin typeface="AvenirNext LT Pro Medium" pitchFamily="34" charset="0"/>
              </a:rPr>
              <a:t>!  </a:t>
            </a:r>
            <a:r>
              <a:rPr lang="en-GB" sz="1300" dirty="0" smtClean="0">
                <a:solidFill>
                  <a:schemeClr val="tx1"/>
                </a:solidFill>
                <a:latin typeface="AvenirNext LT Pro Medium" pitchFamily="34" charset="0"/>
              </a:rPr>
              <a:t>(Futures Company, consultancy)</a:t>
            </a:r>
            <a:endParaRPr lang="en-GB" sz="1300" dirty="0">
              <a:solidFill>
                <a:schemeClr val="tx1"/>
              </a:solidFill>
              <a:latin typeface="AvenirNext LT Pro Medium" pitchFamily="34" charset="0"/>
            </a:endParaRPr>
          </a:p>
        </p:txBody>
      </p:sp>
      <p:sp>
        <p:nvSpPr>
          <p:cNvPr id="21" name="Rectangular Callout 20"/>
          <p:cNvSpPr/>
          <p:nvPr/>
        </p:nvSpPr>
        <p:spPr>
          <a:xfrm>
            <a:off x="6097092" y="4080602"/>
            <a:ext cx="5767537" cy="660730"/>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smtClean="0">
                <a:latin typeface="AvenirNext LT Pro Medium" pitchFamily="34" charset="0"/>
              </a:rPr>
              <a:t>If there was a park round here where you could just whack a ball or play a bit of netball, then you could just join in for 20 minutes.</a:t>
            </a:r>
            <a:endParaRPr lang="en-GB" sz="1400" i="1" dirty="0">
              <a:latin typeface="AvenirNext LT Pro Medium" pitchFamily="34" charset="0"/>
            </a:endParaRPr>
          </a:p>
          <a:p>
            <a:pPr algn="ctr"/>
            <a:r>
              <a:rPr lang="en-GB" sz="1400" dirty="0" smtClean="0">
                <a:latin typeface="AvenirNext LT Pro Medium" pitchFamily="34" charset="0"/>
              </a:rPr>
              <a:t>(Crisis, non profit)</a:t>
            </a:r>
            <a:endParaRPr lang="en-GB" sz="1400" dirty="0">
              <a:latin typeface="AvenirNext LT Pro Medium" pitchFamily="34" charset="0"/>
            </a:endParaRPr>
          </a:p>
        </p:txBody>
      </p:sp>
      <p:sp>
        <p:nvSpPr>
          <p:cNvPr id="12" name="Rectangle 11"/>
          <p:cNvSpPr/>
          <p:nvPr/>
        </p:nvSpPr>
        <p:spPr>
          <a:xfrm>
            <a:off x="6080156" y="880531"/>
            <a:ext cx="5795756" cy="1072445"/>
          </a:xfrm>
          <a:prstGeom prst="rect">
            <a:avLst/>
          </a:prstGeom>
          <a:noFill/>
          <a:ln w="28575">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1200" dirty="0" smtClean="0">
                <a:solidFill>
                  <a:schemeClr val="tx1"/>
                </a:solidFill>
                <a:latin typeface="AvenirNext LT Pro Medium" pitchFamily="34" charset="0"/>
              </a:rPr>
              <a:t>Rose (shop assistant, Bloomsbury), was excited to see the tennis courts in her local park being renovated, but was disappointed that there was no event to mark their re-opening.  She observes that the courts are often unused.  She’d love to play but knows no one locally to play with.</a:t>
            </a:r>
            <a:endParaRPr lang="en-GB" sz="1200" dirty="0">
              <a:solidFill>
                <a:schemeClr val="tx1"/>
              </a:solidFill>
              <a:latin typeface="AvenirNext LT Pro Medium" pitchFamily="34" charset="0"/>
            </a:endParaRPr>
          </a:p>
        </p:txBody>
      </p:sp>
      <p:sp>
        <p:nvSpPr>
          <p:cNvPr id="13" name="TextBox 12"/>
          <p:cNvSpPr txBox="1"/>
          <p:nvPr/>
        </p:nvSpPr>
        <p:spPr>
          <a:xfrm>
            <a:off x="6080156" y="880528"/>
            <a:ext cx="846668" cy="523220"/>
          </a:xfrm>
          <a:prstGeom prst="rect">
            <a:avLst/>
          </a:prstGeom>
          <a:solidFill>
            <a:srgbClr val="E6A838"/>
          </a:solidFill>
        </p:spPr>
        <p:txBody>
          <a:bodyPr wrap="square" rtlCol="0">
            <a:spAutoFit/>
          </a:bodyPr>
          <a:lstStyle/>
          <a:p>
            <a:r>
              <a:rPr lang="en-GB" sz="1400" b="1" dirty="0" smtClean="0">
                <a:solidFill>
                  <a:schemeClr val="bg1"/>
                </a:solidFill>
              </a:rPr>
              <a:t>Case study</a:t>
            </a:r>
            <a:endParaRPr lang="en-GB" sz="1400" b="1" dirty="0">
              <a:solidFill>
                <a:schemeClr val="bg1"/>
              </a:solidFill>
            </a:endParaRPr>
          </a:p>
        </p:txBody>
      </p:sp>
      <p:sp>
        <p:nvSpPr>
          <p:cNvPr id="14" name="Rectangle 13"/>
          <p:cNvSpPr/>
          <p:nvPr/>
        </p:nvSpPr>
        <p:spPr>
          <a:xfrm>
            <a:off x="1682043" y="4933948"/>
            <a:ext cx="6920089" cy="1361911"/>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Could public and private providers take advantage of the warmer months to design and promote park based, day time, evening and weekend activities to suit different abilities?</a:t>
            </a:r>
          </a:p>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Activities need to be advertised locally, including on public transport, with employers also engaged in the promotion.</a:t>
            </a:r>
            <a:endParaRPr lang="en-GB" sz="1500" dirty="0">
              <a:latin typeface="AvenirNext LT Pro Medium" pitchFamily="34" charset="0"/>
              <a:ea typeface="ＭＳ Ｐゴシック" pitchFamily="34" charset="-128"/>
              <a:cs typeface="Calibri" pitchFamily="34" charset="0"/>
            </a:endParaRPr>
          </a:p>
        </p:txBody>
      </p:sp>
      <p:pic>
        <p:nvPicPr>
          <p:cNvPr id="16"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292" y="5035549"/>
            <a:ext cx="1044538" cy="1182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7016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1266312" cy="1143000"/>
          </a:xfrm>
        </p:spPr>
        <p:txBody>
          <a:bodyPr vert="horz" lIns="91440" tIns="45720" rIns="91440" bIns="45720" rtlCol="0" anchor="ctr">
            <a:normAutofit/>
          </a:bodyPr>
          <a:lstStyle/>
          <a:p>
            <a:r>
              <a:rPr lang="en-GB" sz="2800" b="1" dirty="0" smtClean="0">
                <a:latin typeface="AvenirNext LT Pro Medium" pitchFamily="34" charset="0"/>
              </a:rPr>
              <a:t>4. More family friendly activities</a:t>
            </a:r>
            <a:endParaRPr lang="en-GB" sz="2800" b="1" dirty="0">
              <a:latin typeface="AvenirNext LT Pro Medium" pitchFamily="34" charset="0"/>
            </a:endParaRPr>
          </a:p>
        </p:txBody>
      </p:sp>
      <p:sp>
        <p:nvSpPr>
          <p:cNvPr id="3" name="Content Placeholder 2"/>
          <p:cNvSpPr>
            <a:spLocks noGrp="1"/>
          </p:cNvSpPr>
          <p:nvPr>
            <p:ph idx="1"/>
          </p:nvPr>
        </p:nvSpPr>
        <p:spPr>
          <a:xfrm>
            <a:off x="356261" y="880531"/>
            <a:ext cx="5480096" cy="4176891"/>
          </a:xfrm>
        </p:spPr>
        <p:txBody>
          <a:bodyPr vert="horz" lIns="91440" tIns="45720" rIns="91440" bIns="45720" rtlCol="0">
            <a:noAutofit/>
          </a:bodyPr>
          <a:lstStyle/>
          <a:p>
            <a:r>
              <a:rPr lang="en-GB" sz="2000" dirty="0" smtClean="0">
                <a:latin typeface="AvenirNext LT Pro Medium" pitchFamily="34" charset="0"/>
              </a:rPr>
              <a:t>Some Mums we spoke to were conscious of the importance of embedding good sporting habits in their kids from a young age.</a:t>
            </a:r>
          </a:p>
          <a:p>
            <a:r>
              <a:rPr lang="en-GB" sz="2000" dirty="0" smtClean="0">
                <a:latin typeface="AvenirNext LT Pro Medium" pitchFamily="34" charset="0"/>
              </a:rPr>
              <a:t>They were highly motivated to find opportunities for their kids to be active – even if they themselves were not.</a:t>
            </a:r>
          </a:p>
          <a:p>
            <a:r>
              <a:rPr lang="en-GB" sz="2000" dirty="0" smtClean="0">
                <a:latin typeface="AvenirNext LT Pro Medium" pitchFamily="34" charset="0"/>
              </a:rPr>
              <a:t>More family friendly activities could encourage more Mums to take part with their children.</a:t>
            </a: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smtClean="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39</a:t>
            </a:fld>
            <a:endParaRPr lang="en-GB" dirty="0"/>
          </a:p>
        </p:txBody>
      </p:sp>
      <p:sp>
        <p:nvSpPr>
          <p:cNvPr id="6" name="AutoShape 2" descr="Image result for department of health"/>
          <p:cNvSpPr>
            <a:spLocks noChangeAspect="1" noChangeArrowheads="1"/>
          </p:cNvSpPr>
          <p:nvPr/>
        </p:nvSpPr>
        <p:spPr bwMode="auto">
          <a:xfrm>
            <a:off x="1349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0" name="AutoShape 2" descr="Image result for this girl can"/>
          <p:cNvSpPr>
            <a:spLocks noChangeAspect="1" noChangeArrowheads="1"/>
          </p:cNvSpPr>
          <p:nvPr/>
        </p:nvSpPr>
        <p:spPr bwMode="auto">
          <a:xfrm>
            <a:off x="4397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4" name="Rectangle 13"/>
          <p:cNvSpPr/>
          <p:nvPr/>
        </p:nvSpPr>
        <p:spPr>
          <a:xfrm>
            <a:off x="1586793" y="4296810"/>
            <a:ext cx="6920089" cy="2054409"/>
          </a:xfrm>
          <a:prstGeom prst="rect">
            <a:avLst/>
          </a:prstGeom>
          <a:ln>
            <a:solidFill>
              <a:schemeClr val="tx1">
                <a:lumMod val="95000"/>
                <a:lumOff val="5000"/>
              </a:schemeClr>
            </a:solidFill>
          </a:ln>
        </p:spPr>
        <p:txBody>
          <a:bodyPr wrap="square">
            <a:spAutoFit/>
          </a:bodyPr>
          <a:lstStyle/>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Consider more family friendly membership or activity offers – e.g. kids go free with 2 or more adults?</a:t>
            </a:r>
          </a:p>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Offer access </a:t>
            </a:r>
            <a:r>
              <a:rPr lang="en-GB" sz="1500" dirty="0">
                <a:latin typeface="AvenirNext LT Pro Medium" pitchFamily="34" charset="0"/>
                <a:ea typeface="ＭＳ Ｐゴシック" pitchFamily="34" charset="-128"/>
                <a:cs typeface="Calibri" pitchFamily="34" charset="0"/>
              </a:rPr>
              <a:t>to sports sessions for mums while </a:t>
            </a:r>
            <a:r>
              <a:rPr lang="en-GB" sz="1500" dirty="0">
                <a:latin typeface="AvenirNext LT Pro Medium" pitchFamily="34" charset="0"/>
              </a:rPr>
              <a:t>they wait for their children taking part in after school </a:t>
            </a:r>
            <a:r>
              <a:rPr lang="en-GB" sz="1500" dirty="0" smtClean="0">
                <a:latin typeface="AvenirNext LT Pro Medium" pitchFamily="34" charset="0"/>
              </a:rPr>
              <a:t>sports.</a:t>
            </a:r>
          </a:p>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Take advantage of London’s green space to promote family activities.</a:t>
            </a:r>
          </a:p>
          <a:p>
            <a:pPr marL="285750" indent="-285750">
              <a:spcBef>
                <a:spcPct val="50000"/>
              </a:spcBef>
              <a:buFont typeface="Arial" pitchFamily="34" charset="0"/>
              <a:buChar char="•"/>
              <a:defRPr/>
            </a:pPr>
            <a:r>
              <a:rPr lang="en-GB" sz="1500" dirty="0" smtClean="0">
                <a:latin typeface="AvenirNext LT Pro Medium" pitchFamily="34" charset="0"/>
                <a:ea typeface="ＭＳ Ｐゴシック" pitchFamily="34" charset="-128"/>
                <a:cs typeface="Calibri" pitchFamily="34" charset="0"/>
              </a:rPr>
              <a:t>Communicate messages about the importance of Mums acting as positive role models to their daughters.</a:t>
            </a:r>
            <a:endParaRPr lang="en-GB" sz="1500" dirty="0">
              <a:latin typeface="AvenirNext LT Pro Medium" pitchFamily="34" charset="0"/>
              <a:ea typeface="ＭＳ Ｐゴシック" pitchFamily="34" charset="-128"/>
              <a:cs typeface="Calibri" pitchFamily="34" charset="0"/>
            </a:endParaRPr>
          </a:p>
        </p:txBody>
      </p:sp>
      <p:pic>
        <p:nvPicPr>
          <p:cNvPr id="16" name="Picture 2" descr="http://www.vermontguardian.com/images/local/2006/Lightbulb.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387" y="4534276"/>
            <a:ext cx="1044538" cy="11824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life.familyeducation.com/images/mother_daughter_hula_hooping_H.jpg">
            <a:hlinkClick r:id="rId5"/>
          </p:cNvPr>
          <p:cNvPicPr>
            <a:picLocks noChangeAspect="1" noChangeArrowheads="1"/>
          </p:cNvPicPr>
          <p:nvPr/>
        </p:nvPicPr>
        <p:blipFill rotWithShape="1">
          <a:blip>
            <a:extLst>
              <a:ext uri="{28A0092B-C50C-407E-A947-70E740481C1C}">
                <a14:useLocalDpi xmlns:a14="http://schemas.microsoft.com/office/drawing/2010/main" val="0"/>
              </a:ext>
            </a:extLst>
          </a:blip>
          <a:srcRect l="5895" r="5191"/>
          <a:stretch/>
        </p:blipFill>
        <p:spPr bwMode="auto">
          <a:xfrm>
            <a:off x="9035511" y="2271713"/>
            <a:ext cx="2611169" cy="1955158"/>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6" descr="http://www.exercise-works.org/storage/Family%20cycling-web.jpg?__SQUARESPACE_CACHEVERSION=1327433171551">
            <a:hlinkClick r:id="rId6"/>
          </p:cNvPr>
          <p:cNvSpPr>
            <a:spLocks noChangeAspect="1" noChangeArrowheads="1"/>
          </p:cNvSpPr>
          <p:nvPr/>
        </p:nvSpPr>
        <p:spPr bwMode="auto">
          <a:xfrm>
            <a:off x="155575" y="-1287463"/>
            <a:ext cx="2552700" cy="26955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032" name="Picture 8" descr="http://www.exercise-works.org/storage/Family%20cycling-web.jpg?__SQUARESPACE_CACHEVERSION=1327433171551"/>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09679" y="1319009"/>
            <a:ext cx="2552700" cy="2695576"/>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spect="1" noChangeArrowheads="1"/>
          </p:cNvPicPr>
          <p:nvPr/>
        </p:nvPicPr>
        <p:blipFill rotWithShape="1">
          <a:blip>
            <a:extLst>
              <a:ext uri="{28A0092B-C50C-407E-A947-70E740481C1C}">
                <a14:useLocalDpi xmlns:a14="http://schemas.microsoft.com/office/drawing/2010/main" val="0"/>
              </a:ext>
            </a:extLst>
          </a:blip>
          <a:srcRect l="27348" t="27727" r="56218" b="57955"/>
          <a:stretch/>
        </p:blipFill>
        <p:spPr bwMode="auto">
          <a:xfrm>
            <a:off x="9035511" y="840717"/>
            <a:ext cx="2611169" cy="1278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0241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3600" b="1" dirty="0" smtClean="0">
                <a:latin typeface="AvenirNext LT Pro Medium" pitchFamily="34" charset="0"/>
              </a:rPr>
              <a:t>Background and objectives</a:t>
            </a:r>
            <a:endParaRPr lang="en-GB" sz="3600" b="1" dirty="0">
              <a:latin typeface="AvenirNext LT Pro Medium" pitchFamily="34" charset="0"/>
            </a:endParaRPr>
          </a:p>
        </p:txBody>
      </p:sp>
      <p:sp>
        <p:nvSpPr>
          <p:cNvPr id="3" name="Content Placeholder 2"/>
          <p:cNvSpPr>
            <a:spLocks noGrp="1"/>
          </p:cNvSpPr>
          <p:nvPr>
            <p:ph idx="1"/>
          </p:nvPr>
        </p:nvSpPr>
        <p:spPr>
          <a:xfrm>
            <a:off x="609600" y="1052736"/>
            <a:ext cx="5486400" cy="5256584"/>
          </a:xfrm>
        </p:spPr>
        <p:txBody>
          <a:bodyPr>
            <a:normAutofit/>
          </a:bodyPr>
          <a:lstStyle/>
          <a:p>
            <a:r>
              <a:rPr lang="en-GB" sz="2400" dirty="0" smtClean="0"/>
              <a:t>London </a:t>
            </a:r>
            <a:r>
              <a:rPr lang="en-GB" sz="2400" dirty="0"/>
              <a:t>Sport has been commissioned by Sport England alongside eight other cities in England to activate the </a:t>
            </a:r>
            <a:r>
              <a:rPr lang="en-GB" sz="2400" i="1" dirty="0"/>
              <a:t>This Girl Can</a:t>
            </a:r>
            <a:r>
              <a:rPr lang="en-GB" sz="2400" dirty="0"/>
              <a:t> campaign on a local level in order to help address the gender gap that still </a:t>
            </a:r>
            <a:r>
              <a:rPr lang="en-GB" sz="2400" dirty="0" smtClean="0"/>
              <a:t>exists </a:t>
            </a:r>
            <a:r>
              <a:rPr lang="en-GB" sz="2400" dirty="0"/>
              <a:t>in terms of sports and physical </a:t>
            </a:r>
            <a:r>
              <a:rPr lang="en-GB" sz="2400" dirty="0" smtClean="0"/>
              <a:t>activity.</a:t>
            </a:r>
          </a:p>
          <a:p>
            <a:r>
              <a:rPr lang="en-GB" sz="2400" dirty="0" smtClean="0"/>
              <a:t>Building </a:t>
            </a:r>
            <a:r>
              <a:rPr lang="en-GB" sz="2400" dirty="0"/>
              <a:t>on the insight recently generated through the </a:t>
            </a:r>
            <a:r>
              <a:rPr lang="en-GB" sz="2400" i="1" dirty="0"/>
              <a:t>This Girl Can</a:t>
            </a:r>
            <a:r>
              <a:rPr lang="en-GB" sz="2400" dirty="0"/>
              <a:t> campaign, </a:t>
            </a:r>
            <a:r>
              <a:rPr lang="en-GB" sz="2400" dirty="0" smtClean="0"/>
              <a:t>this insight project was designed to focus </a:t>
            </a:r>
            <a:r>
              <a:rPr lang="en-GB" sz="2400" dirty="0"/>
              <a:t>on women and girls in London and the specific barriers that they face when it comes to </a:t>
            </a:r>
            <a:r>
              <a:rPr lang="en-GB" sz="2400" dirty="0" smtClean="0"/>
              <a:t>participation.  </a:t>
            </a: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4</a:t>
            </a:fld>
            <a:endParaRPr lang="en-GB" dirty="0"/>
          </a:p>
        </p:txBody>
      </p:sp>
      <p:sp>
        <p:nvSpPr>
          <p:cNvPr id="6" name="Content Placeholder 2"/>
          <p:cNvSpPr txBox="1">
            <a:spLocks/>
          </p:cNvSpPr>
          <p:nvPr/>
        </p:nvSpPr>
        <p:spPr>
          <a:xfrm>
            <a:off x="6513534" y="1418077"/>
            <a:ext cx="5363226" cy="1550592"/>
          </a:xfrm>
          <a:prstGeom prst="rect">
            <a:avLst/>
          </a:prstGeom>
          <a:ln>
            <a:solidFill>
              <a:schemeClr val="tx1"/>
            </a:solidFill>
          </a:ln>
        </p:spPr>
        <p:txBody>
          <a:bodyPr vert="horz" lIns="91440" tIns="45720" rIns="91440" bIns="45720" rtlCol="0">
            <a:normAutofit/>
          </a:bodyPr>
          <a:lstStyle>
            <a:defPPr>
              <a:defRPr lang="en-US"/>
            </a:defPPr>
            <a:lvl1pPr indent="0">
              <a:lnSpc>
                <a:spcPct val="90000"/>
              </a:lnSpc>
              <a:spcBef>
                <a:spcPts val="1000"/>
              </a:spcBef>
              <a:buFont typeface="Arial" panose="020B0604020202020204" pitchFamily="34" charset="0"/>
              <a:buNone/>
              <a:defRPr sz="24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A small scale research project to generate initial hypotheses regarding any London and industry or sector specific barriers that women </a:t>
            </a:r>
            <a:r>
              <a:rPr lang="en-GB" dirty="0" smtClean="0"/>
              <a:t>face.</a:t>
            </a:r>
            <a:endParaRPr lang="en-GB" dirty="0"/>
          </a:p>
        </p:txBody>
      </p:sp>
      <p:sp>
        <p:nvSpPr>
          <p:cNvPr id="7" name="Content Placeholder 2"/>
          <p:cNvSpPr txBox="1">
            <a:spLocks/>
          </p:cNvSpPr>
          <p:nvPr/>
        </p:nvSpPr>
        <p:spPr>
          <a:xfrm>
            <a:off x="6513534" y="3219189"/>
            <a:ext cx="5363226" cy="1440494"/>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smtClean="0"/>
              <a:t>New insight to work with sport and physical activity providers and employers to help them to get women and girls to become active.</a:t>
            </a:r>
            <a:endParaRPr lang="en-GB" sz="2400" dirty="0"/>
          </a:p>
        </p:txBody>
      </p:sp>
      <p:sp>
        <p:nvSpPr>
          <p:cNvPr id="8" name="Right Arrow 7"/>
          <p:cNvSpPr/>
          <p:nvPr/>
        </p:nvSpPr>
        <p:spPr>
          <a:xfrm>
            <a:off x="5448822" y="3006247"/>
            <a:ext cx="926926" cy="814192"/>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2237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marL="0" indent="0">
              <a:spcBef>
                <a:spcPct val="0"/>
              </a:spcBef>
              <a:buNone/>
            </a:pPr>
            <a:r>
              <a:rPr lang="en-GB" sz="3600" b="1" dirty="0" smtClean="0">
                <a:latin typeface="AvenirNext LT Pro Medium" pitchFamily="34" charset="0"/>
                <a:ea typeface="+mj-ea"/>
                <a:cs typeface="+mj-cs"/>
              </a:rPr>
              <a:t>In conclusion, final words to London Sport…</a:t>
            </a:r>
            <a:endParaRPr lang="en-GB" sz="3600" b="1" dirty="0">
              <a:latin typeface="AvenirNext LT Pro Medium" pitchFamily="34" charset="0"/>
              <a:ea typeface="+mj-ea"/>
              <a:cs typeface="+mj-cs"/>
            </a:endParaRP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40</a:t>
            </a:fld>
            <a:endParaRPr lang="en-GB" dirty="0"/>
          </a:p>
        </p:txBody>
      </p:sp>
    </p:spTree>
    <p:extLst>
      <p:ext uri="{BB962C8B-B14F-4D97-AF65-F5344CB8AC3E}">
        <p14:creationId xmlns:p14="http://schemas.microsoft.com/office/powerpoint/2010/main" val="20002730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78000" y="4967735"/>
            <a:ext cx="3110800" cy="1499850"/>
          </a:xfrm>
          <a:prstGeom prst="rect">
            <a:avLst/>
          </a:prstGeom>
        </p:spPr>
      </p:pic>
      <p:sp>
        <p:nvSpPr>
          <p:cNvPr id="3" name="Rectangular Callout 2"/>
          <p:cNvSpPr/>
          <p:nvPr/>
        </p:nvSpPr>
        <p:spPr>
          <a:xfrm>
            <a:off x="542959" y="599388"/>
            <a:ext cx="5767537" cy="1586420"/>
          </a:xfrm>
          <a:prstGeom prst="wedgeRectCallout">
            <a:avLst>
              <a:gd name="adj1" fmla="val 9721"/>
              <a:gd name="adj2" fmla="val 70790"/>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latin typeface="AvenirNext LT Pro Medium" pitchFamily="34" charset="0"/>
              </a:rPr>
              <a:t>Carry on with TGC – keep up the imagery of normal women doing sport at different levels so that all the images we have are not just elite athletes.  Represent someone who is juggling so that people think ‘maybe I can fit it in’.  </a:t>
            </a:r>
            <a:r>
              <a:rPr lang="en-GB" sz="1600" i="1" dirty="0" smtClean="0">
                <a:latin typeface="AvenirNext LT Pro Medium" pitchFamily="34" charset="0"/>
              </a:rPr>
              <a:t>Just </a:t>
            </a:r>
            <a:r>
              <a:rPr lang="en-GB" sz="1600" i="1" dirty="0">
                <a:latin typeface="AvenirNext LT Pro Medium" pitchFamily="34" charset="0"/>
              </a:rPr>
              <a:t>show people someone they can relate to. </a:t>
            </a:r>
            <a:endParaRPr lang="en-GB" sz="1600" i="1" dirty="0" smtClean="0">
              <a:latin typeface="AvenirNext LT Pro Medium" pitchFamily="34" charset="0"/>
            </a:endParaRPr>
          </a:p>
          <a:p>
            <a:pPr algn="ctr"/>
            <a:r>
              <a:rPr lang="en-GB" sz="1600" dirty="0" smtClean="0">
                <a:latin typeface="AvenirNext LT Pro Medium" pitchFamily="34" charset="0"/>
              </a:rPr>
              <a:t>(Suzanne, teacher, Dulwich)</a:t>
            </a:r>
            <a:endParaRPr lang="en-GB" sz="1600" dirty="0">
              <a:latin typeface="AvenirNext LT Pro Medium" pitchFamily="34" charset="0"/>
            </a:endParaRPr>
          </a:p>
        </p:txBody>
      </p:sp>
      <p:sp>
        <p:nvSpPr>
          <p:cNvPr id="6" name="Rectangular Callout 5"/>
          <p:cNvSpPr/>
          <p:nvPr/>
        </p:nvSpPr>
        <p:spPr>
          <a:xfrm>
            <a:off x="7032978" y="620885"/>
            <a:ext cx="4806722" cy="3081871"/>
          </a:xfrm>
          <a:prstGeom prst="wedgeRectCallout">
            <a:avLst>
              <a:gd name="adj1" fmla="val -57064"/>
              <a:gd name="adj2" fmla="val 19996"/>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solidFill>
                  <a:schemeClr val="tx1"/>
                </a:solidFill>
                <a:latin typeface="AvenirNext LT Pro Medium" pitchFamily="34" charset="0"/>
              </a:rPr>
              <a:t>I think information is quite a key thing.  Making it much more transparent and accessible. Maybe just bringing it to the front of people’s mind. </a:t>
            </a:r>
            <a:r>
              <a:rPr lang="en-GB" sz="1600" i="1" dirty="0" smtClean="0">
                <a:solidFill>
                  <a:schemeClr val="tx1"/>
                </a:solidFill>
                <a:latin typeface="AvenirNext LT Pro Medium" pitchFamily="34" charset="0"/>
              </a:rPr>
              <a:t>TGC </a:t>
            </a:r>
            <a:r>
              <a:rPr lang="en-GB" sz="1600" i="1" dirty="0">
                <a:solidFill>
                  <a:schemeClr val="tx1"/>
                </a:solidFill>
                <a:latin typeface="AvenirNext LT Pro Medium" pitchFamily="34" charset="0"/>
              </a:rPr>
              <a:t>is </a:t>
            </a:r>
            <a:r>
              <a:rPr lang="en-GB" sz="1600" i="1" dirty="0" smtClean="0">
                <a:solidFill>
                  <a:schemeClr val="tx1"/>
                </a:solidFill>
                <a:latin typeface="AvenirNext LT Pro Medium" pitchFamily="34" charset="0"/>
              </a:rPr>
              <a:t>a very </a:t>
            </a:r>
            <a:r>
              <a:rPr lang="en-GB" sz="1600" i="1" dirty="0">
                <a:solidFill>
                  <a:schemeClr val="tx1"/>
                </a:solidFill>
                <a:latin typeface="AvenirNext LT Pro Medium" pitchFamily="34" charset="0"/>
              </a:rPr>
              <a:t>effective way of delivering a message so maybe just making it clear where you can go to do those things – running, cycling, swimming, horse riding.  Maybe with a number where you can get information on different groups.  I think it’s just getting people to realise how important it is and how easy it can </a:t>
            </a:r>
            <a:r>
              <a:rPr lang="en-GB" sz="1600" i="1" dirty="0" smtClean="0">
                <a:solidFill>
                  <a:schemeClr val="tx1"/>
                </a:solidFill>
                <a:latin typeface="AvenirNext LT Pro Medium" pitchFamily="34" charset="0"/>
              </a:rPr>
              <a:t>be.</a:t>
            </a:r>
          </a:p>
          <a:p>
            <a:pPr algn="ctr"/>
            <a:r>
              <a:rPr lang="en-GB" sz="1600" dirty="0" smtClean="0">
                <a:solidFill>
                  <a:schemeClr val="tx1"/>
                </a:solidFill>
                <a:latin typeface="AvenirNext LT Pro Medium" pitchFamily="34" charset="0"/>
              </a:rPr>
              <a:t>(Amanda, teacher, Dulwich)</a:t>
            </a:r>
            <a:endParaRPr lang="en-GB" sz="1600" dirty="0">
              <a:solidFill>
                <a:schemeClr val="tx1"/>
              </a:solidFill>
              <a:latin typeface="AvenirNext LT Pro Medium" pitchFamily="34" charset="0"/>
            </a:endParaRPr>
          </a:p>
        </p:txBody>
      </p:sp>
      <p:sp>
        <p:nvSpPr>
          <p:cNvPr id="7" name="Rectangular Callout 6"/>
          <p:cNvSpPr/>
          <p:nvPr/>
        </p:nvSpPr>
        <p:spPr>
          <a:xfrm>
            <a:off x="564449" y="5266102"/>
            <a:ext cx="5746047" cy="903116"/>
          </a:xfrm>
          <a:prstGeom prst="wedgeRectCallout">
            <a:avLst>
              <a:gd name="adj1" fmla="val 67258"/>
              <a:gd name="adj2" fmla="val 9706"/>
            </a:avLst>
          </a:prstGeom>
          <a:solidFill>
            <a:srgbClr val="E6A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latin typeface="AvenirNext LT Pro Medium" pitchFamily="34" charset="0"/>
              </a:rPr>
              <a:t>Bridge the gap, address the disconnect that people feel with sport.  Get in front of us and make it hard to say no</a:t>
            </a:r>
            <a:r>
              <a:rPr lang="en-GB" sz="1600" i="1" dirty="0" smtClean="0">
                <a:latin typeface="AvenirNext LT Pro Medium" pitchFamily="34" charset="0"/>
              </a:rPr>
              <a:t>.</a:t>
            </a:r>
            <a:endParaRPr lang="en-GB" sz="1600" i="1" dirty="0">
              <a:latin typeface="AvenirNext LT Pro Medium" pitchFamily="34" charset="0"/>
            </a:endParaRPr>
          </a:p>
          <a:p>
            <a:pPr algn="ctr"/>
            <a:r>
              <a:rPr lang="en-GB" sz="1600" dirty="0" smtClean="0">
                <a:latin typeface="AvenirNext LT Pro Medium" pitchFamily="34" charset="0"/>
              </a:rPr>
              <a:t>(Futures </a:t>
            </a:r>
            <a:r>
              <a:rPr lang="en-GB" sz="1600" dirty="0">
                <a:latin typeface="AvenirNext LT Pro Medium" pitchFamily="34" charset="0"/>
              </a:rPr>
              <a:t>Company, </a:t>
            </a:r>
            <a:r>
              <a:rPr lang="en-GB" sz="1600" dirty="0" smtClean="0">
                <a:latin typeface="AvenirNext LT Pro Medium" pitchFamily="34" charset="0"/>
              </a:rPr>
              <a:t>Consultancy)</a:t>
            </a:r>
            <a:endParaRPr lang="en-GB" sz="1600" dirty="0">
              <a:latin typeface="AvenirNext LT Pro Medium" pitchFamily="34" charset="0"/>
            </a:endParaRPr>
          </a:p>
        </p:txBody>
      </p:sp>
      <p:sp>
        <p:nvSpPr>
          <p:cNvPr id="8" name="Rectangular Callout 7"/>
          <p:cNvSpPr/>
          <p:nvPr/>
        </p:nvSpPr>
        <p:spPr>
          <a:xfrm>
            <a:off x="948267" y="2980889"/>
            <a:ext cx="4831646" cy="1753036"/>
          </a:xfrm>
          <a:prstGeom prst="wedgeRectCallout">
            <a:avLst>
              <a:gd name="adj1" fmla="val 67258"/>
              <a:gd name="adj2" fmla="val 9706"/>
            </a:avLst>
          </a:prstGeom>
          <a:noFill/>
          <a:ln w="38100">
            <a:solidFill>
              <a:srgbClr val="E6A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smtClean="0">
                <a:solidFill>
                  <a:schemeClr val="tx1"/>
                </a:solidFill>
                <a:latin typeface="AvenirNext LT Pro Medium" pitchFamily="34" charset="0"/>
              </a:rPr>
              <a:t>More </a:t>
            </a:r>
            <a:r>
              <a:rPr lang="en-GB" sz="1600" i="1" dirty="0">
                <a:solidFill>
                  <a:schemeClr val="tx1"/>
                </a:solidFill>
                <a:latin typeface="AvenirNext LT Pro Medium" pitchFamily="34" charset="0"/>
              </a:rPr>
              <a:t>activities like </a:t>
            </a:r>
            <a:r>
              <a:rPr lang="en-GB" sz="1600" i="1" dirty="0" smtClean="0">
                <a:solidFill>
                  <a:schemeClr val="tx1"/>
                </a:solidFill>
                <a:latin typeface="AvenirNext LT Pro Medium" pitchFamily="34" charset="0"/>
              </a:rPr>
              <a:t>Park Run </a:t>
            </a:r>
            <a:r>
              <a:rPr lang="en-GB" sz="1600" i="1" dirty="0">
                <a:solidFill>
                  <a:schemeClr val="tx1"/>
                </a:solidFill>
                <a:latin typeface="AvenirNext LT Pro Medium" pitchFamily="34" charset="0"/>
              </a:rPr>
              <a:t>– informal, friendly, low commitment, encouraging. </a:t>
            </a:r>
            <a:r>
              <a:rPr lang="en-GB" sz="1600" i="1" dirty="0" smtClean="0">
                <a:solidFill>
                  <a:schemeClr val="tx1"/>
                </a:solidFill>
                <a:latin typeface="AvenirNext LT Pro Medium" pitchFamily="34" charset="0"/>
              </a:rPr>
              <a:t>Make </a:t>
            </a:r>
            <a:r>
              <a:rPr lang="en-GB" sz="1600" i="1" dirty="0">
                <a:solidFill>
                  <a:schemeClr val="tx1"/>
                </a:solidFill>
                <a:latin typeface="AvenirNext LT Pro Medium" pitchFamily="34" charset="0"/>
              </a:rPr>
              <a:t>better use of the green spaces of London in the Summer. There are so many little bits of green space around that could be re-engaged as community hubs</a:t>
            </a:r>
            <a:r>
              <a:rPr lang="en-GB" sz="1600" i="1" dirty="0" smtClean="0">
                <a:solidFill>
                  <a:schemeClr val="tx1"/>
                </a:solidFill>
                <a:latin typeface="AvenirNext LT Pro Medium" pitchFamily="34" charset="0"/>
              </a:rPr>
              <a:t>.  </a:t>
            </a:r>
            <a:r>
              <a:rPr lang="en-GB" sz="1600" dirty="0" smtClean="0">
                <a:solidFill>
                  <a:schemeClr val="tx1"/>
                </a:solidFill>
                <a:latin typeface="AvenirNext LT Pro Medium" pitchFamily="34" charset="0"/>
              </a:rPr>
              <a:t>(Crisis, non profit)</a:t>
            </a:r>
            <a:endParaRPr lang="en-GB" sz="1600" dirty="0">
              <a:solidFill>
                <a:schemeClr val="tx1"/>
              </a:solidFill>
              <a:latin typeface="AvenirNext LT Pro Medium" pitchFamily="34" charset="0"/>
            </a:endParaRPr>
          </a:p>
        </p:txBody>
      </p:sp>
    </p:spTree>
    <p:extLst>
      <p:ext uri="{BB962C8B-B14F-4D97-AF65-F5344CB8AC3E}">
        <p14:creationId xmlns:p14="http://schemas.microsoft.com/office/powerpoint/2010/main" val="294972371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ctrTitle"/>
          </p:nvPr>
        </p:nvSpPr>
        <p:spPr>
          <a:ln>
            <a:noFill/>
          </a:ln>
        </p:spPr>
        <p:txBody>
          <a:bodyPr>
            <a:normAutofit/>
          </a:bodyPr>
          <a:lstStyle/>
          <a:p>
            <a:r>
              <a:rPr lang="en-GB" sz="4800" dirty="0" smtClean="0">
                <a:latin typeface="AvenirNext LT Pro Medium" pitchFamily="34" charset="0"/>
              </a:rPr>
              <a:t>Appendices</a:t>
            </a:r>
            <a:endParaRPr lang="en-GB" sz="4800" dirty="0">
              <a:latin typeface="AvenirNext LT Pro Medium" pitchFamily="34" charset="0"/>
            </a:endParaRPr>
          </a:p>
        </p:txBody>
      </p:sp>
      <p:sp>
        <p:nvSpPr>
          <p:cNvPr id="16" name="Subtitle 15"/>
          <p:cNvSpPr>
            <a:spLocks noGrp="1"/>
          </p:cNvSpPr>
          <p:nvPr>
            <p:ph type="subTitle" idx="1"/>
          </p:nvPr>
        </p:nvSpPr>
        <p:spPr>
          <a:xfrm>
            <a:off x="338666" y="5037731"/>
            <a:ext cx="4854222" cy="1281223"/>
          </a:xfrm>
        </p:spPr>
        <p:txBody>
          <a:bodyPr>
            <a:noAutofit/>
          </a:bodyPr>
          <a:lstStyle/>
          <a:p>
            <a:pPr algn="l"/>
            <a:r>
              <a:rPr lang="en-GB" sz="1200" b="1" dirty="0"/>
              <a:t>Alex Oliver</a:t>
            </a:r>
            <a:endParaRPr lang="en-GB" sz="1200" dirty="0"/>
          </a:p>
          <a:p>
            <a:pPr algn="l"/>
            <a:endParaRPr lang="en-GB" sz="1200" dirty="0"/>
          </a:p>
          <a:p>
            <a:pPr algn="l"/>
            <a:r>
              <a:rPr lang="en-GB" sz="1200" dirty="0"/>
              <a:t>+ 44 (0) 7768 032 088</a:t>
            </a:r>
          </a:p>
          <a:p>
            <a:pPr algn="l"/>
            <a:r>
              <a:rPr lang="en-GB" sz="1200" dirty="0"/>
              <a:t>@alexoliverboo</a:t>
            </a:r>
          </a:p>
          <a:p>
            <a:pPr algn="l"/>
            <a:r>
              <a:rPr lang="en-GB" sz="1200" u="sng" dirty="0">
                <a:hlinkClick r:id="rId2"/>
              </a:rPr>
              <a:t>www.oliverboo.com</a:t>
            </a:r>
            <a:endParaRPr lang="en-GB" sz="1200" dirty="0"/>
          </a:p>
          <a:p>
            <a:pPr algn="l"/>
            <a:r>
              <a:rPr lang="en-GB" sz="1200" dirty="0"/>
              <a:t> </a:t>
            </a:r>
          </a:p>
          <a:p>
            <a:pPr algn="l"/>
            <a:endParaRPr lang="en-GB" sz="1200" dirty="0">
              <a:latin typeface="AvenirNext LT Pro Medium" pitchFamily="34" charset="0"/>
            </a:endParaRPr>
          </a:p>
        </p:txBody>
      </p:sp>
    </p:spTree>
    <p:extLst>
      <p:ext uri="{BB962C8B-B14F-4D97-AF65-F5344CB8AC3E}">
        <p14:creationId xmlns:p14="http://schemas.microsoft.com/office/powerpoint/2010/main" val="7688741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Desk research sources</a:t>
            </a:r>
            <a:endParaRPr lang="en-GB" sz="2800" b="1"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43</a:t>
            </a:fld>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87617198"/>
              </p:ext>
            </p:extLst>
          </p:nvPr>
        </p:nvGraphicFramePr>
        <p:xfrm>
          <a:off x="698716" y="1205693"/>
          <a:ext cx="7883309" cy="4084320"/>
        </p:xfrm>
        <a:graphic>
          <a:graphicData uri="http://schemas.openxmlformats.org/drawingml/2006/table">
            <a:tbl>
              <a:tblPr firstRow="1" bandRow="1">
                <a:tableStyleId>{5C22544A-7EE6-4342-B048-85BDC9FD1C3A}</a:tableStyleId>
              </a:tblPr>
              <a:tblGrid>
                <a:gridCol w="1482244"/>
                <a:gridCol w="6401065"/>
              </a:tblGrid>
              <a:tr h="370840">
                <a:tc>
                  <a:txBody>
                    <a:bodyPr/>
                    <a:lstStyle/>
                    <a:p>
                      <a:r>
                        <a:rPr lang="en-GB" dirty="0" smtClean="0"/>
                        <a:t>Source</a:t>
                      </a:r>
                      <a:endParaRPr lang="en-GB" dirty="0"/>
                    </a:p>
                  </a:txBody>
                  <a:tcPr/>
                </a:tc>
                <a:tc>
                  <a:txBody>
                    <a:bodyPr/>
                    <a:lstStyle/>
                    <a:p>
                      <a:r>
                        <a:rPr lang="en-GB" dirty="0" smtClean="0"/>
                        <a:t>Document</a:t>
                      </a:r>
                      <a:endParaRPr lang="en-GB" dirty="0"/>
                    </a:p>
                  </a:txBody>
                  <a:tcPr/>
                </a:tc>
              </a:tr>
              <a:tr h="370840">
                <a:tc>
                  <a:txBody>
                    <a:bodyPr/>
                    <a:lstStyle/>
                    <a:p>
                      <a:r>
                        <a:rPr lang="en-GB" dirty="0" smtClean="0"/>
                        <a:t>Sport England</a:t>
                      </a:r>
                      <a:endParaRPr lang="en-GB" dirty="0"/>
                    </a:p>
                  </a:txBody>
                  <a:tcPr/>
                </a:tc>
                <a:tc>
                  <a:txBody>
                    <a:bodyPr/>
                    <a:lstStyle/>
                    <a:p>
                      <a:r>
                        <a:rPr lang="en-GB" dirty="0" smtClean="0"/>
                        <a:t>Women’s Campaign Insight Pack, 2014</a:t>
                      </a:r>
                      <a:endParaRPr lang="en-GB"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Sport England</a:t>
                      </a:r>
                    </a:p>
                  </a:txBody>
                  <a:tcPr/>
                </a:tc>
                <a:tc>
                  <a:txBody>
                    <a:bodyPr/>
                    <a:lstStyle/>
                    <a:p>
                      <a:pPr algn="l" eaLnBrk="1" hangingPunct="1"/>
                      <a:r>
                        <a:rPr lang="en-US" altLang="en-US" sz="1800" kern="1200" dirty="0" smtClean="0">
                          <a:solidFill>
                            <a:schemeClr val="dk1"/>
                          </a:solidFill>
                          <a:latin typeface="+mn-lt"/>
                          <a:ea typeface="+mn-ea"/>
                          <a:cs typeface="+mn-cs"/>
                        </a:rPr>
                        <a:t>Women &amp; Girls Sport - Deliver What Your Audience Want </a:t>
                      </a:r>
                      <a:r>
                        <a:rPr lang="en-US" altLang="en-US" sz="1400" kern="1200" dirty="0" smtClean="0">
                          <a:solidFill>
                            <a:schemeClr val="dk1"/>
                          </a:solidFill>
                          <a:latin typeface="+mn-lt"/>
                          <a:ea typeface="+mn-ea"/>
                          <a:cs typeface="+mn-cs"/>
                        </a:rPr>
                        <a:t>(presentation</a:t>
                      </a:r>
                      <a:r>
                        <a:rPr lang="en-US" altLang="en-US" sz="1400" kern="1200" baseline="0" dirty="0" smtClean="0">
                          <a:solidFill>
                            <a:schemeClr val="dk1"/>
                          </a:solidFill>
                          <a:latin typeface="+mn-lt"/>
                          <a:ea typeface="+mn-ea"/>
                          <a:cs typeface="+mn-cs"/>
                        </a:rPr>
                        <a:t> by Lisa O’Keefe)</a:t>
                      </a:r>
                      <a:endParaRPr lang="en-GB" sz="14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Sport England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Active</a:t>
                      </a:r>
                      <a:r>
                        <a:rPr lang="en-GB" baseline="0" dirty="0" smtClean="0"/>
                        <a:t> People Survey data to October 2014</a:t>
                      </a:r>
                      <a:endParaRPr lang="en-GB" sz="18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FCB Inferno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Sport England Qual</a:t>
                      </a:r>
                      <a:r>
                        <a:rPr lang="en-GB" sz="1800" kern="1200" baseline="0" dirty="0" smtClean="0">
                          <a:solidFill>
                            <a:schemeClr val="dk1"/>
                          </a:solidFill>
                          <a:latin typeface="+mn-lt"/>
                          <a:ea typeface="+mn-ea"/>
                          <a:cs typeface="+mn-cs"/>
                        </a:rPr>
                        <a:t> Research Debrief for This Girl Can, August 2014</a:t>
                      </a:r>
                      <a:endParaRPr lang="en-GB" sz="18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Women in Sport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Summary of Understanding Women’s Lives in 2013 and the role of sport and physical activity</a:t>
                      </a:r>
                      <a:endParaRPr lang="en-GB" sz="18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Bury</a:t>
                      </a:r>
                      <a:r>
                        <a:rPr lang="en-GB" baseline="0" dirty="0" smtClean="0"/>
                        <a:t> Council</a:t>
                      </a:r>
                      <a:endParaRPr lang="en-GB"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Proposition Testing, August 2013</a:t>
                      </a:r>
                      <a:endParaRPr lang="en-GB" sz="18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Sport England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Women’s Participation Golden Rules</a:t>
                      </a:r>
                      <a:r>
                        <a:rPr lang="en-GB" sz="1800" kern="1200" baseline="0" dirty="0" smtClean="0">
                          <a:solidFill>
                            <a:schemeClr val="dk1"/>
                          </a:solidFill>
                          <a:latin typeface="+mn-lt"/>
                          <a:ea typeface="+mn-ea"/>
                          <a:cs typeface="+mn-cs"/>
                        </a:rPr>
                        <a:t> Insight Pack</a:t>
                      </a:r>
                      <a:endParaRPr lang="en-GB" sz="1800" kern="1200" dirty="0">
                        <a:solidFill>
                          <a:schemeClr val="dk1"/>
                        </a:solidFill>
                        <a:latin typeface="+mn-lt"/>
                        <a:ea typeface="+mn-ea"/>
                        <a:cs typeface="+mn-cs"/>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Sport England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latin typeface="+mn-lt"/>
                          <a:ea typeface="+mn-ea"/>
                          <a:cs typeface="+mn-cs"/>
                        </a:rPr>
                        <a:t>Project Temple Insight Summary,</a:t>
                      </a:r>
                      <a:r>
                        <a:rPr lang="en-GB" sz="1800" kern="1200" baseline="0" dirty="0" smtClean="0">
                          <a:solidFill>
                            <a:schemeClr val="dk1"/>
                          </a:solidFill>
                          <a:latin typeface="+mn-lt"/>
                          <a:ea typeface="+mn-ea"/>
                          <a:cs typeface="+mn-cs"/>
                        </a:rPr>
                        <a:t> May 2013</a:t>
                      </a:r>
                      <a:endParaRPr lang="en-GB" sz="18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10441828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84"/>
            <a:ext cx="10972800" cy="1143000"/>
          </a:xfrm>
        </p:spPr>
        <p:txBody>
          <a:bodyPr vert="horz" lIns="91440" tIns="45720" rIns="91440" bIns="45720" rtlCol="0" anchor="ctr">
            <a:normAutofit/>
          </a:bodyPr>
          <a:lstStyle/>
          <a:p>
            <a:r>
              <a:rPr lang="en-GB" sz="2800" b="1" dirty="0" smtClean="0">
                <a:latin typeface="AvenirNext LT Pro Medium" pitchFamily="34" charset="0"/>
              </a:rPr>
              <a:t>Acknowledgements</a:t>
            </a:r>
            <a:endParaRPr lang="en-GB" sz="2800" b="1" dirty="0">
              <a:latin typeface="AvenirNext LT Pro Medium" pitchFamily="34" charset="0"/>
            </a:endParaRPr>
          </a:p>
        </p:txBody>
      </p:sp>
      <p:sp>
        <p:nvSpPr>
          <p:cNvPr id="3" name="Content Placeholder 2"/>
          <p:cNvSpPr>
            <a:spLocks noGrp="1"/>
          </p:cNvSpPr>
          <p:nvPr>
            <p:ph idx="1"/>
          </p:nvPr>
        </p:nvSpPr>
        <p:spPr>
          <a:xfrm>
            <a:off x="609600" y="936360"/>
            <a:ext cx="8144436" cy="5514319"/>
          </a:xfrm>
        </p:spPr>
        <p:txBody>
          <a:bodyPr vert="horz" lIns="91440" tIns="45720" rIns="91440" bIns="45720" rtlCol="0">
            <a:noAutofit/>
          </a:bodyPr>
          <a:lstStyle/>
          <a:p>
            <a:pPr marL="0" indent="0">
              <a:buNone/>
            </a:pPr>
            <a:r>
              <a:rPr lang="en-GB" altLang="en-US" sz="2000" dirty="0" smtClean="0">
                <a:latin typeface="AvenirNext LT Pro Medium" pitchFamily="34" charset="0"/>
              </a:rPr>
              <a:t>A very big thank you to…</a:t>
            </a:r>
          </a:p>
          <a:p>
            <a:r>
              <a:rPr lang="en-GB" altLang="en-US" sz="2400" dirty="0" smtClean="0">
                <a:latin typeface="AvenirNext LT Pro Medium" pitchFamily="34" charset="0"/>
              </a:rPr>
              <a:t>Sport England </a:t>
            </a:r>
            <a:r>
              <a:rPr lang="en-GB" altLang="en-US" sz="2000" dirty="0" smtClean="0">
                <a:latin typeface="AvenirNext LT Pro Medium" pitchFamily="34" charset="0"/>
              </a:rPr>
              <a:t>for their permission for us to use desk research materials sourced for their work on ‘Go Where Women Are’</a:t>
            </a:r>
          </a:p>
          <a:p>
            <a:r>
              <a:rPr lang="en-GB" altLang="en-US" sz="2400" dirty="0">
                <a:latin typeface="AvenirNext LT Pro Medium" pitchFamily="34" charset="0"/>
              </a:rPr>
              <a:t>Adam Gold </a:t>
            </a:r>
            <a:r>
              <a:rPr lang="en-GB" altLang="en-US" sz="2000" dirty="0" smtClean="0">
                <a:latin typeface="AvenirNext LT Pro Medium" pitchFamily="34" charset="0"/>
              </a:rPr>
              <a:t>for contributing ideas and insights from interviews with women in London for the development </a:t>
            </a:r>
            <a:r>
              <a:rPr lang="en-GB" altLang="en-US" sz="2000" dirty="0">
                <a:latin typeface="AvenirNext LT Pro Medium" pitchFamily="34" charset="0"/>
              </a:rPr>
              <a:t>of </a:t>
            </a:r>
            <a:r>
              <a:rPr lang="en-GB" altLang="en-US" sz="2000" dirty="0" smtClean="0">
                <a:latin typeface="AvenirNext LT Pro Medium" pitchFamily="34" charset="0"/>
              </a:rPr>
              <a:t>the Unbound website - </a:t>
            </a:r>
            <a:r>
              <a:rPr lang="en-GB" altLang="en-US" sz="2000" dirty="0">
                <a:latin typeface="AvenirNext LT Pro Medium" pitchFamily="34" charset="0"/>
                <a:hlinkClick r:id="rId2"/>
              </a:rPr>
              <a:t>http://</a:t>
            </a:r>
            <a:r>
              <a:rPr lang="en-GB" altLang="en-US" sz="2000" dirty="0" smtClean="0">
                <a:latin typeface="AvenirNext LT Pro Medium" pitchFamily="34" charset="0"/>
                <a:hlinkClick r:id="rId2"/>
              </a:rPr>
              <a:t>unboundlife.com</a:t>
            </a:r>
            <a:endParaRPr lang="en-GB" altLang="en-US" sz="2000" dirty="0" smtClean="0">
              <a:latin typeface="AvenirNext LT Pro Medium" pitchFamily="34" charset="0"/>
            </a:endParaRPr>
          </a:p>
          <a:p>
            <a:r>
              <a:rPr lang="en-GB" altLang="en-US" sz="2400" dirty="0">
                <a:latin typeface="AvenirNext LT Pro Medium" pitchFamily="34" charset="0"/>
              </a:rPr>
              <a:t>The Futures Company </a:t>
            </a:r>
            <a:r>
              <a:rPr lang="en-GB" altLang="en-US" sz="2000" dirty="0" smtClean="0">
                <a:latin typeface="AvenirNext LT Pro Medium" pitchFamily="34" charset="0"/>
              </a:rPr>
              <a:t>and </a:t>
            </a:r>
            <a:r>
              <a:rPr lang="en-GB" altLang="en-US" sz="2400" dirty="0">
                <a:latin typeface="AvenirNext LT Pro Medium" pitchFamily="34" charset="0"/>
              </a:rPr>
              <a:t>Crisis </a:t>
            </a:r>
            <a:r>
              <a:rPr lang="en-GB" altLang="en-US" sz="2000" dirty="0" smtClean="0">
                <a:latin typeface="AvenirNext LT Pro Medium" pitchFamily="34" charset="0"/>
              </a:rPr>
              <a:t>for organising focus groups in their respective offices and to the women there for giving up their time to talk to us.</a:t>
            </a:r>
            <a:endParaRPr lang="en-GB" altLang="en-US" sz="2000" dirty="0">
              <a:latin typeface="AvenirNext LT Pro Medium" pitchFamily="34" charset="0"/>
            </a:endParaRPr>
          </a:p>
          <a:p>
            <a:endParaRPr lang="en-GB" altLang="en-US" sz="2000" dirty="0">
              <a:latin typeface="AvenirNext LT Pro Medium" pitchFamily="34" charset="0"/>
            </a:endParaRPr>
          </a:p>
          <a:p>
            <a:endParaRPr lang="en-GB" sz="2000" dirty="0">
              <a:latin typeface="AvenirNext LT Pro Medium" pitchFamily="34" charset="0"/>
            </a:endParaRPr>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44</a:t>
            </a:fld>
            <a:endParaRPr lang="en-GB" dirty="0"/>
          </a:p>
        </p:txBody>
      </p:sp>
    </p:spTree>
    <p:extLst>
      <p:ext uri="{BB962C8B-B14F-4D97-AF65-F5344CB8AC3E}">
        <p14:creationId xmlns:p14="http://schemas.microsoft.com/office/powerpoint/2010/main" val="37433831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ubtitle 15"/>
          <p:cNvSpPr>
            <a:spLocks noGrp="1"/>
          </p:cNvSpPr>
          <p:nvPr>
            <p:ph type="subTitle" idx="1"/>
          </p:nvPr>
        </p:nvSpPr>
        <p:spPr>
          <a:xfrm>
            <a:off x="338666" y="5037731"/>
            <a:ext cx="4854222" cy="1281223"/>
          </a:xfrm>
        </p:spPr>
        <p:txBody>
          <a:bodyPr>
            <a:noAutofit/>
          </a:bodyPr>
          <a:lstStyle/>
          <a:p>
            <a:pPr algn="l"/>
            <a:r>
              <a:rPr lang="en-GB" sz="1200" b="1" dirty="0"/>
              <a:t>Alex Oliver</a:t>
            </a:r>
            <a:endParaRPr lang="en-GB" sz="1200" dirty="0"/>
          </a:p>
          <a:p>
            <a:pPr algn="l"/>
            <a:endParaRPr lang="en-GB" sz="1200" dirty="0"/>
          </a:p>
          <a:p>
            <a:pPr algn="l"/>
            <a:r>
              <a:rPr lang="en-GB" sz="1200" dirty="0"/>
              <a:t>+ 44 (0) 7768 032 088</a:t>
            </a:r>
          </a:p>
          <a:p>
            <a:pPr algn="l"/>
            <a:r>
              <a:rPr lang="en-GB" sz="1200" dirty="0"/>
              <a:t>@alexoliverboo</a:t>
            </a:r>
          </a:p>
          <a:p>
            <a:pPr algn="l"/>
            <a:r>
              <a:rPr lang="en-GB" sz="1200" u="sng" dirty="0">
                <a:hlinkClick r:id="rId2"/>
              </a:rPr>
              <a:t>www.oliverboo.com</a:t>
            </a:r>
            <a:endParaRPr lang="en-GB" sz="1200" dirty="0"/>
          </a:p>
          <a:p>
            <a:pPr algn="l"/>
            <a:r>
              <a:rPr lang="en-GB" sz="1200" dirty="0"/>
              <a:t> </a:t>
            </a:r>
          </a:p>
          <a:p>
            <a:pPr algn="l"/>
            <a:endParaRPr lang="en-GB" sz="1200" dirty="0">
              <a:latin typeface="AvenirNext LT Pro Medium" pitchFamily="34" charset="0"/>
            </a:endParaRPr>
          </a:p>
        </p:txBody>
      </p:sp>
      <p:sp>
        <p:nvSpPr>
          <p:cNvPr id="2" name="Title 1"/>
          <p:cNvSpPr>
            <a:spLocks noGrp="1"/>
          </p:cNvSpPr>
          <p:nvPr>
            <p:ph type="ctrTitle"/>
          </p:nvPr>
        </p:nvSpPr>
        <p:spPr/>
        <p:txBody>
          <a:bodyPr/>
          <a:lstStyle/>
          <a:p>
            <a:endParaRPr lang="en-GB" dirty="0"/>
          </a:p>
        </p:txBody>
      </p:sp>
    </p:spTree>
    <p:extLst>
      <p:ext uri="{BB962C8B-B14F-4D97-AF65-F5344CB8AC3E}">
        <p14:creationId xmlns:p14="http://schemas.microsoft.com/office/powerpoint/2010/main" val="4104354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dirty="0" smtClean="0"/>
              <a:t>Oliver Boo Consulting Ltd.</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5</a:t>
            </a:fld>
            <a:endParaRPr lang="en-GB" dirty="0"/>
          </a:p>
        </p:txBody>
      </p:sp>
      <p:sp>
        <p:nvSpPr>
          <p:cNvPr id="6" name="Title 1"/>
          <p:cNvSpPr txBox="1">
            <a:spLocks/>
          </p:cNvSpPr>
          <p:nvPr/>
        </p:nvSpPr>
        <p:spPr>
          <a:xfrm>
            <a:off x="239349" y="0"/>
            <a:ext cx="11952651" cy="1124744"/>
          </a:xfrm>
          <a:prstGeom prst="rect">
            <a:avLst/>
          </a:prstGeom>
        </p:spPr>
        <p:txBody>
          <a:bodyPr vert="horz" lIns="91440" tIns="45720" rIns="91440" bIns="45720" rtlCol="0" anchor="ctr">
            <a:normAutofit/>
          </a:bodyPr>
          <a:lstStyle>
            <a:lvl1pPr marL="228600" indent="-228600">
              <a:lnSpc>
                <a:spcPct val="90000"/>
              </a:lnSpc>
              <a:spcBef>
                <a:spcPct val="0"/>
              </a:spcBef>
              <a:buFont typeface="Arial" panose="020B0604020202020204" pitchFamily="34" charset="0"/>
              <a:buNone/>
              <a:defRPr sz="3600" b="1">
                <a:latin typeface="AvenirNext LT Pro Medium" pitchFamily="34" charset="0"/>
                <a:ea typeface="+mj-ea"/>
                <a:cs typeface="+mj-cs"/>
              </a:defRPr>
            </a:lvl1pPr>
            <a:lvl2pPr marL="685800" indent="-228600">
              <a:lnSpc>
                <a:spcPct val="90000"/>
              </a:lnSpc>
              <a:spcBef>
                <a:spcPts val="500"/>
              </a:spcBef>
              <a:buFont typeface="Arial" panose="020B0604020202020204" pitchFamily="34" charset="0"/>
              <a:buChar char="•"/>
              <a:defRPr sz="2400"/>
            </a:lvl2pPr>
            <a:lvl3pPr marL="1143000" lvl="2"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Project overview</a:t>
            </a:r>
          </a:p>
        </p:txBody>
      </p:sp>
      <p:sp>
        <p:nvSpPr>
          <p:cNvPr id="7" name="Rectangle 6"/>
          <p:cNvSpPr/>
          <p:nvPr/>
        </p:nvSpPr>
        <p:spPr>
          <a:xfrm>
            <a:off x="1967541" y="2883840"/>
            <a:ext cx="6637839" cy="670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l"/>
            <a:r>
              <a:rPr lang="en-GB" sz="2800" dirty="0" smtClean="0">
                <a:solidFill>
                  <a:schemeClr val="tx1"/>
                </a:solidFill>
                <a:latin typeface="AvenirNext LT Pro Medium" pitchFamily="34" charset="0"/>
              </a:rPr>
              <a:t>Scoping and review of existing research</a:t>
            </a:r>
          </a:p>
        </p:txBody>
      </p:sp>
      <p:sp>
        <p:nvSpPr>
          <p:cNvPr id="8" name="Rectangle 7"/>
          <p:cNvSpPr/>
          <p:nvPr/>
        </p:nvSpPr>
        <p:spPr>
          <a:xfrm>
            <a:off x="1967541" y="3891952"/>
            <a:ext cx="6637839" cy="670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pPr algn="l"/>
            <a:r>
              <a:rPr lang="en-GB" sz="2800" dirty="0" smtClean="0">
                <a:solidFill>
                  <a:schemeClr val="tx1"/>
                </a:solidFill>
                <a:latin typeface="AvenirNext LT Pro Medium" pitchFamily="34" charset="0"/>
              </a:rPr>
              <a:t>Qualitative research</a:t>
            </a:r>
            <a:endParaRPr lang="en-GB" sz="2800" dirty="0">
              <a:solidFill>
                <a:schemeClr val="tx1"/>
              </a:solidFill>
              <a:latin typeface="AvenirNext LT Pro Medium" pitchFamily="34" charset="0"/>
            </a:endParaRPr>
          </a:p>
        </p:txBody>
      </p:sp>
      <p:sp>
        <p:nvSpPr>
          <p:cNvPr id="9" name="Rectangle 8"/>
          <p:cNvSpPr/>
          <p:nvPr/>
        </p:nvSpPr>
        <p:spPr>
          <a:xfrm>
            <a:off x="1967541" y="4900064"/>
            <a:ext cx="6637839" cy="670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l"/>
            <a:r>
              <a:rPr lang="en-GB" sz="2800" dirty="0" smtClean="0">
                <a:solidFill>
                  <a:schemeClr val="tx1"/>
                </a:solidFill>
                <a:latin typeface="AvenirNext LT Pro Medium" pitchFamily="34" charset="0"/>
              </a:rPr>
              <a:t>Analysis and reporting</a:t>
            </a:r>
            <a:endParaRPr lang="en-GB" sz="2800" dirty="0">
              <a:solidFill>
                <a:schemeClr val="tx1"/>
              </a:solidFill>
              <a:latin typeface="AvenirNext LT Pro Medium" pitchFamily="34" charset="0"/>
            </a:endParaRPr>
          </a:p>
        </p:txBody>
      </p:sp>
      <p:sp>
        <p:nvSpPr>
          <p:cNvPr id="11" name="Rectangle 10"/>
          <p:cNvSpPr/>
          <p:nvPr/>
        </p:nvSpPr>
        <p:spPr>
          <a:xfrm>
            <a:off x="1967541" y="1875728"/>
            <a:ext cx="6637839" cy="6702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l"/>
            <a:r>
              <a:rPr lang="en-GB" sz="2800" dirty="0" smtClean="0">
                <a:solidFill>
                  <a:schemeClr val="tx1"/>
                </a:solidFill>
                <a:latin typeface="AvenirNext LT Pro Medium" pitchFamily="34" charset="0"/>
              </a:rPr>
              <a:t>Project set up</a:t>
            </a:r>
          </a:p>
        </p:txBody>
      </p:sp>
      <p:sp>
        <p:nvSpPr>
          <p:cNvPr id="10" name="Rectangle 9"/>
          <p:cNvSpPr/>
          <p:nvPr/>
        </p:nvSpPr>
        <p:spPr>
          <a:xfrm>
            <a:off x="949003" y="1137270"/>
            <a:ext cx="10228881" cy="44315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r>
              <a:rPr lang="en-GB" sz="2000" b="1" dirty="0" smtClean="0">
                <a:solidFill>
                  <a:schemeClr val="bg1"/>
                </a:solidFill>
                <a:latin typeface="AvenirNext LT Pro Medium" pitchFamily="34" charset="0"/>
              </a:rPr>
              <a:t>Understanding </a:t>
            </a:r>
            <a:r>
              <a:rPr lang="en-GB" sz="2000" b="1" dirty="0">
                <a:solidFill>
                  <a:schemeClr val="bg1"/>
                </a:solidFill>
                <a:latin typeface="AvenirNext LT Pro Medium" pitchFamily="34" charset="0"/>
              </a:rPr>
              <a:t>the London specific </a:t>
            </a:r>
            <a:r>
              <a:rPr lang="en-GB" sz="2000" b="1" dirty="0" smtClean="0">
                <a:solidFill>
                  <a:schemeClr val="bg1"/>
                </a:solidFill>
                <a:latin typeface="AvenirNext LT Pro Medium" pitchFamily="34" charset="0"/>
              </a:rPr>
              <a:t>barriers </a:t>
            </a:r>
            <a:r>
              <a:rPr lang="en-GB" sz="2000" b="1" dirty="0">
                <a:solidFill>
                  <a:schemeClr val="bg1"/>
                </a:solidFill>
                <a:latin typeface="AvenirNext LT Pro Medium" pitchFamily="34" charset="0"/>
              </a:rPr>
              <a:t>to girls and women getting active</a:t>
            </a:r>
          </a:p>
        </p:txBody>
      </p:sp>
      <p:sp>
        <p:nvSpPr>
          <p:cNvPr id="2" name="Oval 1"/>
          <p:cNvSpPr/>
          <p:nvPr/>
        </p:nvSpPr>
        <p:spPr>
          <a:xfrm>
            <a:off x="1036373" y="1969952"/>
            <a:ext cx="643136" cy="457200"/>
          </a:xfrm>
          <a:prstGeom prst="ellipse">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AvenirNext LT Pro Medium" pitchFamily="34" charset="0"/>
              </a:rPr>
              <a:t>1</a:t>
            </a:r>
            <a:endParaRPr lang="en-GB" sz="3200" dirty="0">
              <a:solidFill>
                <a:schemeClr val="bg1"/>
              </a:solidFill>
              <a:latin typeface="AvenirNext LT Pro Medium" pitchFamily="34" charset="0"/>
            </a:endParaRPr>
          </a:p>
        </p:txBody>
      </p:sp>
      <p:sp>
        <p:nvSpPr>
          <p:cNvPr id="12" name="Oval 11"/>
          <p:cNvSpPr/>
          <p:nvPr/>
        </p:nvSpPr>
        <p:spPr>
          <a:xfrm>
            <a:off x="1036373" y="2982171"/>
            <a:ext cx="643136" cy="457200"/>
          </a:xfrm>
          <a:prstGeom prst="ellipse">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AvenirNext LT Pro Medium" pitchFamily="34" charset="0"/>
              </a:rPr>
              <a:t>2</a:t>
            </a:r>
          </a:p>
        </p:txBody>
      </p:sp>
      <p:sp>
        <p:nvSpPr>
          <p:cNvPr id="13" name="Oval 12"/>
          <p:cNvSpPr/>
          <p:nvPr/>
        </p:nvSpPr>
        <p:spPr>
          <a:xfrm>
            <a:off x="1036373" y="3994390"/>
            <a:ext cx="643136" cy="457200"/>
          </a:xfrm>
          <a:prstGeom prst="ellipse">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latin typeface="AvenirNext LT Pro Medium" pitchFamily="34" charset="0"/>
              </a:rPr>
              <a:t>3</a:t>
            </a:r>
          </a:p>
        </p:txBody>
      </p:sp>
      <p:sp>
        <p:nvSpPr>
          <p:cNvPr id="14" name="Oval 13"/>
          <p:cNvSpPr/>
          <p:nvPr/>
        </p:nvSpPr>
        <p:spPr>
          <a:xfrm>
            <a:off x="1036373" y="5006608"/>
            <a:ext cx="643136" cy="457200"/>
          </a:xfrm>
          <a:prstGeom prst="ellipse">
            <a:avLst/>
          </a:prstGeom>
          <a:solidFill>
            <a:srgbClr val="FF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solidFill>
                  <a:schemeClr val="bg1"/>
                </a:solidFill>
                <a:latin typeface="AvenirNext LT Pro Medium" pitchFamily="34" charset="0"/>
              </a:rPr>
              <a:t>4</a:t>
            </a:r>
            <a:endParaRPr lang="en-GB" sz="3200" dirty="0">
              <a:solidFill>
                <a:schemeClr val="bg1"/>
              </a:solidFill>
              <a:latin typeface="AvenirNext LT Pro Medium" pitchFamily="34" charset="0"/>
            </a:endParaRPr>
          </a:p>
        </p:txBody>
      </p:sp>
    </p:spTree>
    <p:extLst>
      <p:ext uri="{BB962C8B-B14F-4D97-AF65-F5344CB8AC3E}">
        <p14:creationId xmlns:p14="http://schemas.microsoft.com/office/powerpoint/2010/main" val="481870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dirty="0" smtClean="0"/>
              <a:t>Oliver Boo Consulting Ltd.</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6</a:t>
            </a:fld>
            <a:endParaRPr lang="en-GB" dirty="0"/>
          </a:p>
        </p:txBody>
      </p:sp>
      <p:sp>
        <p:nvSpPr>
          <p:cNvPr id="7" name="Title 1"/>
          <p:cNvSpPr txBox="1">
            <a:spLocks/>
          </p:cNvSpPr>
          <p:nvPr/>
        </p:nvSpPr>
        <p:spPr>
          <a:xfrm>
            <a:off x="239349" y="0"/>
            <a:ext cx="11952651" cy="1124744"/>
          </a:xfrm>
          <a:prstGeom prst="rect">
            <a:avLst/>
          </a:prstGeom>
        </p:spPr>
        <p:txBody>
          <a:bodyPr vert="horz" lIns="91440" tIns="45720" rIns="91440" bIns="45720" rtlCol="0" anchor="ctr">
            <a:normAutofit/>
          </a:bodyPr>
          <a:lstStyle>
            <a:defPPr>
              <a:defRPr lang="en-US"/>
            </a:defPPr>
            <a:lvl1pPr marL="228600" indent="-228600">
              <a:lnSpc>
                <a:spcPct val="90000"/>
              </a:lnSpc>
              <a:spcBef>
                <a:spcPct val="0"/>
              </a:spcBef>
              <a:buFont typeface="Arial" panose="020B0604020202020204" pitchFamily="34" charset="0"/>
              <a:buNone/>
              <a:defRPr sz="3600" b="1">
                <a:latin typeface="AvenirNext LT Pro Medium" pitchFamily="34" charset="0"/>
                <a:ea typeface="+mj-ea"/>
                <a:cs typeface="+mj-cs"/>
              </a:defRPr>
            </a:lvl1pPr>
            <a:lvl2pPr marL="685800" indent="-228600">
              <a:lnSpc>
                <a:spcPct val="90000"/>
              </a:lnSpc>
              <a:spcBef>
                <a:spcPts val="500"/>
              </a:spcBef>
              <a:buFont typeface="Arial" panose="020B0604020202020204" pitchFamily="34" charset="0"/>
              <a:buChar char="•"/>
              <a:defRPr sz="2400"/>
            </a:lvl2pPr>
            <a:lvl3pPr marL="1143000" lvl="2"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Qualitative </a:t>
            </a:r>
            <a:r>
              <a:rPr lang="en-GB" dirty="0" smtClean="0"/>
              <a:t>research</a:t>
            </a:r>
            <a:endParaRPr lang="en-GB" dirty="0"/>
          </a:p>
        </p:txBody>
      </p:sp>
      <p:sp>
        <p:nvSpPr>
          <p:cNvPr id="8" name="Content Placeholder 2"/>
          <p:cNvSpPr txBox="1">
            <a:spLocks/>
          </p:cNvSpPr>
          <p:nvPr/>
        </p:nvSpPr>
        <p:spPr>
          <a:xfrm>
            <a:off x="859088" y="5163178"/>
            <a:ext cx="8071156" cy="95841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600" dirty="0" smtClean="0">
                <a:latin typeface="AvenirNext LT Pro Medium" pitchFamily="34" charset="0"/>
              </a:rPr>
              <a:t>In total, </a:t>
            </a:r>
            <a:r>
              <a:rPr lang="en-GB" sz="1600" b="1" dirty="0" smtClean="0">
                <a:latin typeface="AvenirNext LT Pro Medium" pitchFamily="34" charset="0"/>
              </a:rPr>
              <a:t>29 women participated </a:t>
            </a:r>
            <a:r>
              <a:rPr lang="en-GB" sz="1600" dirty="0" smtClean="0">
                <a:latin typeface="AvenirNext LT Pro Medium" pitchFamily="34" charset="0"/>
              </a:rPr>
              <a:t>in the research across the 4 different sectors.  </a:t>
            </a:r>
          </a:p>
          <a:p>
            <a:pPr marL="0" indent="0">
              <a:buNone/>
            </a:pPr>
            <a:r>
              <a:rPr lang="en-GB" sz="1600" dirty="0" smtClean="0">
                <a:latin typeface="AvenirNext LT Pro Medium" pitchFamily="34" charset="0"/>
              </a:rPr>
              <a:t>A mix of demographics (ethnicity, socio demographic and ages 18-40+) included.</a:t>
            </a:r>
          </a:p>
          <a:p>
            <a:pPr marL="0" indent="0">
              <a:buNone/>
            </a:pPr>
            <a:r>
              <a:rPr lang="en-GB" sz="1600" i="1" dirty="0" smtClean="0">
                <a:latin typeface="AvenirNext LT Pro Medium" pitchFamily="34" charset="0"/>
              </a:rPr>
              <a:t>This is a small sample, hence findings cannot be considered robust and hypotheses may need further testing. </a:t>
            </a:r>
          </a:p>
        </p:txBody>
      </p:sp>
      <p:sp>
        <p:nvSpPr>
          <p:cNvPr id="9" name="Content Placeholder 2"/>
          <p:cNvSpPr txBox="1">
            <a:spLocks/>
          </p:cNvSpPr>
          <p:nvPr/>
        </p:nvSpPr>
        <p:spPr>
          <a:xfrm>
            <a:off x="764088" y="980728"/>
            <a:ext cx="10900531" cy="9584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1800" b="1" dirty="0" smtClean="0">
                <a:latin typeface="AvenirNext LT Pro Medium" pitchFamily="34" charset="0"/>
              </a:rPr>
              <a:t>We spoke to a broad spread of women aged 16-40(+) working across 4 different industry sectors in London:</a:t>
            </a:r>
            <a:endParaRPr lang="en-GB" sz="1800" b="1" dirty="0">
              <a:latin typeface="AvenirNext LT Pro Medium"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678601870"/>
              </p:ext>
            </p:extLst>
          </p:nvPr>
        </p:nvGraphicFramePr>
        <p:xfrm>
          <a:off x="838200" y="1778125"/>
          <a:ext cx="10515600" cy="3251200"/>
        </p:xfrm>
        <a:graphic>
          <a:graphicData uri="http://schemas.openxmlformats.org/drawingml/2006/table">
            <a:tbl>
              <a:tblPr firstRow="1" bandRow="1">
                <a:tableStyleId>{073A0DAA-6AF3-43AB-8588-CEC1D06C72B9}</a:tableStyleId>
              </a:tblPr>
              <a:tblGrid>
                <a:gridCol w="3094973"/>
                <a:gridCol w="7420627"/>
              </a:tblGrid>
              <a:tr h="370840">
                <a:tc>
                  <a:txBody>
                    <a:bodyPr/>
                    <a:lstStyle/>
                    <a:p>
                      <a:r>
                        <a:rPr lang="en-GB" sz="1500" dirty="0" smtClean="0">
                          <a:latin typeface="AvenirNext LT Pro Medium" pitchFamily="34" charset="0"/>
                        </a:rPr>
                        <a:t>Sector</a:t>
                      </a:r>
                      <a:endParaRPr lang="en-GB" sz="1500" dirty="0">
                        <a:latin typeface="AvenirNext LT Pro Medium" pitchFamily="34" charset="0"/>
                      </a:endParaRPr>
                    </a:p>
                  </a:txBody>
                  <a:tcPr/>
                </a:tc>
                <a:tc>
                  <a:txBody>
                    <a:bodyPr/>
                    <a:lstStyle/>
                    <a:p>
                      <a:r>
                        <a:rPr lang="en-GB" sz="1500" dirty="0" smtClean="0">
                          <a:latin typeface="AvenirNext LT Pro Medium" pitchFamily="34" charset="0"/>
                        </a:rPr>
                        <a:t>Method and sample</a:t>
                      </a:r>
                      <a:endParaRPr lang="en-GB" sz="1500" dirty="0">
                        <a:latin typeface="AvenirNext LT Pro Medium" pitchFamily="34" charset="0"/>
                      </a:endParaRPr>
                    </a:p>
                  </a:txBody>
                  <a:tcPr/>
                </a:tc>
              </a:tr>
              <a:tr h="370840">
                <a:tc>
                  <a:txBody>
                    <a:bodyPr/>
                    <a:lstStyle/>
                    <a:p>
                      <a:r>
                        <a:rPr lang="en-GB" sz="1500" dirty="0" smtClean="0">
                          <a:latin typeface="AvenirNext LT Pro Medium" pitchFamily="34" charset="0"/>
                        </a:rPr>
                        <a:t>Private sector (The Futures Company) </a:t>
                      </a:r>
                      <a:endParaRPr lang="en-GB" sz="1500" dirty="0">
                        <a:latin typeface="AvenirNext LT Pro Medium" pitchFamily="34" charset="0"/>
                      </a:endParaRPr>
                    </a:p>
                  </a:txBody>
                  <a:tcPr anchor="ctr"/>
                </a:tc>
                <a:tc>
                  <a:txBody>
                    <a:bodyPr/>
                    <a:lstStyle/>
                    <a:p>
                      <a:pPr marL="285750" indent="-285750">
                        <a:buFont typeface="Arial" pitchFamily="34" charset="0"/>
                        <a:buChar char="•"/>
                      </a:pPr>
                      <a:r>
                        <a:rPr lang="en-GB" sz="1500" dirty="0" smtClean="0">
                          <a:latin typeface="AvenirNext LT Pro Medium" pitchFamily="34" charset="0"/>
                        </a:rPr>
                        <a:t>1 x focus group in</a:t>
                      </a:r>
                      <a:r>
                        <a:rPr lang="en-GB" sz="1500" baseline="0" dirty="0" smtClean="0">
                          <a:latin typeface="AvenirNext LT Pro Medium" pitchFamily="34" charset="0"/>
                        </a:rPr>
                        <a:t> </a:t>
                      </a:r>
                      <a:r>
                        <a:rPr lang="en-GB" sz="1500" dirty="0" smtClean="0">
                          <a:latin typeface="AvenirNext LT Pro Medium" pitchFamily="34" charset="0"/>
                        </a:rPr>
                        <a:t>London Bridge with </a:t>
                      </a:r>
                      <a:r>
                        <a:rPr lang="en-GB" sz="1500" b="1" dirty="0" smtClean="0">
                          <a:latin typeface="AvenirNext LT Pro Medium" pitchFamily="34" charset="0"/>
                        </a:rPr>
                        <a:t>6 women</a:t>
                      </a:r>
                      <a:r>
                        <a:rPr lang="en-GB" sz="1500" b="1" baseline="0" dirty="0" smtClean="0">
                          <a:latin typeface="AvenirNext LT Pro Medium" pitchFamily="34" charset="0"/>
                        </a:rPr>
                        <a:t> </a:t>
                      </a:r>
                      <a:r>
                        <a:rPr lang="en-GB" sz="1500" baseline="0" dirty="0" smtClean="0">
                          <a:latin typeface="AvenirNext LT Pro Medium" pitchFamily="34" charset="0"/>
                        </a:rPr>
                        <a:t>working in consultancy</a:t>
                      </a:r>
                    </a:p>
                    <a:p>
                      <a:pPr marL="285750" indent="-285750">
                        <a:buFont typeface="Arial" pitchFamily="34" charset="0"/>
                        <a:buChar char="•"/>
                      </a:pPr>
                      <a:r>
                        <a:rPr lang="en-GB" sz="1500" dirty="0" smtClean="0">
                          <a:latin typeface="AvenirNext LT Pro Medium" pitchFamily="34" charset="0"/>
                        </a:rPr>
                        <a:t>3 inactive;</a:t>
                      </a:r>
                      <a:r>
                        <a:rPr lang="en-GB" sz="1500" baseline="0" dirty="0" smtClean="0">
                          <a:latin typeface="AvenirNext LT Pro Medium" pitchFamily="34" charset="0"/>
                        </a:rPr>
                        <a:t> 3 active (ranging from once a mth to 2+ per week)</a:t>
                      </a:r>
                      <a:endParaRPr lang="en-GB" sz="1500" dirty="0">
                        <a:latin typeface="AvenirNext LT Pro Medium" pitchFamily="34" charset="0"/>
                      </a:endParaRPr>
                    </a:p>
                  </a:txBody>
                  <a:tcPr/>
                </a:tc>
              </a:tr>
              <a:tr h="370840">
                <a:tc>
                  <a:txBody>
                    <a:bodyPr/>
                    <a:lstStyle/>
                    <a:p>
                      <a:r>
                        <a:rPr lang="en-GB" sz="1500" dirty="0" smtClean="0">
                          <a:latin typeface="AvenirNext LT Pro Medium" pitchFamily="34" charset="0"/>
                        </a:rPr>
                        <a:t>Charity sector (Crisis)</a:t>
                      </a:r>
                      <a:endParaRPr lang="en-GB" sz="1500" dirty="0">
                        <a:latin typeface="AvenirNext LT Pro Medium" pitchFamily="34" charset="0"/>
                      </a:endParaRPr>
                    </a:p>
                  </a:txBody>
                  <a:tcPr anchor="ctr"/>
                </a:tc>
                <a:tc>
                  <a:txBody>
                    <a:bodyPr/>
                    <a:lstStyle/>
                    <a:p>
                      <a:pPr marL="285750" indent="-285750">
                        <a:buFont typeface="Arial" pitchFamily="34" charset="0"/>
                        <a:buChar char="•"/>
                      </a:pPr>
                      <a:r>
                        <a:rPr lang="en-GB" sz="1500" dirty="0" smtClean="0">
                          <a:latin typeface="AvenirNext LT Pro Medium" pitchFamily="34" charset="0"/>
                        </a:rPr>
                        <a:t>1 x focus group in East</a:t>
                      </a:r>
                      <a:r>
                        <a:rPr lang="en-GB" sz="1500" baseline="0" dirty="0" smtClean="0">
                          <a:latin typeface="AvenirNext LT Pro Medium" pitchFamily="34" charset="0"/>
                        </a:rPr>
                        <a:t> London with </a:t>
                      </a:r>
                      <a:r>
                        <a:rPr lang="en-GB" sz="1500" b="1" baseline="0" dirty="0" smtClean="0">
                          <a:latin typeface="AvenirNext LT Pro Medium" pitchFamily="34" charset="0"/>
                        </a:rPr>
                        <a:t>9 women </a:t>
                      </a:r>
                      <a:r>
                        <a:rPr lang="en-GB" sz="1500" baseline="0" dirty="0" smtClean="0">
                          <a:latin typeface="AvenirNext LT Pro Medium" pitchFamily="34" charset="0"/>
                        </a:rPr>
                        <a:t>from the non-profit sector</a:t>
                      </a:r>
                    </a:p>
                    <a:p>
                      <a:pPr marL="285750" indent="-285750">
                        <a:buFont typeface="Arial" pitchFamily="34" charset="0"/>
                        <a:buChar char="•"/>
                      </a:pPr>
                      <a:r>
                        <a:rPr lang="en-GB" sz="1500" baseline="0" dirty="0" smtClean="0">
                          <a:latin typeface="AvenirNext LT Pro Medium" pitchFamily="34" charset="0"/>
                        </a:rPr>
                        <a:t>6 inactive or low active; 3 active at least once per week</a:t>
                      </a:r>
                      <a:endParaRPr lang="en-GB" sz="1500" dirty="0">
                        <a:latin typeface="AvenirNext LT Pro Medium" pitchFamily="34" charset="0"/>
                      </a:endParaRPr>
                    </a:p>
                  </a:txBody>
                  <a:tcPr/>
                </a:tc>
              </a:tr>
              <a:tr h="370840">
                <a:tc>
                  <a:txBody>
                    <a:bodyPr/>
                    <a:lstStyle/>
                    <a:p>
                      <a:r>
                        <a:rPr lang="en-GB" sz="1500" dirty="0" smtClean="0">
                          <a:latin typeface="AvenirNext LT Pro Medium" pitchFamily="34" charset="0"/>
                        </a:rPr>
                        <a:t>Public sector</a:t>
                      </a:r>
                      <a:r>
                        <a:rPr lang="en-GB" sz="1500" baseline="0" dirty="0" smtClean="0">
                          <a:latin typeface="AvenirNext LT Pro Medium" pitchFamily="34" charset="0"/>
                        </a:rPr>
                        <a:t> (mix)</a:t>
                      </a:r>
                      <a:endParaRPr lang="en-GB" sz="1500" dirty="0">
                        <a:latin typeface="AvenirNext LT Pro Medium" pitchFamily="34" charset="0"/>
                      </a:endParaRPr>
                    </a:p>
                  </a:txBody>
                  <a:tcPr anchor="ctr"/>
                </a:tc>
                <a:tc>
                  <a:txBody>
                    <a:bodyPr/>
                    <a:lstStyle/>
                    <a:p>
                      <a:pPr marL="285750" indent="-285750">
                        <a:buFont typeface="Arial" pitchFamily="34" charset="0"/>
                        <a:buChar char="•"/>
                      </a:pPr>
                      <a:r>
                        <a:rPr lang="en-GB" sz="1500" b="1" dirty="0" smtClean="0">
                          <a:latin typeface="AvenirNext LT Pro Medium" pitchFamily="34" charset="0"/>
                        </a:rPr>
                        <a:t>4 depth</a:t>
                      </a:r>
                      <a:r>
                        <a:rPr lang="en-GB" sz="1500" b="1" baseline="0" dirty="0" smtClean="0">
                          <a:latin typeface="AvenirNext LT Pro Medium" pitchFamily="34" charset="0"/>
                        </a:rPr>
                        <a:t> interviews</a:t>
                      </a:r>
                      <a:r>
                        <a:rPr lang="en-GB" sz="1500" baseline="0" dirty="0" smtClean="0">
                          <a:latin typeface="AvenirNext LT Pro Medium" pitchFamily="34" charset="0"/>
                        </a:rPr>
                        <a:t>: one government official at Department of health; 3 teachers (2 full time; 1 part time), plus LinkedIn Discussion Forum</a:t>
                      </a:r>
                    </a:p>
                    <a:p>
                      <a:pPr marL="285750" indent="-285750">
                        <a:buFont typeface="Arial" pitchFamily="34" charset="0"/>
                        <a:buChar char="•"/>
                      </a:pPr>
                      <a:r>
                        <a:rPr lang="en-GB" sz="1500" baseline="0" dirty="0" smtClean="0">
                          <a:latin typeface="AvenirNext LT Pro Medium" pitchFamily="34" charset="0"/>
                        </a:rPr>
                        <a:t>2 inactive; 2 low active</a:t>
                      </a:r>
                      <a:endParaRPr lang="en-GB" sz="1500" dirty="0">
                        <a:latin typeface="AvenirNext LT Pro Medium" pitchFamily="34" charset="0"/>
                      </a:endParaRPr>
                    </a:p>
                  </a:txBody>
                  <a:tcPr/>
                </a:tc>
              </a:tr>
              <a:tr h="370840">
                <a:tc>
                  <a:txBody>
                    <a:bodyPr/>
                    <a:lstStyle/>
                    <a:p>
                      <a:r>
                        <a:rPr lang="en-GB" sz="1500" dirty="0" smtClean="0">
                          <a:latin typeface="AvenirNext LT Pro Medium" pitchFamily="34" charset="0"/>
                        </a:rPr>
                        <a:t>Service sector</a:t>
                      </a:r>
                      <a:r>
                        <a:rPr lang="en-GB" sz="1500" baseline="0" dirty="0" smtClean="0">
                          <a:latin typeface="AvenirNext LT Pro Medium" pitchFamily="34" charset="0"/>
                        </a:rPr>
                        <a:t> (mix)</a:t>
                      </a:r>
                      <a:endParaRPr lang="en-GB" sz="1500" dirty="0">
                        <a:latin typeface="AvenirNext LT Pro Medium" pitchFamily="34" charset="0"/>
                      </a:endParaRPr>
                    </a:p>
                  </a:txBody>
                  <a:tcPr anchor="ctr"/>
                </a:tc>
                <a:tc>
                  <a:txBody>
                    <a:bodyPr/>
                    <a:lstStyle/>
                    <a:p>
                      <a:pPr marL="285750" indent="-285750">
                        <a:buFont typeface="Arial" pitchFamily="34" charset="0"/>
                        <a:buChar char="•"/>
                      </a:pPr>
                      <a:r>
                        <a:rPr lang="en-GB" sz="1500" b="1" dirty="0" smtClean="0">
                          <a:latin typeface="AvenirNext LT Pro Medium" pitchFamily="34" charset="0"/>
                        </a:rPr>
                        <a:t>10 intercept interviews </a:t>
                      </a:r>
                      <a:r>
                        <a:rPr lang="en-GB" sz="1500" dirty="0" smtClean="0">
                          <a:latin typeface="AvenirNext LT Pro Medium" pitchFamily="34" charset="0"/>
                        </a:rPr>
                        <a:t>with</a:t>
                      </a:r>
                      <a:r>
                        <a:rPr lang="en-GB" sz="1500" baseline="0" dirty="0" smtClean="0">
                          <a:latin typeface="AvenirNext LT Pro Medium" pitchFamily="34" charset="0"/>
                        </a:rPr>
                        <a:t> women in 3 different areas of London - Brixton, London Bridge and Bloomsbury - working in retail (2), catering (6) and laundry (1)</a:t>
                      </a:r>
                    </a:p>
                    <a:p>
                      <a:pPr marL="285750" indent="-285750">
                        <a:buFont typeface="Arial" pitchFamily="34" charset="0"/>
                        <a:buChar char="•"/>
                      </a:pPr>
                      <a:r>
                        <a:rPr lang="en-GB" sz="1500" baseline="0" dirty="0" smtClean="0">
                          <a:latin typeface="AvenirNext LT Pro Medium" pitchFamily="34" charset="0"/>
                        </a:rPr>
                        <a:t>7 inactive; 3 active</a:t>
                      </a:r>
                      <a:endParaRPr lang="en-GB" sz="1500" dirty="0">
                        <a:latin typeface="AvenirNext LT Pro Medium" pitchFamily="34" charset="0"/>
                      </a:endParaRPr>
                    </a:p>
                  </a:txBody>
                  <a:tcPr/>
                </a:tc>
              </a:tr>
            </a:tbl>
          </a:graphicData>
        </a:graphic>
      </p:graphicFrame>
    </p:spTree>
    <p:extLst>
      <p:ext uri="{BB962C8B-B14F-4D97-AF65-F5344CB8AC3E}">
        <p14:creationId xmlns:p14="http://schemas.microsoft.com/office/powerpoint/2010/main" val="3371177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dirty="0" smtClean="0"/>
              <a:t>Oliver Boo Consulting Ltd.</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7</a:t>
            </a:fld>
            <a:endParaRPr lang="en-GB" dirty="0"/>
          </a:p>
        </p:txBody>
      </p:sp>
      <p:sp>
        <p:nvSpPr>
          <p:cNvPr id="7" name="Title 1"/>
          <p:cNvSpPr txBox="1">
            <a:spLocks/>
          </p:cNvSpPr>
          <p:nvPr/>
        </p:nvSpPr>
        <p:spPr>
          <a:xfrm>
            <a:off x="239349" y="0"/>
            <a:ext cx="11952651" cy="1124744"/>
          </a:xfrm>
          <a:prstGeom prst="rect">
            <a:avLst/>
          </a:prstGeom>
        </p:spPr>
        <p:txBody>
          <a:bodyPr vert="horz" lIns="91440" tIns="45720" rIns="91440" bIns="45720" rtlCol="0" anchor="ctr">
            <a:normAutofit/>
          </a:bodyPr>
          <a:lstStyle>
            <a:defPPr>
              <a:defRPr lang="en-US"/>
            </a:defPPr>
            <a:lvl1pPr marL="228600" indent="-228600">
              <a:lnSpc>
                <a:spcPct val="90000"/>
              </a:lnSpc>
              <a:spcBef>
                <a:spcPct val="0"/>
              </a:spcBef>
              <a:buFont typeface="Arial" panose="020B0604020202020204" pitchFamily="34" charset="0"/>
              <a:buNone/>
              <a:defRPr sz="3600" b="1">
                <a:latin typeface="AvenirNext LT Pro Medium" pitchFamily="34" charset="0"/>
                <a:ea typeface="+mj-ea"/>
                <a:cs typeface="+mj-cs"/>
              </a:defRPr>
            </a:lvl1pPr>
            <a:lvl2pPr marL="685800" indent="-228600">
              <a:lnSpc>
                <a:spcPct val="90000"/>
              </a:lnSpc>
              <a:spcBef>
                <a:spcPts val="500"/>
              </a:spcBef>
              <a:buFont typeface="Arial" panose="020B0604020202020204" pitchFamily="34" charset="0"/>
              <a:buChar char="•"/>
              <a:defRPr sz="2400"/>
            </a:lvl2pPr>
            <a:lvl3pPr marL="1143000" lvl="2"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r>
              <a:rPr lang="en-GB" sz="3200" dirty="0" smtClean="0"/>
              <a:t>A broad range of women and organisations were sampled</a:t>
            </a:r>
            <a:endParaRPr lang="en-GB" sz="3200" dirty="0"/>
          </a:p>
        </p:txBody>
      </p:sp>
      <p:pic>
        <p:nvPicPr>
          <p:cNvPr id="5122" name="Picture 2" descr="Victoria Heptonst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556" y="1184371"/>
            <a:ext cx="2479322" cy="1324667"/>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thefuturescompany.com/wp-content/uploads/2012/10/Liz_Walkling_lg.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53122" y="1372478"/>
            <a:ext cx="1775177" cy="948452"/>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Sarah Beddall 720x384">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61651" y="4659871"/>
            <a:ext cx="2072529" cy="1105349"/>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C:\Users\Alex\Documents\Oliver Boo\London Sport\Fieldwork\Crisis women.jpg"/>
          <p:cNvPicPr>
            <a:picLocks noChangeAspect="1" noChangeArrowheads="1"/>
          </p:cNvPicPr>
          <p:nvPr/>
        </p:nvPicPr>
        <p:blipFill rotWithShape="1">
          <a:blip r:embed="rId8">
            <a:extLst>
              <a:ext uri="{28A0092B-C50C-407E-A947-70E740481C1C}">
                <a14:useLocalDpi xmlns:a14="http://schemas.microsoft.com/office/drawing/2010/main" val="0"/>
              </a:ext>
            </a:extLst>
          </a:blip>
          <a:srcRect b="14547"/>
          <a:stretch/>
        </p:blipFill>
        <p:spPr bwMode="auto">
          <a:xfrm>
            <a:off x="2861184" y="1801548"/>
            <a:ext cx="3819408" cy="244784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Alex\Documents\Oliver Boo\London Sport\Fieldwork\ML2.jp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7152"/>
          <a:stretch/>
        </p:blipFill>
        <p:spPr bwMode="auto">
          <a:xfrm>
            <a:off x="575733" y="2852796"/>
            <a:ext cx="1986844" cy="219474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lex\Documents\Oliver Boo\London Sport\Fieldwork\ML3.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148710" y="1965207"/>
            <a:ext cx="1732845" cy="23104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lex\Documents\Oliver Boo\London Sport\Fieldwork\Restaurant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746066" y="2751197"/>
            <a:ext cx="1271411" cy="169521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lex\Documents\Oliver Boo\London Sport\Fieldwork\Restaurant2.jpg"/>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6814804" y="3120437"/>
            <a:ext cx="1522942" cy="2030589"/>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https://encrypted-tbn0.gstatic.com/images?q=tbn:ANd9GcRVEgKBiQRmmaS6hc1lsb4JXVBKE4zUD6J0pHXWXg28OjzC7YGjeg">
            <a:hlinkClick r:id="rId12"/>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728511" y="4598144"/>
            <a:ext cx="679181" cy="679181"/>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9" descr="Image result for futures company logo"/>
          <p:cNvSpPr>
            <a:spLocks noChangeAspect="1" noChangeArrowheads="1"/>
          </p:cNvSpPr>
          <p:nvPr/>
        </p:nvSpPr>
        <p:spPr bwMode="auto">
          <a:xfrm>
            <a:off x="155575" y="-623888"/>
            <a:ext cx="1304925" cy="13049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035" name="Picture 11" descr="https://pbs.twimg.com/profile_images/491966118941036545/kBuEcUj0.jpeg">
            <a:hlinkClick r:id="rId13"/>
          </p:cNvPr>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6917661" y="1197169"/>
            <a:ext cx="1645749" cy="1645749"/>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www.crisis.org.uk/images/logo.gif">
            <a:hlinkClick r:id="rId14"/>
          </p:cNvPr>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733147" y="1653330"/>
            <a:ext cx="1885950" cy="73342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http://selfmanagementuk.org/sites/default/files/links/logos/dh20logo.jpg">
            <a:hlinkClick r:id="rId15"/>
          </p:cNvPr>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592059" y="5235569"/>
            <a:ext cx="3109516" cy="984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850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1828800"/>
          </a:xfrm>
        </p:spPr>
        <p:txBody>
          <a:bodyPr vert="horz" lIns="91440" tIns="45720" rIns="91440" bIns="45720" rtlCol="0" anchor="ctr">
            <a:normAutofit/>
          </a:bodyPr>
          <a:lstStyle/>
          <a:p>
            <a:pPr>
              <a:spcBef>
                <a:spcPct val="0"/>
              </a:spcBef>
              <a:buNone/>
            </a:pPr>
            <a:r>
              <a:rPr lang="en-GB" sz="3600" b="1" dirty="0">
                <a:latin typeface="AvenirNext LT Pro Medium" pitchFamily="34" charset="0"/>
                <a:ea typeface="+mj-ea"/>
                <a:cs typeface="+mj-cs"/>
              </a:rPr>
              <a:t>Recap of national picture: barriers and enablers</a:t>
            </a:r>
          </a:p>
          <a:p>
            <a:pPr lvl="2"/>
            <a:endParaRPr lang="en-GB" dirty="0"/>
          </a:p>
        </p:txBody>
      </p:sp>
      <p:sp>
        <p:nvSpPr>
          <p:cNvPr id="4" name="Footer Placeholder 3"/>
          <p:cNvSpPr>
            <a:spLocks noGrp="1"/>
          </p:cNvSpPr>
          <p:nvPr>
            <p:ph type="ftr" sz="quarter" idx="11"/>
          </p:nvPr>
        </p:nvSpPr>
        <p:spPr/>
        <p:txBody>
          <a:bodyPr/>
          <a:lstStyle/>
          <a:p>
            <a:r>
              <a:rPr lang="en-GB" dirty="0" smtClean="0"/>
              <a:t>Oliver Boo Consulting</a:t>
            </a:r>
            <a:endParaRPr lang="en-GB" dirty="0"/>
          </a:p>
        </p:txBody>
      </p:sp>
      <p:sp>
        <p:nvSpPr>
          <p:cNvPr id="5" name="Slide Number Placeholder 4"/>
          <p:cNvSpPr>
            <a:spLocks noGrp="1"/>
          </p:cNvSpPr>
          <p:nvPr>
            <p:ph type="sldNum" sz="quarter" idx="12"/>
          </p:nvPr>
        </p:nvSpPr>
        <p:spPr/>
        <p:txBody>
          <a:bodyPr/>
          <a:lstStyle/>
          <a:p>
            <a:fld id="{A6D1F521-5012-4FA6-B017-52E326E0F6DA}" type="slidenum">
              <a:rPr lang="en-GB" smtClean="0"/>
              <a:t>8</a:t>
            </a:fld>
            <a:endParaRPr lang="en-GB" dirty="0"/>
          </a:p>
        </p:txBody>
      </p:sp>
    </p:spTree>
    <p:extLst>
      <p:ext uri="{BB962C8B-B14F-4D97-AF65-F5344CB8AC3E}">
        <p14:creationId xmlns:p14="http://schemas.microsoft.com/office/powerpoint/2010/main" val="1024524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708666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6806</Words>
  <Application>Microsoft Office PowerPoint</Application>
  <PresentationFormat>Widescreen</PresentationFormat>
  <Paragraphs>483</Paragraphs>
  <Slides>45</Slides>
  <Notes>25</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ＭＳ Ｐゴシック</vt:lpstr>
      <vt:lpstr>Arial</vt:lpstr>
      <vt:lpstr>AvenirNext LT Pro Medium</vt:lpstr>
      <vt:lpstr>Calibri</vt:lpstr>
      <vt:lpstr>Calibri Light</vt:lpstr>
      <vt:lpstr>HelveticaNeue LT 45 Light</vt:lpstr>
      <vt:lpstr>Office Theme</vt:lpstr>
      <vt:lpstr>Understanding the London specific barriers to girls and women getting active</vt:lpstr>
      <vt:lpstr>Contents</vt:lpstr>
      <vt:lpstr>PowerPoint Presentation</vt:lpstr>
      <vt:lpstr>Background and objectives</vt:lpstr>
      <vt:lpstr>PowerPoint Presentation</vt:lpstr>
      <vt:lpstr>PowerPoint Presentation</vt:lpstr>
      <vt:lpstr>PowerPoint Presentation</vt:lpstr>
      <vt:lpstr>PowerPoint Presentation</vt:lpstr>
      <vt:lpstr>PowerPoint Presentation</vt:lpstr>
      <vt:lpstr>Sport and exercise does not always feel relevant or a priority</vt:lpstr>
      <vt:lpstr>Understanding the customer journey</vt:lpstr>
      <vt:lpstr>Understanding the factors stopping women</vt:lpstr>
      <vt:lpstr>Personal barriers and fear of being judged can be deeply rooted</vt:lpstr>
      <vt:lpstr>Practical barriers are more easily articulated</vt:lpstr>
      <vt:lpstr>In terms of what motivates, social and cultural enablers are key</vt:lpstr>
      <vt:lpstr>Triggering action</vt:lpstr>
      <vt:lpstr>PowerPoint Presentation</vt:lpstr>
      <vt:lpstr>PowerPoint Presentation</vt:lpstr>
      <vt:lpstr>PowerPoint Presentation</vt:lpstr>
      <vt:lpstr>PowerPoint Presentation</vt:lpstr>
      <vt:lpstr>PowerPoint Presentation</vt:lpstr>
      <vt:lpstr>PowerPoint Presentation</vt:lpstr>
      <vt:lpstr>It’s not about a lack of opportunity…</vt:lpstr>
      <vt:lpstr>But hectic London lifestyles exacerbate time and energy barriers</vt:lpstr>
      <vt:lpstr>High costs can create a particular barrier in London</vt:lpstr>
      <vt:lpstr>It can be hard to find the activities that suit you</vt:lpstr>
      <vt:lpstr>Confidence is a barrier for women in London too</vt:lpstr>
      <vt:lpstr>And safety is a fundamental concern which deters certain activities</vt:lpstr>
      <vt:lpstr>PowerPoint Presentation</vt:lpstr>
      <vt:lpstr>Work pressure and time squeeze can be intense in most sectors</vt:lpstr>
      <vt:lpstr>Standing jobs can be particularly exhausting</vt:lpstr>
      <vt:lpstr>Large employers – public or private sector – are often more likely to offer gym membership</vt:lpstr>
      <vt:lpstr>PowerPoint Presentation</vt:lpstr>
      <vt:lpstr>This Girl Can was almost universally popular </vt:lpstr>
      <vt:lpstr>PowerPoint Presentation</vt:lpstr>
      <vt:lpstr>1. Build exercise into the working day</vt:lpstr>
      <vt:lpstr>2. Work with employers</vt:lpstr>
      <vt:lpstr>3. Use London’s green spaces</vt:lpstr>
      <vt:lpstr>4. More family friendly activities</vt:lpstr>
      <vt:lpstr>PowerPoint Presentation</vt:lpstr>
      <vt:lpstr>PowerPoint Presentation</vt:lpstr>
      <vt:lpstr>Appendices</vt:lpstr>
      <vt:lpstr>Desk research sources</vt:lpstr>
      <vt:lpstr>Acknowledgements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London specific barriers to girls and women getting active</dc:title>
  <dc:creator>Tristan Farron-Mahon</dc:creator>
  <cp:lastModifiedBy>Tristan Farron-Mahon</cp:lastModifiedBy>
  <cp:revision>1</cp:revision>
  <dcterms:modified xsi:type="dcterms:W3CDTF">2016-03-18T17:12:00Z</dcterms:modified>
</cp:coreProperties>
</file>