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757" r:id="rId5"/>
  </p:sldMasterIdLst>
  <p:notesMasterIdLst>
    <p:notesMasterId r:id="rId25"/>
  </p:notesMasterIdLst>
  <p:handoutMasterIdLst>
    <p:handoutMasterId r:id="rId26"/>
  </p:handoutMasterIdLst>
  <p:sldIdLst>
    <p:sldId id="298" r:id="rId6"/>
    <p:sldId id="260" r:id="rId7"/>
    <p:sldId id="281" r:id="rId8"/>
    <p:sldId id="295" r:id="rId9"/>
    <p:sldId id="282" r:id="rId10"/>
    <p:sldId id="296" r:id="rId11"/>
    <p:sldId id="297" r:id="rId12"/>
    <p:sldId id="284" r:id="rId13"/>
    <p:sldId id="291" r:id="rId14"/>
    <p:sldId id="285" r:id="rId15"/>
    <p:sldId id="286" r:id="rId16"/>
    <p:sldId id="287" r:id="rId17"/>
    <p:sldId id="292" r:id="rId18"/>
    <p:sldId id="288" r:id="rId19"/>
    <p:sldId id="289" r:id="rId20"/>
    <p:sldId id="290" r:id="rId21"/>
    <p:sldId id="294" r:id="rId22"/>
    <p:sldId id="303" r:id="rId23"/>
    <p:sldId id="301" r:id="rId2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0">
          <p15:clr>
            <a:srgbClr val="A4A3A4"/>
          </p15:clr>
        </p15:guide>
        <p15:guide id="2" orient="horz" pos="981">
          <p15:clr>
            <a:srgbClr val="A4A3A4"/>
          </p15:clr>
        </p15:guide>
        <p15:guide id="3" orient="horz" pos="210">
          <p15:clr>
            <a:srgbClr val="A4A3A4"/>
          </p15:clr>
        </p15:guide>
        <p15:guide id="4" orient="horz" pos="436">
          <p15:clr>
            <a:srgbClr val="A4A3A4"/>
          </p15:clr>
        </p15:guide>
        <p15:guide id="5" pos="5375">
          <p15:clr>
            <a:srgbClr val="A4A3A4"/>
          </p15:clr>
        </p15:guide>
        <p15:guide id="6" pos="1020">
          <p15:clr>
            <a:srgbClr val="A4A3A4"/>
          </p15:clr>
        </p15:guide>
        <p15:guide id="7" pos="385">
          <p15:clr>
            <a:srgbClr val="A4A3A4"/>
          </p15:clr>
        </p15:guide>
        <p15:guide id="8" pos="2880">
          <p15:clr>
            <a:srgbClr val="A4A3A4"/>
          </p15:clr>
        </p15:guide>
        <p15:guide id="9" pos="41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9E"/>
    <a:srgbClr val="98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83126" autoAdjust="0"/>
  </p:normalViewPr>
  <p:slideViewPr>
    <p:cSldViewPr>
      <p:cViewPr varScale="1">
        <p:scale>
          <a:sx n="74" d="100"/>
          <a:sy n="74" d="100"/>
        </p:scale>
        <p:origin x="1550" y="67"/>
      </p:cViewPr>
      <p:guideLst>
        <p:guide orient="horz" pos="3430"/>
        <p:guide orient="horz" pos="981"/>
        <p:guide orient="horz" pos="210"/>
        <p:guide orient="horz" pos="436"/>
        <p:guide pos="5375"/>
        <p:guide pos="1020"/>
        <p:guide pos="385"/>
        <p:guide pos="2880"/>
        <p:guide pos="4150"/>
      </p:guideLst>
    </p:cSldViewPr>
  </p:slideViewPr>
  <p:outlineViewPr>
    <p:cViewPr>
      <p:scale>
        <a:sx n="33" d="100"/>
        <a:sy n="33" d="100"/>
      </p:scale>
      <p:origin x="0" y="1638"/>
    </p:cViewPr>
  </p:outlineViewPr>
  <p:notesTextViewPr>
    <p:cViewPr>
      <p:scale>
        <a:sx n="100" d="100"/>
        <a:sy n="100" d="100"/>
      </p:scale>
      <p:origin x="0" y="0"/>
    </p:cViewPr>
  </p:notesTextViewPr>
  <p:sorterViewPr>
    <p:cViewPr>
      <p:scale>
        <a:sx n="100" d="100"/>
        <a:sy n="100" d="100"/>
      </p:scale>
      <p:origin x="0" y="1602"/>
    </p:cViewPr>
  </p:sorterViewPr>
  <p:notesViewPr>
    <p:cSldViewPr>
      <p:cViewPr varScale="1">
        <p:scale>
          <a:sx n="76" d="100"/>
          <a:sy n="76" d="100"/>
        </p:scale>
        <p:origin x="-216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2994" tIns="46497" rIns="92994" bIns="46497"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6411"/>
          </a:xfrm>
          <a:prstGeom prst="rect">
            <a:avLst/>
          </a:prstGeom>
        </p:spPr>
        <p:txBody>
          <a:bodyPr vert="horz" lIns="92994" tIns="46497" rIns="92994" bIns="46497" rtlCol="0"/>
          <a:lstStyle>
            <a:lvl1pPr algn="r">
              <a:defRPr sz="1200"/>
            </a:lvl1pPr>
          </a:lstStyle>
          <a:p>
            <a:fld id="{026E5075-C126-4770-ADDA-42DE291089EA}" type="datetimeFigureOut">
              <a:rPr lang="en-GB" smtClean="0"/>
              <a:t>18/03/2016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2994" tIns="46497" rIns="92994" bIns="46497"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2994" tIns="46497" rIns="92994" bIns="46497" rtlCol="0" anchor="b"/>
          <a:lstStyle>
            <a:lvl1pPr algn="r">
              <a:defRPr sz="1200"/>
            </a:lvl1pPr>
          </a:lstStyle>
          <a:p>
            <a:fld id="{D7B8A8C1-B90C-4AC7-9DCA-537E049EAF84}" type="slidenum">
              <a:rPr lang="en-GB" smtClean="0"/>
              <a:t>‹#›</a:t>
            </a:fld>
            <a:endParaRPr lang="en-GB"/>
          </a:p>
        </p:txBody>
      </p:sp>
    </p:spTree>
    <p:extLst>
      <p:ext uri="{BB962C8B-B14F-4D97-AF65-F5344CB8AC3E}">
        <p14:creationId xmlns:p14="http://schemas.microsoft.com/office/powerpoint/2010/main" val="167784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2994" tIns="46497" rIns="92994" bIns="46497" rtlCol="0"/>
          <a:lstStyle>
            <a:lvl1pPr algn="l">
              <a:defRPr sz="1200"/>
            </a:lvl1pPr>
          </a:lstStyle>
          <a:p>
            <a:endParaRPr lang="en-US"/>
          </a:p>
        </p:txBody>
      </p:sp>
      <p:sp>
        <p:nvSpPr>
          <p:cNvPr id="3" name="Date Placeholder 2"/>
          <p:cNvSpPr>
            <a:spLocks noGrp="1"/>
          </p:cNvSpPr>
          <p:nvPr>
            <p:ph type="dt" idx="1"/>
          </p:nvPr>
        </p:nvSpPr>
        <p:spPr>
          <a:xfrm>
            <a:off x="3850443" y="1"/>
            <a:ext cx="2945659" cy="496411"/>
          </a:xfrm>
          <a:prstGeom prst="rect">
            <a:avLst/>
          </a:prstGeom>
        </p:spPr>
        <p:txBody>
          <a:bodyPr vert="horz" lIns="92994" tIns="46497" rIns="92994" bIns="46497" rtlCol="0"/>
          <a:lstStyle>
            <a:lvl1pPr algn="r">
              <a:defRPr sz="1200"/>
            </a:lvl1pPr>
          </a:lstStyle>
          <a:p>
            <a:fld id="{7665965F-46C9-4FA8-9786-426A2753F503}" type="datetimeFigureOut">
              <a:rPr lang="en-US" smtClean="0"/>
              <a:pPr/>
              <a:t>3/18/2016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994" tIns="46497" rIns="92994" bIns="46497" rtlCol="0" anchor="ctr"/>
          <a:lstStyle/>
          <a:p>
            <a:endParaRPr lang="en-US"/>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2994" tIns="46497" rIns="92994" bIns="464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2994" tIns="46497" rIns="92994" bIns="46497"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2994" tIns="46497" rIns="92994" bIns="46497" rtlCol="0" anchor="b"/>
          <a:lstStyle>
            <a:lvl1pPr algn="r">
              <a:defRPr sz="1200"/>
            </a:lvl1pPr>
          </a:lstStyle>
          <a:p>
            <a:fld id="{BF1A7007-A200-4625-857B-C1B607EDAC37}" type="slidenum">
              <a:rPr lang="en-US" smtClean="0"/>
              <a:pPr/>
              <a:t>‹#›</a:t>
            </a:fld>
            <a:endParaRPr lang="en-US"/>
          </a:p>
        </p:txBody>
      </p:sp>
    </p:spTree>
    <p:extLst>
      <p:ext uri="{BB962C8B-B14F-4D97-AF65-F5344CB8AC3E}">
        <p14:creationId xmlns:p14="http://schemas.microsoft.com/office/powerpoint/2010/main" val="9040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oo.org.uk/NOO_pub/Key_dat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gov.uk/government/statistics/national-travel-survey-201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statistics/national-travel-survey-201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oo.org.uk/NOO_pub/Key_dat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noo.org.uk/securefiles/150629_1236/online_tools_briefing_13011_%20FINAL.PDF" TargetMode="External"/><Relationship Id="rId3" Type="http://schemas.openxmlformats.org/officeDocument/2006/relationships/hyperlink" Target="http://www.gov.uk/government/publications/everybody-active-every-day-a-framework-to-embed-physical-activity-into-daily-life" TargetMode="External"/><Relationship Id="rId7" Type="http://schemas.openxmlformats.org/officeDocument/2006/relationships/hyperlink" Target="http://www.noo.org.uk/data_sources/physical_activity"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noo.org.uk/core/frameworks/SEF_PA" TargetMode="External"/><Relationship Id="rId11" Type="http://schemas.openxmlformats.org/officeDocument/2006/relationships/hyperlink" Target="http://www.noo.org.uk/" TargetMode="External"/><Relationship Id="rId5" Type="http://schemas.openxmlformats.org/officeDocument/2006/relationships/hyperlink" Target="http://www.noo.org.uk/slide_sets/activity" TargetMode="External"/><Relationship Id="rId10" Type="http://schemas.openxmlformats.org/officeDocument/2006/relationships/hyperlink" Target="http://www.nhs.uk/change4life/pages/resource-casestudy.aspx" TargetMode="External"/><Relationship Id="rId4" Type="http://schemas.openxmlformats.org/officeDocument/2006/relationships/hyperlink" Target="http://www.gov.uk/government/publications/obesity-and-the-environment-briefing-increasing-physical-activity-and-active-travel" TargetMode="External"/><Relationship Id="rId9" Type="http://schemas.openxmlformats.org/officeDocument/2006/relationships/hyperlink" Target="http://learning.bmj.com/learning/course-intro/physical-activity.html?courseId=1005191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scic.gov.uk/catalogue/PUB1321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gov.uk/government/uploads/system/uploads/attachment_data/file/213740/dh_128145.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defRPr/>
            </a:pPr>
            <a:r>
              <a:rPr lang="en-GB" sz="1100" dirty="0">
                <a:latin typeface="Arial" panose="020B0604020202020204" pitchFamily="34" charset="0"/>
                <a:cs typeface="Arial" panose="020B0604020202020204" pitchFamily="34" charset="0"/>
              </a:rPr>
              <a:t>These PowerPoint slides present key data and information on adult physical activity in clear, easy to understand charts and graphics. These can be used freely with acknowledgement to Public Health England. These slide sets are supported by PHE physical activity factsheets which provide more detailed summaries of the data (</a:t>
            </a:r>
            <a:r>
              <a:rPr lang="en-GB" sz="1100" dirty="0" smtClean="0">
                <a:latin typeface="Arial" panose="020B0604020202020204" pitchFamily="34" charset="0"/>
                <a:cs typeface="Arial" panose="020B0604020202020204" pitchFamily="34" charset="0"/>
                <a:hlinkClick r:id="rId3"/>
              </a:rPr>
              <a:t>www.noo.org.uk/NOO_pub/Key_data</a:t>
            </a:r>
            <a:r>
              <a:rPr lang="en-GB" sz="1100" dirty="0" smtClean="0">
                <a:latin typeface="Arial" panose="020B0604020202020204" pitchFamily="34" charset="0"/>
                <a:cs typeface="Arial" panose="020B0604020202020204" pitchFamily="34" charset="0"/>
              </a:rPr>
              <a:t>)</a:t>
            </a:r>
          </a:p>
          <a:p>
            <a:pPr defTabSz="929945">
              <a:defRPr/>
            </a:pPr>
            <a:endParaRPr lang="en-GB" sz="1100" dirty="0" smtClean="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7842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dirty="0">
                <a:latin typeface="Arial" panose="020B0604020202020204" pitchFamily="34" charset="0"/>
                <a:cs typeface="Arial" panose="020B0604020202020204" pitchFamily="34" charset="0"/>
              </a:rPr>
              <a:t>Previous </a:t>
            </a:r>
            <a:r>
              <a:rPr lang="en-GB" sz="1100" dirty="0" smtClean="0">
                <a:latin typeface="Arial" panose="020B0604020202020204" pitchFamily="34" charset="0"/>
                <a:cs typeface="Arial" panose="020B0604020202020204" pitchFamily="34" charset="0"/>
              </a:rPr>
              <a:t>adult physical activity recommendations were: </a:t>
            </a:r>
            <a:r>
              <a:rPr lang="en-GB" sz="1100" dirty="0">
                <a:latin typeface="Arial" panose="020B0604020202020204" pitchFamily="34" charset="0"/>
                <a:cs typeface="Arial" panose="020B0604020202020204" pitchFamily="34" charset="0"/>
              </a:rPr>
              <a:t>30 minutes of moderate activity</a:t>
            </a:r>
            <a:r>
              <a:rPr lang="en-GB" sz="1100" dirty="0" smtClean="0">
                <a:latin typeface="Arial" panose="020B0604020202020204" pitchFamily="34" charset="0"/>
                <a:cs typeface="Arial" panose="020B0604020202020204" pitchFamily="34" charset="0"/>
              </a:rPr>
              <a:t>, five </a:t>
            </a:r>
            <a:r>
              <a:rPr lang="en-GB" sz="1100" dirty="0">
                <a:latin typeface="Arial" panose="020B0604020202020204" pitchFamily="34" charset="0"/>
                <a:cs typeface="Arial" panose="020B0604020202020204" pitchFamily="34" charset="0"/>
              </a:rPr>
              <a:t>times per week. In order to look at trends of physical activity, the latest data from the HSE has also been analysed using the previous recommended levels.</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Percentages of men and women meeting physical activity recommendations has risen steadily between 1997 and 2012.</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10</a:t>
            </a:fld>
            <a:endParaRPr lang="en-US"/>
          </a:p>
        </p:txBody>
      </p:sp>
    </p:spTree>
    <p:extLst>
      <p:ext uri="{BB962C8B-B14F-4D97-AF65-F5344CB8AC3E}">
        <p14:creationId xmlns:p14="http://schemas.microsoft.com/office/powerpoint/2010/main" val="139293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dirty="0">
                <a:latin typeface="Arial" panose="020B0604020202020204" pitchFamily="34" charset="0"/>
                <a:cs typeface="Arial" panose="020B0604020202020204" pitchFamily="34" charset="0"/>
              </a:rPr>
              <a:t>Previous </a:t>
            </a:r>
            <a:r>
              <a:rPr lang="en-GB" sz="1100" dirty="0" smtClean="0">
                <a:latin typeface="Arial" panose="020B0604020202020204" pitchFamily="34" charset="0"/>
                <a:cs typeface="Arial" panose="020B0604020202020204" pitchFamily="34" charset="0"/>
              </a:rPr>
              <a:t>physical activity categories </a:t>
            </a:r>
            <a:r>
              <a:rPr lang="en-GB" sz="1100" dirty="0">
                <a:latin typeface="Arial" panose="020B0604020202020204" pitchFamily="34" charset="0"/>
                <a:cs typeface="Arial" panose="020B0604020202020204" pitchFamily="34" charset="0"/>
              </a:rPr>
              <a:t>classified low activity as less than 30 minutes of moderate intensity activity, between one and four times per week. In order to look at trends of physical activity, the latest data from the HSE has also been analysed using the previous recommended levels.</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Percentages of men and women meeting classified in the low activity group has declined between 1997 and 2012.</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11</a:t>
            </a:fld>
            <a:endParaRPr lang="en-US"/>
          </a:p>
        </p:txBody>
      </p:sp>
    </p:spTree>
    <p:extLst>
      <p:ext uri="{BB962C8B-B14F-4D97-AF65-F5344CB8AC3E}">
        <p14:creationId xmlns:p14="http://schemas.microsoft.com/office/powerpoint/2010/main" val="1299941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dirty="0">
                <a:latin typeface="Arial" panose="020B0604020202020204" pitchFamily="34" charset="0"/>
                <a:cs typeface="Arial" panose="020B0604020202020204" pitchFamily="34" charset="0"/>
              </a:rPr>
              <a:t>In all years, a higher proportion of men than women were reported to be participating in at least 30 minutes of moderate intensity </a:t>
            </a:r>
            <a:r>
              <a:rPr lang="en-GB" sz="1100" dirty="0" smtClean="0">
                <a:latin typeface="Arial" panose="020B0604020202020204" pitchFamily="34" charset="0"/>
                <a:cs typeface="Arial" panose="020B0604020202020204" pitchFamily="34" charset="0"/>
              </a:rPr>
              <a:t>activity per week. </a:t>
            </a:r>
            <a:r>
              <a:rPr lang="en-GB" sz="1100" dirty="0">
                <a:latin typeface="Arial" panose="020B0604020202020204" pitchFamily="34" charset="0"/>
                <a:cs typeface="Arial" panose="020B0604020202020204" pitchFamily="34" charset="0"/>
              </a:rPr>
              <a:t>Rates of participation have been stable since 2005.</a:t>
            </a: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dirty="0">
                <a:latin typeface="Arial" panose="020B0604020202020204" pitchFamily="34" charset="0"/>
                <a:cs typeface="Arial" panose="020B0604020202020204" pitchFamily="34" charset="0"/>
              </a:rPr>
              <a:t>The percentage of </a:t>
            </a:r>
            <a:r>
              <a:rPr lang="en-GB" sz="1100" dirty="0" smtClean="0">
                <a:latin typeface="Arial" panose="020B0604020202020204" pitchFamily="34" charset="0"/>
                <a:cs typeface="Arial" panose="020B0604020202020204" pitchFamily="34" charset="0"/>
              </a:rPr>
              <a:t>adults </a:t>
            </a:r>
            <a:r>
              <a:rPr lang="en-GB" sz="1100" dirty="0">
                <a:latin typeface="Arial" panose="020B0604020202020204" pitchFamily="34" charset="0"/>
                <a:cs typeface="Arial" panose="020B0604020202020204" pitchFamily="34" charset="0"/>
              </a:rPr>
              <a:t>that participate in one session of sport and active recreation (at least 30 minutes) per week from each of the APS surveys conducted between 2005 and 2013. This measure is used for trend data (rather than participation in physical activity at recommended levels) as the physical activity measures are only available from 2012. </a:t>
            </a: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latin typeface="Arial" panose="020B0604020202020204" pitchFamily="34" charset="0"/>
                <a:ea typeface="ＭＳ Ｐゴシック" pitchFamily="34" charset="-128"/>
                <a:cs typeface="Arial" panose="020B0604020202020204" pitchFamily="34" charset="0"/>
              </a:rPr>
              <a:t>Data from the Active People Survey mid January 2013 – mid January 2014. </a:t>
            </a:r>
          </a:p>
        </p:txBody>
      </p:sp>
      <p:sp>
        <p:nvSpPr>
          <p:cNvPr id="4" name="Slide Number Placeholder 3"/>
          <p:cNvSpPr>
            <a:spLocks noGrp="1"/>
          </p:cNvSpPr>
          <p:nvPr>
            <p:ph type="sldNum" sz="quarter" idx="10"/>
          </p:nvPr>
        </p:nvSpPr>
        <p:spPr/>
        <p:txBody>
          <a:bodyPr/>
          <a:lstStyle/>
          <a:p>
            <a:fld id="{BF1A7007-A200-4625-857B-C1B607EDAC37}" type="slidenum">
              <a:rPr lang="en-US" smtClean="0"/>
              <a:pPr/>
              <a:t>12</a:t>
            </a:fld>
            <a:endParaRPr lang="en-US"/>
          </a:p>
        </p:txBody>
      </p:sp>
    </p:spTree>
    <p:extLst>
      <p:ext uri="{BB962C8B-B14F-4D97-AF65-F5344CB8AC3E}">
        <p14:creationId xmlns:p14="http://schemas.microsoft.com/office/powerpoint/2010/main" val="3766284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panose="020B0604020202020204" pitchFamily="34" charset="0"/>
                <a:cs typeface="Arial" panose="020B0604020202020204" pitchFamily="34" charset="0"/>
              </a:rPr>
              <a:t>Sedentary behaviour is defined as any activity spent primarily sitting or lying down, which involves expenditure of less than 1.5 metabolic</a:t>
            </a:r>
          </a:p>
          <a:p>
            <a:r>
              <a:rPr lang="en-GB" sz="1100" dirty="0">
                <a:latin typeface="Arial" panose="020B0604020202020204" pitchFamily="34" charset="0"/>
                <a:cs typeface="Arial" panose="020B0604020202020204" pitchFamily="34" charset="0"/>
              </a:rPr>
              <a:t>equivalents (METs). 31% of men and 29% of women spend at least six hours being sedentary on weekdays. This increased to 40% for men and 35% for women at weekends.</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r>
              <a:rPr lang="en-GB" sz="1100" baseline="0" dirty="0" smtClean="0">
                <a:latin typeface="Arial" panose="020B0604020202020204" pitchFamily="34" charset="0"/>
                <a:ea typeface="ＭＳ Ｐゴシック" pitchFamily="34" charset="-128"/>
                <a:cs typeface="Arial" panose="020B0604020202020204" pitchFamily="34" charset="0"/>
              </a:rPr>
              <a:t>. Questions </a:t>
            </a:r>
            <a:r>
              <a:rPr lang="en-GB" sz="1100" baseline="0" dirty="0" smtClean="0">
                <a:latin typeface="Arial" panose="020B0604020202020204" pitchFamily="34" charset="0"/>
                <a:cs typeface="Arial" panose="020B0604020202020204" pitchFamily="34" charset="0"/>
              </a:rPr>
              <a:t>designed</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to find out how much leisure time, on average, people spend watching television and on other sedentary activities such as reading, eating, studying, drawing, using a computer or playing video games.</a:t>
            </a: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should minimise the amount of time spent sedentary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13</a:t>
            </a:fld>
            <a:endParaRPr lang="en-US"/>
          </a:p>
        </p:txBody>
      </p:sp>
    </p:spTree>
    <p:extLst>
      <p:ext uri="{BB962C8B-B14F-4D97-AF65-F5344CB8AC3E}">
        <p14:creationId xmlns:p14="http://schemas.microsoft.com/office/powerpoint/2010/main" val="119381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panose="020B0604020202020204" pitchFamily="34" charset="0"/>
                <a:cs typeface="Arial" panose="020B0604020202020204" pitchFamily="34" charset="0"/>
              </a:rPr>
              <a:t>Sedentary behaviour is defined as any activity spent primarily sitting or lying down, which involves expenditure of less than 1.5 metabolic</a:t>
            </a:r>
          </a:p>
          <a:p>
            <a:r>
              <a:rPr lang="en-GB" sz="1100" dirty="0">
                <a:latin typeface="Arial" panose="020B0604020202020204" pitchFamily="34" charset="0"/>
                <a:cs typeface="Arial" panose="020B0604020202020204" pitchFamily="34" charset="0"/>
              </a:rPr>
              <a:t>equivalents (METs). People aged 25-64 years are less likely than those under 25 or over 65 years to spend 6 hours or </a:t>
            </a:r>
            <a:r>
              <a:rPr lang="en-GB" sz="1100" dirty="0" smtClean="0">
                <a:latin typeface="Arial" panose="020B0604020202020204" pitchFamily="34" charset="0"/>
                <a:cs typeface="Arial" panose="020B0604020202020204" pitchFamily="34" charset="0"/>
              </a:rPr>
              <a:t>more per day </a:t>
            </a:r>
            <a:r>
              <a:rPr lang="en-GB" sz="1100" dirty="0">
                <a:latin typeface="Arial" panose="020B0604020202020204" pitchFamily="34" charset="0"/>
                <a:cs typeface="Arial" panose="020B0604020202020204" pitchFamily="34" charset="0"/>
              </a:rPr>
              <a:t>being sedentary. The pattern is very similar for men and women during the week, but men of most ages are slightly more likely to be sedentary at the weekend.</a:t>
            </a: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r>
              <a:rPr lang="en-GB" sz="1100" baseline="0" dirty="0" smtClean="0">
                <a:latin typeface="Arial" panose="020B0604020202020204" pitchFamily="34" charset="0"/>
                <a:ea typeface="ＭＳ Ｐゴシック" pitchFamily="34" charset="-128"/>
                <a:cs typeface="Arial" panose="020B0604020202020204" pitchFamily="34" charset="0"/>
              </a:rPr>
              <a:t>. Questions </a:t>
            </a:r>
            <a:r>
              <a:rPr lang="en-GB" sz="1100" baseline="0" dirty="0" smtClean="0">
                <a:latin typeface="Arial" panose="020B0604020202020204" pitchFamily="34" charset="0"/>
                <a:cs typeface="Arial" panose="020B0604020202020204" pitchFamily="34" charset="0"/>
              </a:rPr>
              <a:t>designed</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to find out how much leisure time, on average, people spend watching television and on other sedentary activities such as reading, eating, studying, drawing, using a computer or playing video games.</a:t>
            </a: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should minimise the amount of time spent being sedentary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14</a:t>
            </a:fld>
            <a:endParaRPr lang="en-US"/>
          </a:p>
        </p:txBody>
      </p:sp>
    </p:spTree>
    <p:extLst>
      <p:ext uri="{BB962C8B-B14F-4D97-AF65-F5344CB8AC3E}">
        <p14:creationId xmlns:p14="http://schemas.microsoft.com/office/powerpoint/2010/main" val="493891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dirty="0">
                <a:latin typeface="Arial" panose="020B0604020202020204" pitchFamily="34" charset="0"/>
                <a:cs typeface="Arial" panose="020B0604020202020204" pitchFamily="34" charset="0"/>
              </a:rPr>
              <a:t>The majority of trips (39%-45%) were made by car or van drivers, with the exception of London, where a third of people used other transport, including buses, bicycles, motorcycles, London Underground, surface rail and taxis or minicabs.</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sz="1100" baseline="0" dirty="0" smtClean="0">
                <a:latin typeface="Arial" panose="020B0604020202020204" pitchFamily="34" charset="0"/>
                <a:ea typeface="ＭＳ Ｐゴシック" pitchFamily="34" charset="-128"/>
                <a:cs typeface="Arial" panose="020B0604020202020204" pitchFamily="34" charset="0"/>
              </a:rPr>
              <a:t>Data from the National Travel Survey 2013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www.gov.uk/government/statistics/national-travel-survey-2013</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15</a:t>
            </a:fld>
            <a:endParaRPr lang="en-US"/>
          </a:p>
        </p:txBody>
      </p:sp>
    </p:spTree>
    <p:extLst>
      <p:ext uri="{BB962C8B-B14F-4D97-AF65-F5344CB8AC3E}">
        <p14:creationId xmlns:p14="http://schemas.microsoft.com/office/powerpoint/2010/main" val="669901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dirty="0">
                <a:latin typeface="Arial" panose="020B0604020202020204" pitchFamily="34" charset="0"/>
                <a:cs typeface="Arial" panose="020B0604020202020204" pitchFamily="34" charset="0"/>
              </a:rPr>
              <a:t>Trends since 1995 have shown a decrease in the average number of walking trips for both men and women. Men have also seen a decrease in the average number of trips by car or van as drivers and passengers and an increase in the use of other transport. Women have seen an increase in the average number of trips made as car or van drivers, but a decrease in the average number of trips made as passengers and by other modes of transport</a:t>
            </a:r>
            <a:r>
              <a:rPr lang="en-GB" sz="1100" dirty="0" smtClean="0">
                <a:latin typeface="Arial" panose="020B0604020202020204" pitchFamily="34" charset="0"/>
                <a:cs typeface="Arial" panose="020B0604020202020204" pitchFamily="34" charset="0"/>
              </a:rPr>
              <a:t>. </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latin typeface="Arial" panose="020B0604020202020204" pitchFamily="34" charset="0"/>
                <a:ea typeface="ＭＳ Ｐゴシック" pitchFamily="34" charset="-128"/>
                <a:cs typeface="Arial" panose="020B0604020202020204" pitchFamily="34" charset="0"/>
              </a:rPr>
              <a:t>Data from the National Travel Survey 2013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www.gov.uk/government/statistics/national-travel-survey-2013</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16</a:t>
            </a:fld>
            <a:endParaRPr lang="en-US"/>
          </a:p>
        </p:txBody>
      </p:sp>
    </p:spTree>
    <p:extLst>
      <p:ext uri="{BB962C8B-B14F-4D97-AF65-F5344CB8AC3E}">
        <p14:creationId xmlns:p14="http://schemas.microsoft.com/office/powerpoint/2010/main" val="79014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945">
              <a:defRPr/>
            </a:pPr>
            <a:r>
              <a:rPr lang="en-GB" sz="1100" dirty="0">
                <a:latin typeface="Arial" panose="020B0604020202020204" pitchFamily="34" charset="0"/>
                <a:cs typeface="Arial" panose="020B0604020202020204" pitchFamily="34" charset="0"/>
              </a:rPr>
              <a:t>These slide sets are supported by PHE physical activity factsheets which provide more detailed summaries of the data (</a:t>
            </a:r>
            <a:r>
              <a:rPr lang="en-GB" sz="1100" dirty="0">
                <a:latin typeface="Arial" panose="020B0604020202020204" pitchFamily="34" charset="0"/>
                <a:cs typeface="Arial" panose="020B0604020202020204" pitchFamily="34" charset="0"/>
                <a:hlinkClick r:id="rId3"/>
              </a:rPr>
              <a:t>www.noo.org.uk/NOO_pub/Key_data</a:t>
            </a:r>
            <a:r>
              <a:rPr lang="en-GB" sz="1100" dirty="0" smtClean="0">
                <a:latin typeface="Arial" panose="020B0604020202020204" pitchFamily="34" charset="0"/>
                <a:cs typeface="Arial" panose="020B0604020202020204" pitchFamily="34" charset="0"/>
              </a:rPr>
              <a:t>)</a:t>
            </a:r>
          </a:p>
          <a:p>
            <a:pPr defTabSz="929945">
              <a:defRPr/>
            </a:pPr>
            <a:endParaRPr lang="en-GB" dirty="0" smtClean="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17</a:t>
            </a:fld>
            <a:endParaRPr lang="en-US"/>
          </a:p>
        </p:txBody>
      </p:sp>
    </p:spTree>
    <p:extLst>
      <p:ext uri="{BB962C8B-B14F-4D97-AF65-F5344CB8AC3E}">
        <p14:creationId xmlns:p14="http://schemas.microsoft.com/office/powerpoint/2010/main" val="37079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latin typeface="Arial" panose="020B0604020202020204" pitchFamily="34" charset="0"/>
                <a:cs typeface="Arial" panose="020B0604020202020204" pitchFamily="34" charset="0"/>
              </a:rPr>
              <a:t>Everybody active, every </a:t>
            </a:r>
            <a:r>
              <a:rPr lang="en-GB" sz="1100" dirty="0">
                <a:latin typeface="Arial" panose="020B0604020202020204" pitchFamily="34" charset="0"/>
                <a:cs typeface="Arial" panose="020B0604020202020204" pitchFamily="34" charset="0"/>
              </a:rPr>
              <a:t>d</a:t>
            </a:r>
            <a:r>
              <a:rPr lang="en-GB" sz="1100" dirty="0" smtClean="0">
                <a:latin typeface="Arial" panose="020B0604020202020204" pitchFamily="34" charset="0"/>
                <a:cs typeface="Arial" panose="020B0604020202020204" pitchFamily="34" charset="0"/>
              </a:rPr>
              <a:t>ay: an evidence-based approach to physical activity www.gov.uk</a:t>
            </a:r>
          </a:p>
          <a:p>
            <a:pPr>
              <a:buFont typeface="Arial" panose="020B0604020202020204" pitchFamily="34" charset="0"/>
              <a:buNone/>
              <a:tabLst>
                <a:tab pos="468000" algn="l"/>
              </a:tabLst>
            </a:pPr>
            <a:r>
              <a:rPr lang="en-GB" sz="1100" dirty="0" smtClean="0">
                <a:latin typeface="Arial" panose="020B0604020202020204" pitchFamily="34" charset="0"/>
                <a:cs typeface="Arial" panose="020B0604020202020204" pitchFamily="34" charset="0"/>
                <a:hlinkClick r:id="rId3"/>
              </a:rPr>
              <a:t>www.gov.uk/government/publications/everybody-active-every-day-a-framework-to-embed-physical-activity-into-daily-life</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Everybody active, every </a:t>
            </a:r>
            <a:r>
              <a:rPr lang="en-GB" sz="1100" dirty="0">
                <a:latin typeface="Arial" panose="020B0604020202020204" pitchFamily="34" charset="0"/>
                <a:cs typeface="Arial" panose="020B0604020202020204" pitchFamily="34" charset="0"/>
              </a:rPr>
              <a:t>d</a:t>
            </a:r>
            <a:r>
              <a:rPr lang="en-GB" sz="1100" dirty="0" smtClean="0">
                <a:latin typeface="Arial" panose="020B0604020202020204" pitchFamily="34" charset="0"/>
                <a:cs typeface="Arial" panose="020B0604020202020204" pitchFamily="34" charset="0"/>
              </a:rPr>
              <a:t>ay: what works, the evidence </a:t>
            </a:r>
          </a:p>
          <a:p>
            <a:r>
              <a:rPr lang="en-GB" sz="1100" dirty="0" smtClean="0">
                <a:latin typeface="Arial" panose="020B0604020202020204" pitchFamily="34" charset="0"/>
                <a:cs typeface="Arial" panose="020B0604020202020204" pitchFamily="34" charset="0"/>
              </a:rPr>
              <a:t>Obesity and the environment: increasing physical activity and active travel </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4"/>
              </a:rPr>
              <a:t>www.gov.uk/government/publications/obesity-and-the-environment-briefing-increasing-physical-activity-and-active-travel</a:t>
            </a:r>
            <a:endParaRPr lang="en-GB" sz="1100" dirty="0" smtClean="0">
              <a:solidFill>
                <a:srgbClr val="C00000"/>
              </a:solidFill>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Active travel briefings for local authorities</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5"/>
              </a:rPr>
              <a:t>www.noo.org.uk/slide_sets/activity</a:t>
            </a:r>
            <a:endParaRPr lang="en-GB" sz="1100" dirty="0" smtClean="0">
              <a:solidFill>
                <a:srgbClr val="C00000"/>
              </a:solidFill>
              <a:latin typeface="Arial" panose="020B0604020202020204" pitchFamily="34" charset="0"/>
              <a:cs typeface="Arial" panose="020B0604020202020204" pitchFamily="34" charset="0"/>
            </a:endParaRPr>
          </a:p>
          <a:p>
            <a:pPr marL="0" lvl="2" indent="0">
              <a:spcBef>
                <a:spcPts val="0"/>
              </a:spcBef>
              <a:buNone/>
              <a:tabLst>
                <a:tab pos="360000" algn="l"/>
              </a:tabLst>
            </a:pPr>
            <a:r>
              <a:rPr lang="en-GB" sz="1100" dirty="0" smtClean="0">
                <a:latin typeface="Arial" panose="020B0604020202020204" pitchFamily="34" charset="0"/>
                <a:cs typeface="Arial" panose="020B0604020202020204" pitchFamily="34" charset="0"/>
              </a:rPr>
              <a:t>Standard evaluation framework for physical activity interventions</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6"/>
              </a:rPr>
              <a:t>http://www.noo.org.uk/core/frameworks/SEF_PA</a:t>
            </a:r>
            <a:endParaRPr lang="en-GB" sz="1100" dirty="0" smtClean="0">
              <a:solidFill>
                <a:srgbClr val="C00000"/>
              </a:solidFill>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Guide to physical activity data sources</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7"/>
              </a:rPr>
              <a:t>http://www.noo.org.uk/data_sources/physical_activity</a:t>
            </a:r>
            <a:endParaRPr lang="en-GB" sz="1100" dirty="0" smtClean="0">
              <a:solidFill>
                <a:srgbClr val="C00000"/>
              </a:solidFill>
              <a:latin typeface="Arial" panose="020B0604020202020204" pitchFamily="34" charset="0"/>
              <a:cs typeface="Arial" panose="020B0604020202020204" pitchFamily="34" charset="0"/>
            </a:endParaRPr>
          </a:p>
          <a:p>
            <a:pPr>
              <a:tabLst>
                <a:tab pos="360000" algn="l"/>
              </a:tabLst>
            </a:pPr>
            <a:r>
              <a:rPr lang="en-GB" sz="1100" dirty="0" smtClean="0">
                <a:latin typeface="Arial" panose="020B0604020202020204" pitchFamily="34" charset="0"/>
                <a:cs typeface="Arial" panose="020B0604020202020204" pitchFamily="34" charset="0"/>
              </a:rPr>
              <a:t>Guide to online tools for valuing physical activity, sport and obesity programmes</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8"/>
              </a:rPr>
              <a:t>http://www.noo.org.uk/securefiles/150629_1236//online_tools_briefing_13011_%20FINAL.PDF</a:t>
            </a:r>
            <a:endParaRPr lang="en-GB" sz="1100" dirty="0" smtClean="0">
              <a:solidFill>
                <a:srgbClr val="C00000"/>
              </a:solidFill>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E-learning modules on physical activity and health</a:t>
            </a:r>
          </a:p>
          <a:p>
            <a:pPr marL="0" indent="0">
              <a:spcBef>
                <a:spcPts val="0"/>
              </a:spcBef>
              <a:tabLst>
                <a:tab pos="360000" algn="l"/>
              </a:tabLst>
            </a:pPr>
            <a:r>
              <a:rPr lang="en-GB" sz="1100" dirty="0" smtClean="0">
                <a:solidFill>
                  <a:srgbClr val="C00000"/>
                </a:solidFill>
                <a:latin typeface="Arial" panose="020B0604020202020204" pitchFamily="34" charset="0"/>
                <a:cs typeface="Arial" panose="020B0604020202020204" pitchFamily="34" charset="0"/>
                <a:hlinkClick r:id="rId9"/>
              </a:rPr>
              <a:t>http://learning.bmj.com/learning/course-intro/physical-activity.html?courseId=10051913</a:t>
            </a:r>
            <a:endParaRPr lang="en-GB" sz="1100" dirty="0" smtClean="0">
              <a:solidFill>
                <a:srgbClr val="C00000"/>
              </a:solidFill>
              <a:latin typeface="Arial" panose="020B0604020202020204" pitchFamily="34" charset="0"/>
              <a:cs typeface="Arial" panose="020B0604020202020204" pitchFamily="34" charset="0"/>
            </a:endParaRPr>
          </a:p>
          <a:p>
            <a:pPr>
              <a:tabLst>
                <a:tab pos="360000" algn="l"/>
              </a:tabLst>
            </a:pPr>
            <a:r>
              <a:rPr lang="en-GB" sz="1100" dirty="0" smtClean="0">
                <a:latin typeface="Arial" panose="020B0604020202020204" pitchFamily="34" charset="0"/>
                <a:cs typeface="Arial" panose="020B0604020202020204" pitchFamily="34" charset="0"/>
              </a:rPr>
              <a:t>Change4Life campaign resources</a:t>
            </a:r>
          </a:p>
          <a:p>
            <a:pPr marL="0" indent="0">
              <a:spcBef>
                <a:spcPts val="0"/>
              </a:spcBef>
              <a:tabLst>
                <a:tab pos="360000" algn="l"/>
              </a:tabLst>
            </a:pPr>
            <a:r>
              <a:rPr lang="en-GB" sz="1100" dirty="0" smtClean="0">
                <a:solidFill>
                  <a:schemeClr val="bg2">
                    <a:lumMod val="60000"/>
                    <a:lumOff val="40000"/>
                  </a:schemeClr>
                </a:solidFill>
                <a:latin typeface="Arial" panose="020B0604020202020204" pitchFamily="34" charset="0"/>
                <a:cs typeface="Arial" panose="020B0604020202020204" pitchFamily="34" charset="0"/>
                <a:hlinkClick r:id="rId10"/>
              </a:rPr>
              <a:t>http://www.nhs.uk/change4life/pages/resource-casestudy.aspx</a:t>
            </a:r>
            <a:endParaRPr lang="en-GB" sz="1100" dirty="0" smtClean="0">
              <a:solidFill>
                <a:schemeClr val="bg2">
                  <a:lumMod val="60000"/>
                  <a:lumOff val="40000"/>
                </a:schemeClr>
              </a:solidFill>
              <a:latin typeface="Arial" panose="020B0604020202020204" pitchFamily="34" charset="0"/>
              <a:cs typeface="Arial" panose="020B0604020202020204" pitchFamily="34" charset="0"/>
            </a:endParaRPr>
          </a:p>
          <a:p>
            <a:pPr marL="0" indent="0">
              <a:spcBef>
                <a:spcPts val="0"/>
              </a:spcBef>
              <a:tabLst>
                <a:tab pos="360000" algn="l"/>
              </a:tabLst>
            </a:pPr>
            <a:r>
              <a:rPr lang="en-GB" sz="1100" dirty="0" smtClean="0">
                <a:latin typeface="Arial" panose="020B0604020202020204" pitchFamily="34" charset="0"/>
                <a:cs typeface="Arial" panose="020B0604020202020204" pitchFamily="34" charset="0"/>
              </a:rPr>
              <a:t>PHE Obesity website</a:t>
            </a:r>
          </a:p>
          <a:p>
            <a:pPr marL="0" indent="0">
              <a:spcBef>
                <a:spcPts val="0"/>
              </a:spcBef>
              <a:tabLst>
                <a:tab pos="360000" algn="l"/>
              </a:tabLst>
            </a:pPr>
            <a:r>
              <a:rPr lang="en-GB" sz="1100" dirty="0" smtClean="0">
                <a:latin typeface="Arial" panose="020B0604020202020204" pitchFamily="34" charset="0"/>
                <a:cs typeface="Arial" panose="020B0604020202020204" pitchFamily="34" charset="0"/>
                <a:hlinkClick r:id="rId11"/>
              </a:rPr>
              <a:t>www.noo.org.uk</a:t>
            </a:r>
            <a:endParaRPr lang="en-GB" sz="1100" dirty="0" smtClean="0">
              <a:latin typeface="Arial" panose="020B0604020202020204" pitchFamily="34" charset="0"/>
              <a:cs typeface="Arial" panose="020B0604020202020204" pitchFamily="34" charset="0"/>
            </a:endParaRPr>
          </a:p>
          <a:p>
            <a:pPr marL="0" indent="0">
              <a:spcBef>
                <a:spcPts val="0"/>
              </a:spcBef>
              <a:tabLst>
                <a:tab pos="360000" algn="l"/>
              </a:tabLst>
            </a:pP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7079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pPr/>
              <a:t>19</a:t>
            </a:fld>
            <a:endParaRPr lang="en-US"/>
          </a:p>
        </p:txBody>
      </p:sp>
    </p:spTree>
    <p:extLst>
      <p:ext uri="{BB962C8B-B14F-4D97-AF65-F5344CB8AC3E}">
        <p14:creationId xmlns:p14="http://schemas.microsoft.com/office/powerpoint/2010/main" val="1620786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2</a:t>
            </a:fld>
            <a:endParaRPr lang="en-US"/>
          </a:p>
        </p:txBody>
      </p:sp>
    </p:spTree>
    <p:extLst>
      <p:ext uri="{BB962C8B-B14F-4D97-AF65-F5344CB8AC3E}">
        <p14:creationId xmlns:p14="http://schemas.microsoft.com/office/powerpoint/2010/main" val="986150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1" kern="1200" dirty="0" smtClean="0">
                <a:solidFill>
                  <a:schemeClr val="tx1"/>
                </a:solidFill>
                <a:effectLst/>
                <a:latin typeface="Arial" panose="020B0604020202020204" pitchFamily="34" charset="0"/>
                <a:cs typeface="Arial" panose="020B0604020202020204" pitchFamily="34" charset="0"/>
              </a:rPr>
              <a:t>Meets recommendations</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sz="1200" b="1" kern="1200" dirty="0" smtClean="0">
                <a:solidFill>
                  <a:schemeClr val="tx1"/>
                </a:solidFill>
                <a:effectLst/>
                <a:latin typeface="Arial" panose="020B0604020202020204" pitchFamily="34" charset="0"/>
                <a:cs typeface="Arial" panose="020B0604020202020204" pitchFamily="34" charset="0"/>
              </a:rPr>
              <a:t>Some activity</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60-149 minutes per week of MPA, 30-74 minutes per week of VPA, or an equivalent combination of these</a:t>
            </a:r>
          </a:p>
          <a:p>
            <a:r>
              <a:rPr lang="en-GB" sz="1200" b="1" kern="1200" dirty="0" smtClean="0">
                <a:solidFill>
                  <a:schemeClr val="tx1"/>
                </a:solidFill>
                <a:effectLst/>
                <a:latin typeface="Arial" panose="020B0604020202020204" pitchFamily="34" charset="0"/>
                <a:cs typeface="Arial" panose="020B0604020202020204" pitchFamily="34" charset="0"/>
              </a:rPr>
              <a:t>Low activity</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30-59 minutes per week of MPA, 15-29 minutes per week of VPA, or an equivalent combination of these</a:t>
            </a:r>
          </a:p>
          <a:p>
            <a:r>
              <a:rPr lang="en-GB" sz="1200" b="1" kern="1200" dirty="0" smtClean="0">
                <a:solidFill>
                  <a:schemeClr val="tx1"/>
                </a:solidFill>
                <a:effectLst/>
                <a:latin typeface="Arial" panose="020B0604020202020204" pitchFamily="34" charset="0"/>
                <a:cs typeface="Arial" panose="020B0604020202020204" pitchFamily="34" charset="0"/>
              </a:rPr>
              <a:t>Inactive</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endParaRPr lang="en-GB" sz="1200" kern="1200" dirty="0" smtClean="0">
              <a:solidFill>
                <a:schemeClr val="tx1"/>
              </a:solidFill>
              <a:effectLst/>
              <a:latin typeface="Arial" panose="020B0604020202020204" pitchFamily="34" charset="0"/>
              <a:cs typeface="Arial" panose="020B0604020202020204" pitchFamily="34" charset="0"/>
            </a:endParaRPr>
          </a:p>
          <a:p>
            <a:pPr defTabSz="929945">
              <a:spcBef>
                <a:spcPct val="0"/>
              </a:spcBef>
              <a:defRP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proportion of men meeting the recommendations declines steeply with age from 16–24 through to 85 years and over. Among women, the highest proportion meeting recommendations are aged 35–44 years.</a:t>
            </a:r>
            <a:endPar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ea typeface="ＭＳ Ｐゴシック" pitchFamily="34" charset="-128"/>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3</a:t>
            </a:fld>
            <a:endParaRPr lang="en-US"/>
          </a:p>
        </p:txBody>
      </p:sp>
    </p:spTree>
    <p:extLst>
      <p:ext uri="{BB962C8B-B14F-4D97-AF65-F5344CB8AC3E}">
        <p14:creationId xmlns:p14="http://schemas.microsoft.com/office/powerpoint/2010/main" val="323582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1" kern="1200" dirty="0" smtClean="0">
                <a:solidFill>
                  <a:schemeClr val="tx1"/>
                </a:solidFill>
                <a:effectLst/>
                <a:latin typeface="Arial" panose="020B0604020202020204" pitchFamily="34" charset="0"/>
                <a:cs typeface="Arial" panose="020B0604020202020204" pitchFamily="34" charset="0"/>
              </a:rPr>
              <a:t>Meets recommendations</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b="1" kern="1200" dirty="0" smtClean="0">
                <a:solidFill>
                  <a:schemeClr val="tx1"/>
                </a:solidFill>
                <a:effectLst/>
                <a:latin typeface="Arial" panose="020B0604020202020204" pitchFamily="34" charset="0"/>
                <a:cs typeface="Arial" panose="020B0604020202020204" pitchFamily="34" charset="0"/>
              </a:rPr>
              <a:t>Some activity</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60-149 minutes per week of MPA, 30-74 minutes per week of VPA, or an equivalent combination of these</a:t>
            </a:r>
          </a:p>
          <a:p>
            <a:r>
              <a:rPr lang="en-GB" b="1" kern="1200" dirty="0" smtClean="0">
                <a:solidFill>
                  <a:schemeClr val="tx1"/>
                </a:solidFill>
                <a:effectLst/>
                <a:latin typeface="Arial" panose="020B0604020202020204" pitchFamily="34" charset="0"/>
                <a:cs typeface="Arial" panose="020B0604020202020204" pitchFamily="34" charset="0"/>
              </a:rPr>
              <a:t>Low activity</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30-59 minutes per week of MPA, 15-29 minutes per week of VPA, or an equivalent combination of these</a:t>
            </a:r>
          </a:p>
          <a:p>
            <a:r>
              <a:rPr lang="en-GB" b="1" kern="1200" dirty="0" smtClean="0">
                <a:solidFill>
                  <a:schemeClr val="tx1"/>
                </a:solidFill>
                <a:effectLst/>
                <a:latin typeface="Arial" panose="020B0604020202020204" pitchFamily="34" charset="0"/>
                <a:cs typeface="Arial" panose="020B0604020202020204" pitchFamily="34" charset="0"/>
              </a:rPr>
              <a:t>Inactive</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endParaRPr lang="en-GB" kern="1200" dirty="0" smtClean="0">
              <a:solidFill>
                <a:schemeClr val="tx1"/>
              </a:solidFill>
              <a:effectLst/>
              <a:latin typeface="Arial" panose="020B0604020202020204" pitchFamily="34" charset="0"/>
              <a:cs typeface="Arial" panose="020B0604020202020204" pitchFamily="34" charset="0"/>
            </a:endParaRPr>
          </a:p>
          <a:p>
            <a:pPr defTabSz="929945">
              <a:spcBef>
                <a:spcPct val="0"/>
              </a:spcBef>
              <a:defRPr/>
            </a:pP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proportion of men meeting the recommendations declines steeply with age from 16–24 through to 85 years and over. Among women, the highest proportion meeting recommendations are aged 35–44 years.</a:t>
            </a:r>
            <a:endPar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ea typeface="ＭＳ Ｐゴシック" pitchFamily="34" charset="-128"/>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4</a:t>
            </a:fld>
            <a:endParaRPr lang="en-US"/>
          </a:p>
        </p:txBody>
      </p:sp>
    </p:spTree>
    <p:extLst>
      <p:ext uri="{BB962C8B-B14F-4D97-AF65-F5344CB8AC3E}">
        <p14:creationId xmlns:p14="http://schemas.microsoft.com/office/powerpoint/2010/main" val="400920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kern="1200" dirty="0" smtClean="0">
                <a:solidFill>
                  <a:schemeClr val="tx1"/>
                </a:solidFill>
                <a:effectLst/>
                <a:latin typeface="Arial" panose="020B0604020202020204" pitchFamily="34" charset="0"/>
                <a:cs typeface="Arial" panose="020B0604020202020204" pitchFamily="34" charset="0"/>
              </a:rPr>
              <a:t>Meets recommendations</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sz="1100" b="1" kern="1200" dirty="0" smtClean="0">
                <a:solidFill>
                  <a:schemeClr val="tx1"/>
                </a:solidFill>
                <a:effectLst/>
                <a:latin typeface="Arial" panose="020B0604020202020204" pitchFamily="34" charset="0"/>
                <a:cs typeface="Arial" panose="020B0604020202020204" pitchFamily="34" charset="0"/>
              </a:rPr>
              <a:t>Some activity</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90-149 minutes per week of MPA, 45-74 minutes per week of VPA, or an equivalent combination of these</a:t>
            </a:r>
          </a:p>
          <a:p>
            <a:r>
              <a:rPr lang="en-GB" sz="1100" b="1" kern="1200" dirty="0" smtClean="0">
                <a:solidFill>
                  <a:schemeClr val="tx1"/>
                </a:solidFill>
                <a:effectLst/>
                <a:latin typeface="Arial" panose="020B0604020202020204" pitchFamily="34" charset="0"/>
                <a:cs typeface="Arial" panose="020B0604020202020204" pitchFamily="34" charset="0"/>
              </a:rPr>
              <a:t>Low activity</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30-89 minutes per week of MPA, 15-44 minutes per week of VPA, or an equivalent combination of these</a:t>
            </a:r>
          </a:p>
          <a:p>
            <a:r>
              <a:rPr lang="en-GB" sz="1100" b="1" kern="1200" dirty="0" smtClean="0">
                <a:solidFill>
                  <a:schemeClr val="tx1"/>
                </a:solidFill>
                <a:effectLst/>
                <a:latin typeface="Arial" panose="020B0604020202020204" pitchFamily="34" charset="0"/>
                <a:cs typeface="Arial" panose="020B0604020202020204" pitchFamily="34" charset="0"/>
              </a:rPr>
              <a:t>Inactive</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endParaRPr lang="en-GB" sz="1100" kern="1200" dirty="0" smtClean="0">
              <a:solidFill>
                <a:schemeClr val="tx1"/>
              </a:solidFill>
              <a:effectLst/>
              <a:latin typeface="Arial" panose="020B0604020202020204" pitchFamily="34" charset="0"/>
              <a:cs typeface="Arial" panose="020B0604020202020204" pitchFamily="34" charset="0"/>
            </a:endParaRPr>
          </a:p>
          <a:p>
            <a:pPr defTabSz="929945">
              <a:spcBef>
                <a:spcPct val="0"/>
              </a:spcBef>
              <a:defRPr/>
            </a:pPr>
            <a:r>
              <a:rPr lang="en-GB" sz="1100" dirty="0" smtClean="0">
                <a:latin typeface="Arial" panose="020B0604020202020204" pitchFamily="34" charset="0"/>
                <a:cs typeface="Arial" panose="020B0604020202020204" pitchFamily="34" charset="0"/>
              </a:rPr>
              <a:t>Respondents </a:t>
            </a:r>
            <a:r>
              <a:rPr lang="en-GB" sz="1100" dirty="0">
                <a:latin typeface="Arial" panose="020B0604020202020204" pitchFamily="34" charset="0"/>
                <a:cs typeface="Arial" panose="020B0604020202020204" pitchFamily="34" charset="0"/>
              </a:rPr>
              <a:t>of mixed ethnicity had the highest proportion meeting the recommended levels and Asian respondents had the lowest. These figures are not age standardised, so some of the differences between ethnic groups may be due to differences in the age structure.</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sz="1100" baseline="0" dirty="0" smtClean="0">
                <a:latin typeface="Arial" panose="020B0604020202020204" pitchFamily="34" charset="0"/>
                <a:ea typeface="ＭＳ Ｐゴシック" pitchFamily="34" charset="-128"/>
                <a:cs typeface="Arial" panose="020B0604020202020204" pitchFamily="34" charset="0"/>
              </a:rPr>
              <a:t>Data from the Active People Survey (7/8) mid January 2013 – mid January 2014. A known ethnicity was recorded for 97% of respondents.</a:t>
            </a:r>
          </a:p>
        </p:txBody>
      </p:sp>
      <p:sp>
        <p:nvSpPr>
          <p:cNvPr id="4" name="Slide Number Placeholder 3"/>
          <p:cNvSpPr>
            <a:spLocks noGrp="1"/>
          </p:cNvSpPr>
          <p:nvPr>
            <p:ph type="sldNum" sz="quarter" idx="10"/>
          </p:nvPr>
        </p:nvSpPr>
        <p:spPr/>
        <p:txBody>
          <a:bodyPr/>
          <a:lstStyle/>
          <a:p>
            <a:fld id="{BF1A7007-A200-4625-857B-C1B607EDAC37}" type="slidenum">
              <a:rPr lang="en-US" smtClean="0"/>
              <a:pPr/>
              <a:t>5</a:t>
            </a:fld>
            <a:endParaRPr lang="en-US"/>
          </a:p>
        </p:txBody>
      </p:sp>
    </p:spTree>
    <p:extLst>
      <p:ext uri="{BB962C8B-B14F-4D97-AF65-F5344CB8AC3E}">
        <p14:creationId xmlns:p14="http://schemas.microsoft.com/office/powerpoint/2010/main" val="293044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sz="1200" b="1" kern="1200" dirty="0" smtClean="0">
                <a:solidFill>
                  <a:schemeClr val="tx1"/>
                </a:solidFill>
                <a:effectLst/>
                <a:latin typeface="Arial" panose="020B0604020202020204" pitchFamily="34" charset="0"/>
                <a:cs typeface="Arial" panose="020B0604020202020204" pitchFamily="34" charset="0"/>
              </a:rPr>
              <a:t>Meets recommendations</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sz="1200" b="1" kern="1200" dirty="0" smtClean="0">
                <a:solidFill>
                  <a:schemeClr val="tx1"/>
                </a:solidFill>
                <a:effectLst/>
                <a:latin typeface="Arial" panose="020B0604020202020204" pitchFamily="34" charset="0"/>
                <a:cs typeface="Arial" panose="020B0604020202020204" pitchFamily="34" charset="0"/>
              </a:rPr>
              <a:t>Some activity</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60-149 minutes per week of MPA, 30-74 minutes per week of VPA, or an equivalent combination of these</a:t>
            </a:r>
          </a:p>
          <a:p>
            <a:r>
              <a:rPr lang="en-GB" sz="1200" b="1" kern="1200" dirty="0" smtClean="0">
                <a:solidFill>
                  <a:schemeClr val="tx1"/>
                </a:solidFill>
                <a:effectLst/>
                <a:latin typeface="Arial" panose="020B0604020202020204" pitchFamily="34" charset="0"/>
                <a:cs typeface="Arial" panose="020B0604020202020204" pitchFamily="34" charset="0"/>
              </a:rPr>
              <a:t>Low activity</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30-59 minutes per week of MPA, 15-29 minutes per week of VPA, or an equivalent combination of these</a:t>
            </a:r>
          </a:p>
          <a:p>
            <a:r>
              <a:rPr lang="en-GB" sz="1200" b="1" kern="1200" dirty="0" smtClean="0">
                <a:solidFill>
                  <a:schemeClr val="tx1"/>
                </a:solidFill>
                <a:effectLst/>
                <a:latin typeface="Arial" panose="020B0604020202020204" pitchFamily="34" charset="0"/>
                <a:cs typeface="Arial" panose="020B0604020202020204" pitchFamily="34" charset="0"/>
              </a:rPr>
              <a:t>Inactive</a:t>
            </a:r>
            <a:endParaRPr lang="en-GB" sz="1200" kern="1200" dirty="0" smtClean="0">
              <a:solidFill>
                <a:schemeClr val="tx1"/>
              </a:solidFill>
              <a:effectLst/>
              <a:latin typeface="Arial" panose="020B0604020202020204" pitchFamily="34" charset="0"/>
              <a:cs typeface="Arial" panose="020B0604020202020204" pitchFamily="34" charset="0"/>
            </a:endParaRPr>
          </a:p>
          <a:p>
            <a:r>
              <a:rPr lang="en-GB" sz="1200"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endParaRPr lang="en-GB" sz="1200" kern="1200" dirty="0" smtClean="0">
              <a:solidFill>
                <a:schemeClr val="tx1"/>
              </a:solidFill>
              <a:effectLst/>
              <a:latin typeface="Arial" panose="020B0604020202020204" pitchFamily="34" charset="0"/>
              <a:cs typeface="Arial" panose="020B0604020202020204" pitchFamily="34" charset="0"/>
            </a:endParaRPr>
          </a:p>
          <a:p>
            <a:pPr marL="0" marR="0" indent="0" algn="l" defTabSz="929945"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South East England has the highest percentage of both men and women meeting recommended levels of physical activity, while North West England had the lowest percentages. In all regions levels of inactivity are higher among women than men.</a:t>
            </a:r>
            <a:endParaRPr lang="en-GB" baseline="0" dirty="0" smtClean="0">
              <a:solidFill>
                <a:schemeClr val="tx1"/>
              </a:solidFill>
              <a:ea typeface="ＭＳ Ｐゴシック" pitchFamily="34" charset="-128"/>
            </a:endParaRPr>
          </a:p>
          <a:p>
            <a:pPr defTabSz="929945">
              <a:spcBef>
                <a:spcPct val="0"/>
              </a:spcBef>
              <a:defRPr/>
            </a:pPr>
            <a:endParaRPr lang="en-GB" dirty="0" smtClean="0">
              <a:latin typeface="Arial" panose="020B0604020202020204" pitchFamily="34" charset="0"/>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ea typeface="ＭＳ Ｐゴシック" pitchFamily="34" charset="-128"/>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6</a:t>
            </a:fld>
            <a:endParaRPr lang="en-US"/>
          </a:p>
        </p:txBody>
      </p:sp>
    </p:spTree>
    <p:extLst>
      <p:ext uri="{BB962C8B-B14F-4D97-AF65-F5344CB8AC3E}">
        <p14:creationId xmlns:p14="http://schemas.microsoft.com/office/powerpoint/2010/main" val="194956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b="1" kern="1200" dirty="0" smtClean="0">
                <a:solidFill>
                  <a:schemeClr val="tx1"/>
                </a:solidFill>
                <a:effectLst/>
                <a:latin typeface="Arial" panose="020B0604020202020204" pitchFamily="34" charset="0"/>
                <a:cs typeface="Arial" panose="020B0604020202020204" pitchFamily="34" charset="0"/>
              </a:rPr>
              <a:t>Meets recommendations</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b="1" kern="1200" dirty="0" smtClean="0">
                <a:solidFill>
                  <a:schemeClr val="tx1"/>
                </a:solidFill>
                <a:effectLst/>
                <a:latin typeface="Arial" panose="020B0604020202020204" pitchFamily="34" charset="0"/>
                <a:cs typeface="Arial" panose="020B0604020202020204" pitchFamily="34" charset="0"/>
              </a:rPr>
              <a:t>Some activity</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60-149 minutes per week of MPA, 30-74 minutes per week of VPA, or an equivalent combination of these</a:t>
            </a:r>
          </a:p>
          <a:p>
            <a:r>
              <a:rPr lang="en-GB" b="1" kern="1200" dirty="0" smtClean="0">
                <a:solidFill>
                  <a:schemeClr val="tx1"/>
                </a:solidFill>
                <a:effectLst/>
                <a:latin typeface="Arial" panose="020B0604020202020204" pitchFamily="34" charset="0"/>
                <a:cs typeface="Arial" panose="020B0604020202020204" pitchFamily="34" charset="0"/>
              </a:rPr>
              <a:t>Low activity</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30-59 minutes per week of MPA, 15-29 minutes per week of VPA, or an equivalent combination of these</a:t>
            </a:r>
          </a:p>
          <a:p>
            <a:r>
              <a:rPr lang="en-GB" b="1" kern="1200" dirty="0" smtClean="0">
                <a:solidFill>
                  <a:schemeClr val="tx1"/>
                </a:solidFill>
                <a:effectLst/>
                <a:latin typeface="Arial" panose="020B0604020202020204" pitchFamily="34" charset="0"/>
                <a:cs typeface="Arial" panose="020B0604020202020204" pitchFamily="34" charset="0"/>
              </a:rPr>
              <a:t>Inactive</a:t>
            </a:r>
            <a:endParaRPr lang="en-GB" kern="1200" dirty="0" smtClean="0">
              <a:solidFill>
                <a:schemeClr val="tx1"/>
              </a:solidFill>
              <a:effectLst/>
              <a:latin typeface="Arial" panose="020B0604020202020204" pitchFamily="34" charset="0"/>
              <a:cs typeface="Arial" panose="020B0604020202020204" pitchFamily="34" charset="0"/>
            </a:endParaRPr>
          </a:p>
          <a:p>
            <a:r>
              <a:rPr lang="en-GB"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pPr defTabSz="929945">
              <a:spcBef>
                <a:spcPct val="0"/>
              </a:spcBef>
              <a:defRPr/>
            </a:pPr>
            <a:endParaRPr lang="en-GB" dirty="0" smtClean="0">
              <a:latin typeface="Arial" panose="020B0604020202020204" pitchFamily="34" charset="0"/>
              <a:cs typeface="Arial" panose="020B0604020202020204" pitchFamily="34" charset="0"/>
            </a:endParaRPr>
          </a:p>
          <a:p>
            <a:pPr marL="0" marR="0" indent="0" algn="l" defTabSz="929945"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South East England has the highest percentage of both men and women meeting recommended levels of physical activity, while North West England had the lowest percentages. In all regions levels of inactivity are higher among women than men.</a:t>
            </a:r>
            <a:endParaRPr lang="en-GB" baseline="0" dirty="0" smtClean="0">
              <a:solidFill>
                <a:schemeClr val="tx1"/>
              </a:solidFill>
              <a:ea typeface="ＭＳ Ｐゴシック" pitchFamily="34" charset="-128"/>
            </a:endParaRPr>
          </a:p>
          <a:p>
            <a:pPr defTabSz="929945">
              <a:spcBef>
                <a:spcPct val="0"/>
              </a:spcBef>
              <a:defRPr/>
            </a:pPr>
            <a:endPar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ea typeface="ＭＳ Ｐゴシック" pitchFamily="34" charset="-128"/>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7</a:t>
            </a:fld>
            <a:endParaRPr lang="en-US"/>
          </a:p>
        </p:txBody>
      </p:sp>
    </p:spTree>
    <p:extLst>
      <p:ext uri="{BB962C8B-B14F-4D97-AF65-F5344CB8AC3E}">
        <p14:creationId xmlns:p14="http://schemas.microsoft.com/office/powerpoint/2010/main" val="375907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There is a clear trend with the highest proportion meeting the recommendations in the highest income group, and the lowest in the lowest income group.  Men in all income groups were more likely than women to meet the 150 minutes per week recommendation.</a:t>
            </a:r>
          </a:p>
          <a:p>
            <a:pPr defTabSz="929945">
              <a:spcBef>
                <a:spcPct val="0"/>
              </a:spcBef>
              <a:defRPr/>
            </a:pPr>
            <a:endPar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Data from the Health Survey for England report, 2012, published by the Health and Social Care Information Centre </a:t>
            </a:r>
            <a:r>
              <a:rPr lang="en-GB" sz="1100" baseline="0" dirty="0" smtClean="0">
                <a:latin typeface="Arial" panose="020B0604020202020204" pitchFamily="34" charset="0"/>
                <a:ea typeface="ＭＳ Ｐゴシック" pitchFamily="34" charset="-128"/>
                <a:cs typeface="Arial" panose="020B0604020202020204" pitchFamily="34" charset="0"/>
                <a:hlinkClick r:id="rId3"/>
              </a:rPr>
              <a:t>www.hscic.gov.uk/catalogue/PUB13218</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r>
              <a:rPr lang="en-GB" sz="1100" baseline="0" dirty="0" smtClean="0">
                <a:solidFill>
                  <a:schemeClr val="tx1"/>
                </a:solidFill>
                <a:latin typeface="Arial" panose="020B0604020202020204" pitchFamily="34" charset="0"/>
                <a:ea typeface="ＭＳ Ｐゴシック" pitchFamily="34" charset="-128"/>
                <a:cs typeface="Arial" panose="020B0604020202020204" pitchFamily="34" charset="0"/>
              </a:rPr>
              <a:t>The Chief Medical Officer’s report (2011) recommends that adults aged 19-64 years undertake 150 minutes of moderate intensity physical activity per week in bouts of 10 minutes or more </a:t>
            </a:r>
            <a:r>
              <a:rPr lang="en-GB" sz="1100" baseline="0" dirty="0" smtClean="0">
                <a:latin typeface="Arial" panose="020B0604020202020204" pitchFamily="34" charset="0"/>
                <a:ea typeface="ＭＳ Ｐゴシック" pitchFamily="34" charset="-128"/>
                <a:cs typeface="Arial" panose="020B0604020202020204" pitchFamily="34" charset="0"/>
                <a:hlinkClick r:id="rId4"/>
              </a:rPr>
              <a:t>www.gov.uk/government/uploads/system/uploads/attachment_data/file/213740/dh_128145.pdf</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defTabSz="929945">
              <a:spcBef>
                <a:spcPct val="0"/>
              </a:spcBef>
              <a:defRPr/>
            </a:pPr>
            <a:endParaRPr lang="en-GB" baseline="0" dirty="0" smtClean="0">
              <a:ea typeface="ＭＳ Ｐゴシック" pitchFamily="34" charset="-128"/>
            </a:endParaRPr>
          </a:p>
          <a:p>
            <a:pPr eaLnBrk="1" hangingPunct="1">
              <a:spcBef>
                <a:spcPct val="0"/>
              </a:spcBef>
            </a:pPr>
            <a:endParaRPr lang="en-GB" baseline="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F1A7007-A200-4625-857B-C1B607EDAC37}" type="slidenum">
              <a:rPr lang="en-US" smtClean="0"/>
              <a:pPr/>
              <a:t>8</a:t>
            </a:fld>
            <a:endParaRPr lang="en-US"/>
          </a:p>
        </p:txBody>
      </p:sp>
    </p:spTree>
    <p:extLst>
      <p:ext uri="{BB962C8B-B14F-4D97-AF65-F5344CB8AC3E}">
        <p14:creationId xmlns:p14="http://schemas.microsoft.com/office/powerpoint/2010/main" val="370433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b="1" kern="1200" dirty="0" smtClean="0">
                <a:solidFill>
                  <a:schemeClr val="tx1"/>
                </a:solidFill>
                <a:effectLst/>
                <a:latin typeface="Arial" panose="020B0604020202020204" pitchFamily="34" charset="0"/>
                <a:cs typeface="Arial" panose="020B0604020202020204" pitchFamily="34" charset="0"/>
              </a:rPr>
              <a:t>Meets recommendations</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A minimum of 150 minutes of moderate intensity physical activity (MPA) per week, or 75 minutes of vigorous intensity physical activity (VPA) per week or an equivalent combination of the two</a:t>
            </a:r>
          </a:p>
          <a:p>
            <a:r>
              <a:rPr lang="en-GB" sz="1100" b="1" kern="1200" dirty="0" smtClean="0">
                <a:solidFill>
                  <a:schemeClr val="tx1"/>
                </a:solidFill>
                <a:effectLst/>
                <a:latin typeface="Arial" panose="020B0604020202020204" pitchFamily="34" charset="0"/>
                <a:cs typeface="Arial" panose="020B0604020202020204" pitchFamily="34" charset="0"/>
              </a:rPr>
              <a:t>Some activity</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90-149 minutes per week of MPA, 45-74 minutes per week of VPA, or an equivalent combination of these</a:t>
            </a:r>
          </a:p>
          <a:p>
            <a:r>
              <a:rPr lang="en-GB" sz="1100" b="1" kern="1200" dirty="0" smtClean="0">
                <a:solidFill>
                  <a:schemeClr val="tx1"/>
                </a:solidFill>
                <a:effectLst/>
                <a:latin typeface="Arial" panose="020B0604020202020204" pitchFamily="34" charset="0"/>
                <a:cs typeface="Arial" panose="020B0604020202020204" pitchFamily="34" charset="0"/>
              </a:rPr>
              <a:t>Low activity</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30-89 minutes per week of MPA, 15-44 minutes per week of VPA, or an equivalent combination of these</a:t>
            </a:r>
          </a:p>
          <a:p>
            <a:r>
              <a:rPr lang="en-GB" sz="1100" b="1" kern="1200" dirty="0" smtClean="0">
                <a:solidFill>
                  <a:schemeClr val="tx1"/>
                </a:solidFill>
                <a:effectLst/>
                <a:latin typeface="Arial" panose="020B0604020202020204" pitchFamily="34" charset="0"/>
                <a:cs typeface="Arial" panose="020B0604020202020204" pitchFamily="34" charset="0"/>
              </a:rPr>
              <a:t>Inactive</a:t>
            </a:r>
            <a:endParaRPr lang="en-GB" sz="1100" kern="1200" dirty="0" smtClean="0">
              <a:solidFill>
                <a:schemeClr val="tx1"/>
              </a:solidFill>
              <a:effectLst/>
              <a:latin typeface="Arial" panose="020B0604020202020204" pitchFamily="34" charset="0"/>
              <a:cs typeface="Arial" panose="020B0604020202020204" pitchFamily="34" charset="0"/>
            </a:endParaRPr>
          </a:p>
          <a:p>
            <a:r>
              <a:rPr lang="en-GB" sz="1100" kern="1200" dirty="0" smtClean="0">
                <a:solidFill>
                  <a:schemeClr val="tx1"/>
                </a:solidFill>
                <a:effectLst/>
                <a:latin typeface="Arial" panose="020B0604020202020204" pitchFamily="34" charset="0"/>
                <a:cs typeface="Arial" panose="020B0604020202020204" pitchFamily="34" charset="0"/>
              </a:rPr>
              <a:t>Less than 30 minutes per week of MPA, less than 15 minutes per week of VPA, or a combination of these</a:t>
            </a:r>
          </a:p>
          <a:p>
            <a:endParaRPr lang="en-GB" sz="1100" kern="1200" dirty="0" smtClean="0">
              <a:solidFill>
                <a:schemeClr val="tx1"/>
              </a:solidFill>
              <a:effectLst/>
              <a:latin typeface="Arial" panose="020B0604020202020204" pitchFamily="34" charset="0"/>
              <a:cs typeface="Arial" panose="020B0604020202020204" pitchFamily="34" charset="0"/>
            </a:endParaRPr>
          </a:p>
          <a:p>
            <a:pPr eaLnBrk="1" hangingPunct="1">
              <a:spcBef>
                <a:spcPct val="0"/>
              </a:spcBef>
            </a:pPr>
            <a:r>
              <a:rPr lang="en-GB" sz="1100" dirty="0" smtClean="0">
                <a:latin typeface="Arial" panose="020B0604020202020204" pitchFamily="34" charset="0"/>
                <a:cs typeface="Arial" panose="020B0604020202020204" pitchFamily="34" charset="0"/>
              </a:rPr>
              <a:t>Social </a:t>
            </a:r>
            <a:r>
              <a:rPr lang="en-GB" sz="1100" dirty="0">
                <a:latin typeface="Arial" panose="020B0604020202020204" pitchFamily="34" charset="0"/>
                <a:cs typeface="Arial" panose="020B0604020202020204" pitchFamily="34" charset="0"/>
              </a:rPr>
              <a:t>class is a classification of occupational groups based on skill levels, ranging from ‘professional’ to ‘lower supervisory/technical/ routine /semi-routine/never- worked /long-term unemployed’. There is a general trend of a decreasing percentage of people being physically active with decreasing occupational skill level, from professional occupations to unskilled manual occupations. </a:t>
            </a: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endParaRPr lang="en-GB" sz="1100" baseline="0" dirty="0" smtClean="0">
              <a:latin typeface="Arial" panose="020B0604020202020204" pitchFamily="34" charset="0"/>
              <a:ea typeface="ＭＳ Ｐゴシック" pitchFamily="34" charset="-128"/>
              <a:cs typeface="Arial" panose="020B0604020202020204" pitchFamily="34" charset="0"/>
            </a:endParaRPr>
          </a:p>
          <a:p>
            <a:pPr eaLnBrk="1" hangingPunct="1">
              <a:spcBef>
                <a:spcPct val="0"/>
              </a:spcBef>
            </a:pPr>
            <a:r>
              <a:rPr lang="en-GB" sz="1100" baseline="0" dirty="0" smtClean="0">
                <a:latin typeface="Arial" panose="020B0604020202020204" pitchFamily="34" charset="0"/>
                <a:ea typeface="ＭＳ Ｐゴシック" pitchFamily="34" charset="-128"/>
                <a:cs typeface="Arial" panose="020B0604020202020204" pitchFamily="34" charset="0"/>
              </a:rPr>
              <a:t>Data from the Active People Survey (7/8) mid January 2013 – mid January 2014. </a:t>
            </a:r>
          </a:p>
        </p:txBody>
      </p:sp>
      <p:sp>
        <p:nvSpPr>
          <p:cNvPr id="4" name="Slide Number Placeholder 3"/>
          <p:cNvSpPr>
            <a:spLocks noGrp="1"/>
          </p:cNvSpPr>
          <p:nvPr>
            <p:ph type="sldNum" sz="quarter" idx="10"/>
          </p:nvPr>
        </p:nvSpPr>
        <p:spPr/>
        <p:txBody>
          <a:bodyPr/>
          <a:lstStyle/>
          <a:p>
            <a:fld id="{BF1A7007-A200-4625-857B-C1B607EDAC37}" type="slidenum">
              <a:rPr lang="en-US" smtClean="0"/>
              <a:pPr/>
              <a:t>9</a:t>
            </a:fld>
            <a:endParaRPr lang="en-US"/>
          </a:p>
        </p:txBody>
      </p:sp>
    </p:spTree>
    <p:extLst>
      <p:ext uri="{BB962C8B-B14F-4D97-AF65-F5344CB8AC3E}">
        <p14:creationId xmlns:p14="http://schemas.microsoft.com/office/powerpoint/2010/main" val="3997988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8000" y="2132856"/>
            <a:ext cx="7633648" cy="2084543"/>
          </a:xfrm>
          <a:ln>
            <a:noFill/>
          </a:ln>
        </p:spPr>
        <p:txBody>
          <a:bodyPr lIns="0" tIns="0" rIns="0" bIns="0"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5445224"/>
            <a:ext cx="7633648" cy="914400"/>
          </a:xfrm>
        </p:spPr>
        <p:txBody>
          <a:bodyPr lIns="0" tIns="0" rIns="0" bIns="0" anchor="b" anchorCtr="0">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8" name="Picture 7" descr="PHE_3268_SML_AW.png"/>
          <p:cNvPicPr>
            <a:picLocks noChangeAspect="1"/>
          </p:cNvPicPr>
          <p:nvPr userDrawn="1"/>
        </p:nvPicPr>
        <p:blipFill>
          <a:blip r:embed="rId2" cstate="print"/>
          <a:stretch>
            <a:fillRect/>
          </a:stretch>
        </p:blipFill>
        <p:spPr>
          <a:xfrm>
            <a:off x="539552" y="372812"/>
            <a:ext cx="1440000" cy="8959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11618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smtClean="0"/>
              <a:t>Text should be 12-18pt Arial. Do not use other fonts.</a:t>
            </a:r>
            <a:endParaRPr lang="en-US" dirty="0"/>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smtClean="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smtClean="0">
                <a:solidFill>
                  <a:prstClr val="white"/>
                </a:solidFill>
              </a:rPr>
              <a:t>Presentation title - edit in Header and Footer</a:t>
            </a:r>
            <a:endParaRPr lang="en-US" dirty="0">
              <a:solidFill>
                <a:prstClr val="white"/>
              </a:solidFill>
            </a:endParaRPr>
          </a:p>
        </p:txBody>
      </p:sp>
    </p:spTree>
    <p:extLst>
      <p:ext uri="{BB962C8B-B14F-4D97-AF65-F5344CB8AC3E}">
        <p14:creationId xmlns:p14="http://schemas.microsoft.com/office/powerpoint/2010/main" val="297885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12" name="Rectangle 11"/>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endParaRPr>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solidFill>
                  <a:prstClr val="white"/>
                </a:solidFill>
              </a:rPr>
              <a:t>Patterns and trends in adult physical activity</a:t>
            </a:r>
            <a:endParaRPr lang="en-US" dirty="0">
              <a:solidFill>
                <a:prstClr val="white"/>
              </a:solidFill>
            </a:endParaRPr>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extLst>
      <p:ext uri="{BB962C8B-B14F-4D97-AF65-F5344CB8AC3E}">
        <p14:creationId xmlns:p14="http://schemas.microsoft.com/office/powerpoint/2010/main" val="3894344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72"/>
          </a:xfrm>
        </p:spPr>
        <p:txBody>
          <a:bodyPr lIns="0" tIns="0" rIns="0" bIns="0" anchor="t" anchorCtr="0">
            <a:normAutofit/>
          </a:bodyPr>
          <a:lstStyle>
            <a:lvl1pPr>
              <a:defRPr sz="4000" baseline="0">
                <a:solidFill>
                  <a:schemeClr val="tx2"/>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088000"/>
            <a:ext cx="8028000" cy="4064455"/>
          </a:xfrm>
        </p:spPr>
        <p:txBody>
          <a:bodyPr lIns="0" tIns="0" rIns="0" bIns="0"/>
          <a:lstStyle>
            <a:lvl1pPr>
              <a:spcBef>
                <a:spcPts val="1200"/>
              </a:spcBef>
              <a:defRPr sz="1800" b="0">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normAutofit/>
          </a:bodyPr>
          <a:lstStyle>
            <a:lvl1pPr>
              <a:defRPr sz="4000" baseline="0">
                <a:solidFill>
                  <a:schemeClr val="tx2"/>
                </a:solidFill>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58000" y="2628000"/>
            <a:ext cx="8028000" cy="3537304"/>
          </a:xfrm>
        </p:spPr>
        <p:txBody>
          <a:bodyPr lIns="0" tIns="0" rIns="0" bIns="0"/>
          <a:lstStyle>
            <a:lvl1pPr>
              <a:spcBef>
                <a:spcPts val="1200"/>
              </a:spcBef>
              <a:defRPr>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648000"/>
          </a:xfrm>
        </p:spPr>
        <p:txBody>
          <a:bodyPr lIns="0" tIns="0" rIns="0" bIns="0"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088000"/>
            <a:ext cx="3924000" cy="4068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8028000" cy="1188000"/>
          </a:xfrm>
        </p:spPr>
        <p:txBody>
          <a:bodyPr lIns="0" tIns="0" rIns="0" bIns="0" anchor="t" anchorCtr="0"/>
          <a:lstStyle/>
          <a:p>
            <a:r>
              <a:rPr lang="en-US" dirty="0" smtClean="0"/>
              <a:t>Click to edit Master title style</a:t>
            </a:r>
            <a:endParaRPr lang="en-US" dirty="0"/>
          </a:p>
        </p:txBody>
      </p:sp>
      <p:sp>
        <p:nvSpPr>
          <p:cNvPr id="3" name="Content Placeholder 2"/>
          <p:cNvSpPr>
            <a:spLocks noGrp="1"/>
          </p:cNvSpPr>
          <p:nvPr>
            <p:ph sz="half" idx="1"/>
          </p:nvPr>
        </p:nvSpPr>
        <p:spPr>
          <a:xfrm>
            <a:off x="558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000" y="2628000"/>
            <a:ext cx="3924000" cy="3564000"/>
          </a:xfrm>
        </p:spPr>
        <p:txBody>
          <a:bodyPr lIns="0" tIns="0" rIns="0" bIns="0"/>
          <a:lstStyle>
            <a:lvl1pPr>
              <a:defRPr sz="1800" baseline="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lIns="0" tIns="0" rIns="0" bIns="0"/>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7"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8" name="Picture 7"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0" y="1368000"/>
            <a:ext cx="3077896" cy="670396"/>
          </a:xfrm>
        </p:spPr>
        <p:txBody>
          <a:bodyPr anchor="t" anchorCtr="0">
            <a:normAutofit/>
          </a:bodyPr>
          <a:lstStyle>
            <a:lvl1pPr algn="l">
              <a:defRPr sz="1800" b="0" i="0" spc="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6"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9" name="Picture 8"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772816"/>
            <a:ext cx="9144000" cy="508518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0" y="1628800"/>
            <a:ext cx="9144000" cy="144016"/>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58000" y="1800000"/>
            <a:ext cx="8028000" cy="4377600"/>
          </a:xfrm>
        </p:spPr>
        <p:txBody>
          <a:bodyPr lIns="0" tIns="0" rIns="0" bIns="0" anchor="t" anchorCtr="0"/>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2"/>
          </p:nvPr>
        </p:nvSpPr>
        <p:spPr>
          <a:xfrm>
            <a:off x="0" y="6309320"/>
            <a:ext cx="9144000" cy="548680"/>
          </a:xfrm>
          <a:prstGeom prst="rect">
            <a:avLst/>
          </a:prstGeom>
          <a:no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9"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pic>
        <p:nvPicPr>
          <p:cNvPr id="10" name="Picture 9" descr="PHE_3268_SML_AW.png"/>
          <p:cNvPicPr>
            <a:picLocks noChangeAspect="1"/>
          </p:cNvPicPr>
          <p:nvPr userDrawn="1"/>
        </p:nvPicPr>
        <p:blipFill>
          <a:blip r:embed="rId2" cstate="print"/>
          <a:stretch>
            <a:fillRect/>
          </a:stretch>
        </p:blipFill>
        <p:spPr>
          <a:xfrm>
            <a:off x="539552" y="332656"/>
            <a:ext cx="1260000" cy="7839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309320"/>
            <a:ext cx="9144000" cy="548680"/>
          </a:xfrm>
          <a:prstGeom prst="rect">
            <a:avLst/>
          </a:prstGeom>
          <a:solidFill>
            <a:schemeClr val="bg2"/>
          </a:solidFill>
        </p:spPr>
        <p:txBody>
          <a:bodyPr/>
          <a:lstStyle>
            <a:lvl1pPr marL="540000" algn="l">
              <a:defRPr>
                <a:solidFill>
                  <a:schemeClr val="bg1"/>
                </a:solidFill>
              </a:defRPr>
            </a:lvl1pPr>
          </a:lstStyle>
          <a:p>
            <a:fld id="{E051598E-9D06-4046-8EF2-7702044C4E81}" type="slidenum">
              <a:rPr lang="en-US" smtClean="0"/>
              <a:pPr/>
              <a:t>‹#›</a:t>
            </a:fld>
            <a:endParaRPr lang="en-US" dirty="0"/>
          </a:p>
        </p:txBody>
      </p:sp>
      <p:sp>
        <p:nvSpPr>
          <p:cNvPr id="3" name="Footer Placeholder 5"/>
          <p:cNvSpPr>
            <a:spLocks noGrp="1"/>
          </p:cNvSpPr>
          <p:nvPr>
            <p:ph type="ftr" sz="quarter" idx="3"/>
          </p:nvPr>
        </p:nvSpPr>
        <p:spPr>
          <a:xfrm>
            <a:off x="899592" y="6309320"/>
            <a:ext cx="7704000"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sp>
        <p:nvSpPr>
          <p:cNvPr id="8" name="Picture Placeholder 7"/>
          <p:cNvSpPr>
            <a:spLocks noGrp="1"/>
          </p:cNvSpPr>
          <p:nvPr>
            <p:ph type="pic" sz="quarter" idx="13"/>
          </p:nvPr>
        </p:nvSpPr>
        <p:spPr>
          <a:xfrm>
            <a:off x="0" y="0"/>
            <a:ext cx="9144000" cy="6308725"/>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274638"/>
            <a:ext cx="8028000"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8000" y="1600200"/>
            <a:ext cx="80280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0" y="6309320"/>
            <a:ext cx="9144000" cy="548680"/>
          </a:xfrm>
          <a:prstGeom prst="rect">
            <a:avLst/>
          </a:prstGeom>
          <a:solidFill>
            <a:schemeClr val="bg2"/>
          </a:solidFill>
        </p:spPr>
        <p:txBody>
          <a:bodyPr lIns="0" tIns="0" bIns="0" anchor="ctr"/>
          <a:lstStyle>
            <a:lvl1pPr marL="540000" algn="l">
              <a:defRPr sz="1200">
                <a:solidFill>
                  <a:schemeClr val="bg1"/>
                </a:solidFill>
              </a:defRPr>
            </a:lvl1pPr>
          </a:lstStyle>
          <a:p>
            <a:fld id="{E051598E-9D06-4046-8EF2-7702044C4E81}" type="slidenum">
              <a:rPr lang="en-US" smtClean="0"/>
              <a:pPr/>
              <a:t>‹#›</a:t>
            </a:fld>
            <a:r>
              <a:rPr lang="en-US" dirty="0" smtClean="0"/>
              <a:t> </a:t>
            </a:r>
            <a:endParaRPr lang="en-US" dirty="0"/>
          </a:p>
        </p:txBody>
      </p:sp>
      <p:sp>
        <p:nvSpPr>
          <p:cNvPr id="6" name="Footer Placeholder 5"/>
          <p:cNvSpPr>
            <a:spLocks noGrp="1"/>
          </p:cNvSpPr>
          <p:nvPr>
            <p:ph type="ftr" sz="quarter" idx="3"/>
          </p:nvPr>
        </p:nvSpPr>
        <p:spPr>
          <a:xfrm>
            <a:off x="899592" y="6309320"/>
            <a:ext cx="7704856" cy="548680"/>
          </a:xfrm>
          <a:prstGeom prst="rect">
            <a:avLst/>
          </a:prstGeom>
        </p:spPr>
        <p:txBody>
          <a:bodyPr vert="horz" lIns="0" tIns="0" rIns="0" bIns="0" rtlCol="0" anchor="ctr"/>
          <a:lstStyle>
            <a:lvl1pPr algn="l">
              <a:defRPr sz="1200" baseline="0">
                <a:solidFill>
                  <a:schemeClr val="bg1"/>
                </a:solidFill>
                <a:latin typeface="Arial" pitchFamily="34" charset="0"/>
              </a:defRPr>
            </a:lvl1pPr>
          </a:lstStyle>
          <a:p>
            <a:r>
              <a:rPr lang="en-GB" smtClean="0"/>
              <a:t>Patterns and trends in adult physical activity</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4" r:id="rId3"/>
    <p:sldLayoutId id="2147483755" r:id="rId4"/>
    <p:sldLayoutId id="2147483748" r:id="rId5"/>
    <p:sldLayoutId id="2147483756" r:id="rId6"/>
    <p:sldLayoutId id="2147483752" r:id="rId7"/>
    <p:sldLayoutId id="2147483747" r:id="rId8"/>
    <p:sldLayoutId id="2147483751" r:id="rId9"/>
  </p:sldLayoutIdLst>
  <p:hf hdr="0" dt="0"/>
  <p:txStyles>
    <p:titleStyle>
      <a:lvl1pPr algn="l" defTabSz="914400" rtl="0" eaLnBrk="1" latinLnBrk="0" hangingPunct="1">
        <a:spcBef>
          <a:spcPct val="0"/>
        </a:spcBef>
        <a:buNone/>
        <a:defRPr sz="4000" kern="1200" spc="-150"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itchFamily="34" charset="0"/>
        <a:buNone/>
        <a:defRPr sz="1800" b="0" i="0" kern="1200" baseline="0">
          <a:solidFill>
            <a:schemeClr val="tx2"/>
          </a:solidFill>
          <a:latin typeface="Arial" pitchFamily="34" charset="0"/>
          <a:ea typeface="+mn-ea"/>
          <a:cs typeface="+mn-cs"/>
        </a:defRPr>
      </a:lvl1pPr>
      <a:lvl2pPr marL="0" indent="0" algn="l" defTabSz="914400" rtl="0" eaLnBrk="1" latinLnBrk="0" hangingPunct="1">
        <a:spcBef>
          <a:spcPts val="600"/>
        </a:spcBef>
        <a:buFontTx/>
        <a:buNone/>
        <a:defRPr sz="1800" kern="1200" baseline="0">
          <a:solidFill>
            <a:schemeClr val="tx1"/>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800" kern="1200" baseline="0">
          <a:solidFill>
            <a:schemeClr val="tx1"/>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600" kern="1200" baseline="0">
          <a:solidFill>
            <a:schemeClr val="tx1"/>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600" kern="1200" baseline="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a:t>
            </a:r>
            <a:r>
              <a:rPr lang="en-US" dirty="0" smtClean="0"/>
              <a:t>level</a:t>
            </a:r>
          </a:p>
          <a:p>
            <a:pPr lvl="4"/>
            <a:r>
              <a:rPr lang="en-US" dirty="0" smtClean="0"/>
              <a:t>Fourth </a:t>
            </a:r>
            <a:r>
              <a:rPr lang="en-US" dirty="0"/>
              <a:t>level</a:t>
            </a:r>
          </a:p>
          <a:p>
            <a:pPr lvl="5"/>
            <a:r>
              <a:rPr lang="en-US" dirty="0" smtClean="0"/>
              <a:t>Fifth </a:t>
            </a:r>
            <a:r>
              <a:rPr lang="en-US" dirty="0"/>
              <a:t>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smtClean="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smtClean="0">
                <a:solidFill>
                  <a:prstClr val="white"/>
                </a:solidFill>
                <a:ea typeface="ヒラギノ角ゴ Pro W3" pitchFamily="84" charset="-128"/>
              </a:rPr>
              <a:t> </a:t>
            </a:r>
            <a:endParaRPr lang="en-US" dirty="0">
              <a:solidFill>
                <a:prstClr val="white"/>
              </a:solidFill>
              <a:ea typeface="ヒラギノ角ゴ Pro W3" pitchFamily="84" charset="-128"/>
            </a:endParaRP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53033758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Patterns and trends in</a:t>
            </a:r>
            <a:br>
              <a:rPr lang="en-GB" dirty="0" smtClean="0"/>
            </a:br>
            <a:r>
              <a:rPr lang="en-GB" dirty="0" smtClean="0"/>
              <a:t>adult physical activity</a:t>
            </a:r>
            <a:endParaRPr lang="en-US" dirty="0"/>
          </a:p>
        </p:txBody>
      </p:sp>
      <p:sp>
        <p:nvSpPr>
          <p:cNvPr id="3" name="Subtitle 2"/>
          <p:cNvSpPr>
            <a:spLocks noGrp="1"/>
          </p:cNvSpPr>
          <p:nvPr>
            <p:ph type="subTitle" idx="1"/>
          </p:nvPr>
        </p:nvSpPr>
        <p:spPr/>
        <p:txBody>
          <a:bodyPr/>
          <a:lstStyle/>
          <a:p>
            <a:r>
              <a:rPr lang="en-GB" dirty="0" smtClean="0"/>
              <a:t>A presentation of the latest data on adult physical activity levels</a:t>
            </a:r>
            <a:endParaRPr lang="en-US" dirty="0"/>
          </a:p>
        </p:txBody>
      </p:sp>
    </p:spTree>
    <p:extLst>
      <p:ext uri="{BB962C8B-B14F-4D97-AF65-F5344CB8AC3E}">
        <p14:creationId xmlns:p14="http://schemas.microsoft.com/office/powerpoint/2010/main" val="160424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918397" y="332656"/>
            <a:ext cx="7128792" cy="1512168"/>
          </a:xfrm>
        </p:spPr>
        <p:txBody>
          <a:bodyPr>
            <a:normAutofit fontScale="90000"/>
          </a:bodyPr>
          <a:lstStyle/>
          <a:p>
            <a:pPr>
              <a:lnSpc>
                <a:spcPts val="3600"/>
              </a:lnSpc>
            </a:pPr>
            <a:r>
              <a:rPr lang="en-GB" sz="3400" dirty="0" smtClean="0">
                <a:solidFill>
                  <a:srgbClr val="00AE9E"/>
                </a:solidFill>
              </a:rPr>
              <a:t>Trend in adults undertaking 30 </a:t>
            </a:r>
            <a:r>
              <a:rPr lang="en-GB" sz="3400" dirty="0" err="1" smtClean="0">
                <a:solidFill>
                  <a:srgbClr val="00AE9E"/>
                </a:solidFill>
              </a:rPr>
              <a:t>mins</a:t>
            </a:r>
            <a:r>
              <a:rPr lang="en-GB" sz="3400" dirty="0" smtClean="0">
                <a:solidFill>
                  <a:srgbClr val="00AE9E"/>
                </a:solidFill>
              </a:rPr>
              <a:t> of moderate intensity activity 5 times per week</a:t>
            </a:r>
            <a:r>
              <a:rPr lang="en-GB" sz="3400" baseline="30000" dirty="0" smtClean="0">
                <a:solidFill>
                  <a:schemeClr val="tx1"/>
                </a:solidFill>
              </a:rPr>
              <a:t> </a:t>
            </a:r>
            <a:r>
              <a:rPr lang="en-GB" sz="3400" dirty="0" smtClean="0">
                <a:solidFill>
                  <a:srgbClr val="00AE9E"/>
                </a:solidFill>
              </a:rPr>
              <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10</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grpSp>
        <p:nvGrpSpPr>
          <p:cNvPr id="3" name="Group 2"/>
          <p:cNvGrpSpPr/>
          <p:nvPr/>
        </p:nvGrpSpPr>
        <p:grpSpPr>
          <a:xfrm>
            <a:off x="1349642" y="2246188"/>
            <a:ext cx="6444716" cy="3502696"/>
            <a:chOff x="899592" y="1846262"/>
            <a:chExt cx="7272808" cy="3989734"/>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46262"/>
              <a:ext cx="7272808" cy="398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00458" y="4807993"/>
              <a:ext cx="3586238" cy="307777"/>
            </a:xfrm>
            <a:prstGeom prst="rect">
              <a:avLst/>
            </a:prstGeom>
            <a:noFill/>
          </p:spPr>
          <p:txBody>
            <a:bodyPr wrap="none" rtlCol="0">
              <a:spAutoFit/>
            </a:bodyPr>
            <a:lstStyle/>
            <a:p>
              <a:r>
                <a:rPr lang="en-GB" sz="1400" i="1" dirty="0" smtClean="0"/>
                <a:t>Data collected only for the years presented</a:t>
              </a:r>
              <a:endParaRPr lang="en-GB" sz="1400" i="1" dirty="0"/>
            </a:p>
          </p:txBody>
        </p:sp>
      </p:gr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766" r="31029" b="90992"/>
          <a:stretch/>
        </p:blipFill>
        <p:spPr bwMode="auto">
          <a:xfrm>
            <a:off x="3186112" y="2114178"/>
            <a:ext cx="2771776" cy="36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70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30650" y="332656"/>
            <a:ext cx="6984776" cy="1512168"/>
          </a:xfrm>
        </p:spPr>
        <p:txBody>
          <a:bodyPr>
            <a:normAutofit/>
          </a:bodyPr>
          <a:lstStyle/>
          <a:p>
            <a:pPr>
              <a:lnSpc>
                <a:spcPts val="3600"/>
              </a:lnSpc>
            </a:pPr>
            <a:r>
              <a:rPr lang="en-GB" sz="3400" dirty="0" smtClean="0">
                <a:solidFill>
                  <a:srgbClr val="00AE9E"/>
                </a:solidFill>
              </a:rPr>
              <a:t>Trend in adults with low levels of </a:t>
            </a:r>
            <a:br>
              <a:rPr lang="en-GB" sz="3400" dirty="0" smtClean="0">
                <a:solidFill>
                  <a:srgbClr val="00AE9E"/>
                </a:solidFill>
              </a:rPr>
            </a:br>
            <a:r>
              <a:rPr lang="en-GB" sz="3400" dirty="0" smtClean="0">
                <a:solidFill>
                  <a:srgbClr val="00AE9E"/>
                </a:solidFill>
              </a:rPr>
              <a:t>physical activity</a:t>
            </a:r>
            <a:r>
              <a:rPr lang="en-GB" sz="2800" b="1" baseline="30000" dirty="0" smtClean="0">
                <a:solidFill>
                  <a:schemeClr val="tx1"/>
                </a:solidFill>
              </a:rPr>
              <a:t>*</a:t>
            </a:r>
            <a:r>
              <a:rPr lang="en-GB" sz="3400" b="1" dirty="0" smtClean="0">
                <a:solidFill>
                  <a:srgbClr val="00AE9E"/>
                </a:solidFill>
              </a:rPr>
              <a:t> </a:t>
            </a:r>
            <a:r>
              <a:rPr lang="en-GB" sz="3400" dirty="0" smtClean="0">
                <a:solidFill>
                  <a:srgbClr val="00AE9E"/>
                </a:solidFill>
              </a:rPr>
              <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11</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2528858" y="6013251"/>
            <a:ext cx="5643542" cy="276999"/>
          </a:xfrm>
          <a:prstGeom prst="rect">
            <a:avLst/>
          </a:prstGeom>
          <a:noFill/>
          <a:ln w="9525">
            <a:noFill/>
            <a:miter lim="800000"/>
            <a:headEnd/>
            <a:tailEnd/>
          </a:ln>
        </p:spPr>
        <p:txBody>
          <a:bodyPr>
            <a:spAutoFit/>
          </a:bodyPr>
          <a:lstStyle/>
          <a:p>
            <a:pPr algn="r"/>
            <a:r>
              <a:rPr lang="en-GB" sz="1200" dirty="0" smtClean="0">
                <a:latin typeface="Arial" panose="020B0604020202020204" pitchFamily="34" charset="0"/>
                <a:cs typeface="Arial" panose="020B0604020202020204" pitchFamily="34" charset="0"/>
              </a:rPr>
              <a:t>*less than 30 minutes of moderate intensity physical activity 1-4  times per week</a:t>
            </a:r>
            <a:endParaRPr lang="en-GB" sz="1200" baseline="30000" dirty="0">
              <a:latin typeface="Arial" panose="020B0604020202020204" pitchFamily="34" charset="0"/>
              <a:cs typeface="Arial" panose="020B0604020202020204" pitchFamily="34" charset="0"/>
            </a:endParaRPr>
          </a:p>
        </p:txBody>
      </p:sp>
      <p:grpSp>
        <p:nvGrpSpPr>
          <p:cNvPr id="2" name="Group 1"/>
          <p:cNvGrpSpPr/>
          <p:nvPr/>
        </p:nvGrpSpPr>
        <p:grpSpPr>
          <a:xfrm>
            <a:off x="1345141" y="2276873"/>
            <a:ext cx="6453717" cy="3384376"/>
            <a:chOff x="899592" y="1872679"/>
            <a:chExt cx="7272808" cy="3932585"/>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72679"/>
              <a:ext cx="7272808" cy="393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00458" y="4807993"/>
              <a:ext cx="3586238" cy="307777"/>
            </a:xfrm>
            <a:prstGeom prst="rect">
              <a:avLst/>
            </a:prstGeom>
            <a:noFill/>
          </p:spPr>
          <p:txBody>
            <a:bodyPr wrap="none" rtlCol="0">
              <a:spAutoFit/>
            </a:bodyPr>
            <a:lstStyle/>
            <a:p>
              <a:r>
                <a:rPr lang="en-GB" sz="1400" i="1" dirty="0" smtClean="0"/>
                <a:t>Data collected only for the years presented</a:t>
              </a:r>
              <a:endParaRPr lang="en-GB" sz="1400" i="1" dirty="0"/>
            </a:p>
          </p:txBody>
        </p:sp>
      </p:gr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766" r="31029" b="90992"/>
          <a:stretch/>
        </p:blipFill>
        <p:spPr bwMode="auto">
          <a:xfrm>
            <a:off x="3186112" y="2143868"/>
            <a:ext cx="2771776" cy="36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934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40372" y="297929"/>
            <a:ext cx="6984776" cy="1512168"/>
          </a:xfrm>
        </p:spPr>
        <p:txBody>
          <a:bodyPr>
            <a:normAutofit/>
          </a:bodyPr>
          <a:lstStyle/>
          <a:p>
            <a:pPr>
              <a:lnSpc>
                <a:spcPts val="3600"/>
              </a:lnSpc>
            </a:pPr>
            <a:r>
              <a:rPr lang="en-GB" sz="3400" dirty="0" smtClean="0">
                <a:solidFill>
                  <a:srgbClr val="00AE9E"/>
                </a:solidFill>
              </a:rPr>
              <a:t>Trend in adults participating in sport   and active recreation</a:t>
            </a:r>
            <a:r>
              <a:rPr lang="en-GB" sz="2800" b="1" baseline="30000" dirty="0" smtClean="0">
                <a:solidFill>
                  <a:schemeClr val="tx1"/>
                </a:solidFill>
              </a:rPr>
              <a:t>*</a:t>
            </a:r>
            <a:r>
              <a:rPr lang="en-GB" sz="2000" b="1" dirty="0" smtClean="0">
                <a:solidFill>
                  <a:schemeClr val="tx1"/>
                </a:solidFill>
              </a:rPr>
              <a:t> </a:t>
            </a:r>
            <a:r>
              <a:rPr lang="en-GB" sz="3400" dirty="0" smtClean="0">
                <a:solidFill>
                  <a:srgbClr val="00AE9E"/>
                </a:solidFill>
              </a:rPr>
              <a:t>by sex</a:t>
            </a:r>
            <a:br>
              <a:rPr lang="en-GB" sz="3400" dirty="0" smtClean="0">
                <a:solidFill>
                  <a:srgbClr val="00AE9E"/>
                </a:solidFill>
              </a:rPr>
            </a:br>
            <a:r>
              <a:rPr lang="en-GB" sz="1600" b="1" spc="0" dirty="0" smtClean="0">
                <a:solidFill>
                  <a:schemeClr val="tx1"/>
                </a:solidFill>
                <a:cs typeface="Arial" pitchFamily="34" charset="0"/>
              </a:rPr>
              <a:t>Active People survey,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12</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1453133" y="6013249"/>
            <a:ext cx="6769125" cy="276999"/>
          </a:xfrm>
          <a:prstGeom prst="rect">
            <a:avLst/>
          </a:prstGeom>
          <a:noFill/>
          <a:ln w="9525">
            <a:noFill/>
            <a:miter lim="800000"/>
            <a:headEnd/>
            <a:tailEnd/>
          </a:ln>
        </p:spPr>
        <p:txBody>
          <a:bodyPr wrap="square">
            <a:spAutoFit/>
          </a:bodyPr>
          <a:lstStyle/>
          <a:p>
            <a:pPr algn="r"/>
            <a:r>
              <a:rPr lang="en-GB" sz="1200" dirty="0" smtClean="0">
                <a:latin typeface="Arial" panose="020B0604020202020204" pitchFamily="34" charset="0"/>
                <a:cs typeface="Arial" panose="020B0604020202020204" pitchFamily="34" charset="0"/>
              </a:rPr>
              <a:t>*at least 30 minutes participation in sport and active recreation at moderate intensity per week</a:t>
            </a:r>
            <a:endParaRPr lang="en-GB" sz="1200" baseline="30000" dirty="0">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049" y="1988841"/>
            <a:ext cx="6325902" cy="354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195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23728" y="333375"/>
            <a:ext cx="6731856" cy="1007393"/>
          </a:xfrm>
        </p:spPr>
        <p:txBody>
          <a:bodyPr>
            <a:normAutofit fontScale="90000"/>
          </a:bodyPr>
          <a:lstStyle/>
          <a:p>
            <a:pPr>
              <a:lnSpc>
                <a:spcPts val="3600"/>
              </a:lnSpc>
            </a:pPr>
            <a:r>
              <a:rPr lang="en-GB" sz="3800" dirty="0" smtClean="0">
                <a:solidFill>
                  <a:srgbClr val="00AE9E"/>
                </a:solidFill>
              </a:rPr>
              <a:t>Time spent being sedentary in leisure time, by sex</a:t>
            </a:r>
            <a:br>
              <a:rPr lang="en-GB" sz="3800" dirty="0" smtClean="0">
                <a:solidFill>
                  <a:srgbClr val="00AE9E"/>
                </a:solidFill>
              </a:rPr>
            </a:br>
            <a:r>
              <a:rPr lang="en-GB" sz="1800" b="1" spc="0" dirty="0" smtClean="0">
                <a:solidFill>
                  <a:schemeClr val="tx1"/>
                </a:solidFill>
                <a:cs typeface="Arial" pitchFamily="34" charset="0"/>
              </a:rPr>
              <a:t>Health Survey for England 2012</a:t>
            </a:r>
            <a:r>
              <a:rPr lang="en-GB" sz="1800" b="1" spc="0" dirty="0">
                <a:solidFill>
                  <a:schemeClr val="tx1"/>
                </a:solidFill>
                <a:cs typeface="Arial" pitchFamily="34" charset="0"/>
              </a:rPr>
              <a:t> </a:t>
            </a:r>
            <a:r>
              <a:rPr lang="en-GB" sz="1800" b="1" spc="0" dirty="0" smtClean="0">
                <a:solidFill>
                  <a:schemeClr val="tx1"/>
                </a:solidFill>
                <a:cs typeface="Arial" pitchFamily="34" charset="0"/>
              </a:rPr>
              <a:t>(base aged 16 and over)</a:t>
            </a:r>
            <a:endParaRPr lang="en-US" sz="18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13</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57" name="TextBox 56"/>
          <p:cNvSpPr txBox="1"/>
          <p:nvPr/>
        </p:nvSpPr>
        <p:spPr>
          <a:xfrm>
            <a:off x="5974619" y="1930990"/>
            <a:ext cx="1194045" cy="338554"/>
          </a:xfrm>
          <a:prstGeom prst="rect">
            <a:avLst/>
          </a:prstGeom>
          <a:noFill/>
        </p:spPr>
        <p:txBody>
          <a:bodyPr wrap="none" rtlCol="0">
            <a:spAutoFit/>
          </a:bodyPr>
          <a:lstStyle/>
          <a:p>
            <a:r>
              <a:rPr lang="en-GB" sz="1600" b="1" dirty="0" smtClean="0"/>
              <a:t>Weekends</a:t>
            </a:r>
          </a:p>
        </p:txBody>
      </p:sp>
      <p:sp>
        <p:nvSpPr>
          <p:cNvPr id="6" name="TextBox 5"/>
          <p:cNvSpPr txBox="1"/>
          <p:nvPr/>
        </p:nvSpPr>
        <p:spPr>
          <a:xfrm>
            <a:off x="4568855" y="3028326"/>
            <a:ext cx="595035" cy="338554"/>
          </a:xfrm>
          <a:prstGeom prst="rect">
            <a:avLst/>
          </a:prstGeom>
          <a:noFill/>
        </p:spPr>
        <p:txBody>
          <a:bodyPr wrap="none" rtlCol="0">
            <a:spAutoFit/>
          </a:bodyPr>
          <a:lstStyle/>
          <a:p>
            <a:r>
              <a:rPr lang="en-GB" sz="1600" b="1" dirty="0" smtClean="0"/>
              <a:t>Men</a:t>
            </a:r>
            <a:endParaRPr lang="en-GB" sz="1600" b="1" dirty="0"/>
          </a:p>
        </p:txBody>
      </p:sp>
      <p:sp>
        <p:nvSpPr>
          <p:cNvPr id="7" name="TextBox 6"/>
          <p:cNvSpPr txBox="1"/>
          <p:nvPr/>
        </p:nvSpPr>
        <p:spPr>
          <a:xfrm>
            <a:off x="4397814" y="5076602"/>
            <a:ext cx="921534" cy="338554"/>
          </a:xfrm>
          <a:prstGeom prst="rect">
            <a:avLst/>
          </a:prstGeom>
          <a:noFill/>
        </p:spPr>
        <p:txBody>
          <a:bodyPr wrap="none" rtlCol="0">
            <a:spAutoFit/>
          </a:bodyPr>
          <a:lstStyle/>
          <a:p>
            <a:r>
              <a:rPr lang="en-GB" sz="1600" b="1" dirty="0" smtClean="0"/>
              <a:t>Women</a:t>
            </a:r>
            <a:endParaRPr lang="en-GB" sz="1600" b="1" dirty="0"/>
          </a:p>
        </p:txBody>
      </p:sp>
      <p:pic>
        <p:nvPicPr>
          <p:cNvPr id="1332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67872"/>
          <a:stretch/>
        </p:blipFill>
        <p:spPr bwMode="auto">
          <a:xfrm>
            <a:off x="611189" y="2849032"/>
            <a:ext cx="1224508" cy="2013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19643" t="6283" r="19643" b="6994"/>
          <a:stretch/>
        </p:blipFill>
        <p:spPr bwMode="auto">
          <a:xfrm>
            <a:off x="2348102" y="2234387"/>
            <a:ext cx="1914182" cy="19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20536" t="6283" r="20089" b="7618"/>
          <a:stretch/>
        </p:blipFill>
        <p:spPr bwMode="auto">
          <a:xfrm>
            <a:off x="2331532" y="4122357"/>
            <a:ext cx="1885508" cy="19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4" name="Picture 12"/>
          <p:cNvPicPr>
            <a:picLocks noChangeAspect="1" noChangeArrowheads="1"/>
          </p:cNvPicPr>
          <p:nvPr/>
        </p:nvPicPr>
        <p:blipFill rotWithShape="1">
          <a:blip r:embed="rId6">
            <a:extLst>
              <a:ext uri="{28A0092B-C50C-407E-A947-70E740481C1C}">
                <a14:useLocalDpi xmlns:a14="http://schemas.microsoft.com/office/drawing/2010/main" val="0"/>
              </a:ext>
            </a:extLst>
          </a:blip>
          <a:srcRect l="12802" t="6283" r="43367" b="7618"/>
          <a:stretch/>
        </p:blipFill>
        <p:spPr bwMode="auto">
          <a:xfrm>
            <a:off x="5691716" y="4122357"/>
            <a:ext cx="1887644" cy="19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5" name="Picture 13"/>
          <p:cNvPicPr>
            <a:picLocks noChangeAspect="1" noChangeArrowheads="1"/>
          </p:cNvPicPr>
          <p:nvPr/>
        </p:nvPicPr>
        <p:blipFill rotWithShape="1">
          <a:blip r:embed="rId7">
            <a:extLst>
              <a:ext uri="{28A0092B-C50C-407E-A947-70E740481C1C}">
                <a14:useLocalDpi xmlns:a14="http://schemas.microsoft.com/office/drawing/2010/main" val="0"/>
              </a:ext>
            </a:extLst>
          </a:blip>
          <a:srcRect l="19643" t="10111" r="20536" b="7618"/>
          <a:stretch/>
        </p:blipFill>
        <p:spPr bwMode="auto">
          <a:xfrm>
            <a:off x="5679581" y="2336423"/>
            <a:ext cx="1886400" cy="185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33188" y="1931818"/>
            <a:ext cx="1182824" cy="338554"/>
          </a:xfrm>
          <a:prstGeom prst="rect">
            <a:avLst/>
          </a:prstGeom>
          <a:noFill/>
        </p:spPr>
        <p:txBody>
          <a:bodyPr wrap="none" rtlCol="0">
            <a:spAutoFit/>
          </a:bodyPr>
          <a:lstStyle/>
          <a:p>
            <a:r>
              <a:rPr lang="en-GB" sz="1600" b="1" dirty="0" smtClean="0"/>
              <a:t>Weekdays</a:t>
            </a:r>
          </a:p>
        </p:txBody>
      </p:sp>
    </p:spTree>
    <p:extLst>
      <p:ext uri="{BB962C8B-B14F-4D97-AF65-F5344CB8AC3E}">
        <p14:creationId xmlns:p14="http://schemas.microsoft.com/office/powerpoint/2010/main" val="331223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23728" y="333375"/>
            <a:ext cx="6731856" cy="1052888"/>
          </a:xfrm>
        </p:spPr>
        <p:txBody>
          <a:bodyPr>
            <a:normAutofit fontScale="90000"/>
          </a:bodyPr>
          <a:lstStyle/>
          <a:p>
            <a:pPr>
              <a:lnSpc>
                <a:spcPts val="3600"/>
              </a:lnSpc>
            </a:pPr>
            <a:r>
              <a:rPr lang="en-GB" sz="3800" dirty="0" smtClean="0">
                <a:solidFill>
                  <a:srgbClr val="00AE9E"/>
                </a:solidFill>
              </a:rPr>
              <a:t>Time spent sedentary in leisure time by age and sex</a:t>
            </a:r>
            <a:r>
              <a:rPr lang="en-GB" sz="3400" dirty="0" smtClean="0">
                <a:solidFill>
                  <a:srgbClr val="00AE9E"/>
                </a:solidFill>
              </a:rPr>
              <a:t/>
            </a:r>
            <a:br>
              <a:rPr lang="en-GB" sz="3400" dirty="0" smtClean="0">
                <a:solidFill>
                  <a:srgbClr val="00AE9E"/>
                </a:solidFill>
              </a:rPr>
            </a:br>
            <a:r>
              <a:rPr lang="en-GB" sz="1800" b="1" spc="0" dirty="0" smtClean="0">
                <a:solidFill>
                  <a:schemeClr val="tx1"/>
                </a:solidFill>
                <a:cs typeface="Arial" pitchFamily="34" charset="0"/>
              </a:rPr>
              <a:t>Health Survey for England 2012 (base aged 16 and over)</a:t>
            </a:r>
            <a:endParaRPr lang="en-US" sz="18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14</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2" name="TextBox 1"/>
          <p:cNvSpPr txBox="1"/>
          <p:nvPr/>
        </p:nvSpPr>
        <p:spPr>
          <a:xfrm>
            <a:off x="507507" y="2352933"/>
            <a:ext cx="1182824" cy="338554"/>
          </a:xfrm>
          <a:prstGeom prst="rect">
            <a:avLst/>
          </a:prstGeom>
          <a:noFill/>
        </p:spPr>
        <p:txBody>
          <a:bodyPr wrap="none" rtlCol="0">
            <a:spAutoFit/>
          </a:bodyPr>
          <a:lstStyle/>
          <a:p>
            <a:r>
              <a:rPr lang="en-GB" sz="1600" b="1" dirty="0" smtClean="0"/>
              <a:t>Weekdays</a:t>
            </a:r>
            <a:endParaRPr lang="en-GB" sz="1600" b="1" dirty="0"/>
          </a:p>
        </p:txBody>
      </p:sp>
      <p:sp>
        <p:nvSpPr>
          <p:cNvPr id="57" name="TextBox 56"/>
          <p:cNvSpPr txBox="1"/>
          <p:nvPr/>
        </p:nvSpPr>
        <p:spPr>
          <a:xfrm>
            <a:off x="4572000" y="2393127"/>
            <a:ext cx="1194045" cy="338554"/>
          </a:xfrm>
          <a:prstGeom prst="rect">
            <a:avLst/>
          </a:prstGeom>
          <a:noFill/>
        </p:spPr>
        <p:txBody>
          <a:bodyPr wrap="none" rtlCol="0">
            <a:spAutoFit/>
          </a:bodyPr>
          <a:lstStyle/>
          <a:p>
            <a:r>
              <a:rPr lang="en-GB" sz="1600" b="1" dirty="0" smtClean="0"/>
              <a:t>Weekends</a:t>
            </a:r>
            <a:endParaRPr lang="en-GB" sz="1600" b="1" dirty="0"/>
          </a:p>
        </p:txBody>
      </p:sp>
      <p:sp>
        <p:nvSpPr>
          <p:cNvPr id="3" name="TextBox 2"/>
          <p:cNvSpPr txBox="1"/>
          <p:nvPr/>
        </p:nvSpPr>
        <p:spPr>
          <a:xfrm>
            <a:off x="909207" y="1670615"/>
            <a:ext cx="7656263" cy="338554"/>
          </a:xfrm>
          <a:prstGeom prst="rect">
            <a:avLst/>
          </a:prstGeom>
          <a:noFill/>
        </p:spPr>
        <p:txBody>
          <a:bodyPr wrap="none" rtlCol="0">
            <a:spAutoFit/>
          </a:bodyPr>
          <a:lstStyle/>
          <a:p>
            <a:r>
              <a:rPr lang="en-GB" sz="1600" b="1" dirty="0" smtClean="0"/>
              <a:t>Proportion of adults who spend six hours or more being sedentary per day</a:t>
            </a:r>
            <a:endParaRPr lang="en-GB" sz="16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21" y="2805208"/>
            <a:ext cx="4003444" cy="304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765" y="2805208"/>
            <a:ext cx="4138872" cy="304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0971" r="40820" b="90092"/>
          <a:stretch/>
        </p:blipFill>
        <p:spPr bwMode="auto">
          <a:xfrm>
            <a:off x="3970565" y="5851030"/>
            <a:ext cx="1188078" cy="386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101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51720" y="337988"/>
            <a:ext cx="7092280" cy="1440160"/>
          </a:xfrm>
        </p:spPr>
        <p:txBody>
          <a:bodyPr>
            <a:normAutofit/>
          </a:bodyPr>
          <a:lstStyle/>
          <a:p>
            <a:pPr>
              <a:lnSpc>
                <a:spcPts val="3600"/>
              </a:lnSpc>
            </a:pPr>
            <a:r>
              <a:rPr lang="en-GB" sz="3800" dirty="0" smtClean="0">
                <a:solidFill>
                  <a:srgbClr val="00AE9E"/>
                </a:solidFill>
              </a:rPr>
              <a:t>Average trips by mode of transport by region</a:t>
            </a:r>
            <a:br>
              <a:rPr lang="en-GB" sz="3800" dirty="0" smtClean="0">
                <a:solidFill>
                  <a:srgbClr val="00AE9E"/>
                </a:solidFill>
              </a:rPr>
            </a:br>
            <a:r>
              <a:rPr lang="en-GB" sz="1600" b="1" spc="0" dirty="0" smtClean="0">
                <a:solidFill>
                  <a:schemeClr val="tx1"/>
                </a:solidFill>
                <a:cs typeface="Arial" pitchFamily="34" charset="0"/>
              </a:rPr>
              <a:t>National Travel Survey  2012/13</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15</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1" y="1844823"/>
            <a:ext cx="7715258" cy="417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497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62304" y="322560"/>
            <a:ext cx="6731856" cy="1399510"/>
          </a:xfrm>
        </p:spPr>
        <p:txBody>
          <a:bodyPr>
            <a:normAutofit/>
          </a:bodyPr>
          <a:lstStyle/>
          <a:p>
            <a:pPr>
              <a:lnSpc>
                <a:spcPts val="3600"/>
              </a:lnSpc>
            </a:pPr>
            <a:r>
              <a:rPr lang="en-GB" sz="3800" dirty="0" smtClean="0">
                <a:solidFill>
                  <a:srgbClr val="00AE9E"/>
                </a:solidFill>
              </a:rPr>
              <a:t>Trend in average </a:t>
            </a:r>
            <a:r>
              <a:rPr lang="en-GB" sz="3800" dirty="0">
                <a:solidFill>
                  <a:srgbClr val="00AE9E"/>
                </a:solidFill>
              </a:rPr>
              <a:t>trips by mode </a:t>
            </a:r>
            <a:r>
              <a:rPr lang="en-GB" sz="3800" dirty="0" smtClean="0">
                <a:solidFill>
                  <a:srgbClr val="00AE9E"/>
                </a:solidFill>
              </a:rPr>
              <a:t>  of transport, by sex</a:t>
            </a:r>
            <a:r>
              <a:rPr lang="en-GB" sz="3800" dirty="0">
                <a:solidFill>
                  <a:srgbClr val="00AE9E"/>
                </a:solidFill>
              </a:rPr>
              <a:t/>
            </a:r>
            <a:br>
              <a:rPr lang="en-GB" sz="3800" dirty="0">
                <a:solidFill>
                  <a:srgbClr val="00AE9E"/>
                </a:solidFill>
              </a:rPr>
            </a:br>
            <a:r>
              <a:rPr lang="en-GB" sz="1600" b="1" spc="0" dirty="0">
                <a:solidFill>
                  <a:schemeClr val="tx1"/>
                </a:solidFill>
                <a:cs typeface="Arial" pitchFamily="34" charset="0"/>
              </a:rPr>
              <a:t>National Travel </a:t>
            </a:r>
            <a:r>
              <a:rPr lang="en-GB" sz="1600" b="1" spc="0" dirty="0" smtClean="0">
                <a:solidFill>
                  <a:schemeClr val="tx1"/>
                </a:solidFill>
                <a:cs typeface="Arial" pitchFamily="34" charset="0"/>
              </a:rPr>
              <a:t>Survey, England 1995/97- 2013</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16</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2" name="TextBox 1"/>
          <p:cNvSpPr txBox="1"/>
          <p:nvPr/>
        </p:nvSpPr>
        <p:spPr>
          <a:xfrm>
            <a:off x="549392" y="1761758"/>
            <a:ext cx="595035" cy="338554"/>
          </a:xfrm>
          <a:prstGeom prst="rect">
            <a:avLst/>
          </a:prstGeom>
          <a:noFill/>
        </p:spPr>
        <p:txBody>
          <a:bodyPr wrap="none" rtlCol="0">
            <a:spAutoFit/>
          </a:bodyPr>
          <a:lstStyle/>
          <a:p>
            <a:r>
              <a:rPr lang="en-GB" sz="1600" b="1" dirty="0" smtClean="0"/>
              <a:t>Men</a:t>
            </a:r>
            <a:endParaRPr lang="en-GB" sz="1600" b="1" dirty="0"/>
          </a:p>
        </p:txBody>
      </p:sp>
      <p:sp>
        <p:nvSpPr>
          <p:cNvPr id="57" name="TextBox 56"/>
          <p:cNvSpPr txBox="1"/>
          <p:nvPr/>
        </p:nvSpPr>
        <p:spPr>
          <a:xfrm>
            <a:off x="4572000" y="1761758"/>
            <a:ext cx="921534" cy="338554"/>
          </a:xfrm>
          <a:prstGeom prst="rect">
            <a:avLst/>
          </a:prstGeom>
          <a:noFill/>
        </p:spPr>
        <p:txBody>
          <a:bodyPr wrap="none" rtlCol="0">
            <a:spAutoFit/>
          </a:bodyPr>
          <a:lstStyle/>
          <a:p>
            <a:r>
              <a:rPr lang="en-GB" sz="1600" b="1" dirty="0" smtClean="0"/>
              <a:t>Women</a:t>
            </a:r>
            <a:endParaRPr lang="en-GB" sz="1600" b="1" dirty="0"/>
          </a:p>
        </p:txBody>
      </p:sp>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2204864"/>
            <a:ext cx="4108441" cy="3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5682" y="2204864"/>
            <a:ext cx="4108442" cy="3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6599" r="16259" b="93286"/>
          <a:stretch/>
        </p:blipFill>
        <p:spPr bwMode="auto">
          <a:xfrm>
            <a:off x="2212866" y="5866482"/>
            <a:ext cx="5294331" cy="35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3" y="5991937"/>
            <a:ext cx="1630575" cy="276999"/>
          </a:xfrm>
          <a:prstGeom prst="rect">
            <a:avLst/>
          </a:prstGeom>
          <a:noFill/>
        </p:spPr>
        <p:txBody>
          <a:bodyPr wrap="none" rtlCol="0">
            <a:spAutoFit/>
          </a:bodyPr>
          <a:lstStyle/>
          <a:p>
            <a:r>
              <a:rPr lang="en-GB" sz="1200" dirty="0" smtClean="0">
                <a:latin typeface="Arial" panose="020B0604020202020204" pitchFamily="34" charset="0"/>
                <a:cs typeface="Arial" panose="020B0604020202020204" pitchFamily="34" charset="0"/>
              </a:rPr>
              <a:t>Index 1995/97 = 100</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134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09320"/>
            <a:ext cx="9144000" cy="548680"/>
          </a:xfrm>
        </p:spPr>
        <p:txBody>
          <a:bodyPr/>
          <a:lstStyle/>
          <a:p>
            <a:fld id="{E051598E-9D06-4046-8EF2-7702044C4E81}" type="slidenum">
              <a:rPr lang="en-US" smtClean="0"/>
              <a:pPr/>
              <a:t>17</a:t>
            </a:fld>
            <a:endParaRPr lang="en-US" dirty="0"/>
          </a:p>
        </p:txBody>
      </p:sp>
      <p:sp>
        <p:nvSpPr>
          <p:cNvPr id="5" name="Footer Placeholder 4"/>
          <p:cNvSpPr>
            <a:spLocks noGrp="1"/>
          </p:cNvSpPr>
          <p:nvPr>
            <p:ph type="ftr" sz="quarter" idx="3"/>
          </p:nvPr>
        </p:nvSpPr>
        <p:spPr/>
        <p:txBody>
          <a:bodyPr/>
          <a:lstStyle/>
          <a:p>
            <a:r>
              <a:rPr lang="en-GB" dirty="0" smtClean="0"/>
              <a:t>Patterns and trends in adult physical activity</a:t>
            </a:r>
            <a:endParaRPr lang="en-US" dirty="0"/>
          </a:p>
        </p:txBody>
      </p:sp>
      <p:sp>
        <p:nvSpPr>
          <p:cNvPr id="6" name="Title 15"/>
          <p:cNvSpPr txBox="1">
            <a:spLocks/>
          </p:cNvSpPr>
          <p:nvPr/>
        </p:nvSpPr>
        <p:spPr>
          <a:xfrm>
            <a:off x="2195736" y="548680"/>
            <a:ext cx="6696744" cy="864096"/>
          </a:xfrm>
          <a:prstGeom prst="rect">
            <a:avLst/>
          </a:prstGeom>
        </p:spPr>
        <p:txBody>
          <a:bodyPr vert="horz" lIns="0" tIns="0" rIns="0" bIns="0" rtlCol="0" anchor="t" anchorCtr="0">
            <a:noAutofit/>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r>
              <a:rPr lang="en-GB" sz="3300" dirty="0" smtClean="0">
                <a:solidFill>
                  <a:srgbClr val="00AE9E"/>
                </a:solidFill>
              </a:rPr>
              <a:t>Adult </a:t>
            </a:r>
            <a:r>
              <a:rPr lang="en-GB" sz="3300" dirty="0">
                <a:solidFill>
                  <a:srgbClr val="00AE9E"/>
                </a:solidFill>
              </a:rPr>
              <a:t>physical activity factsheet</a:t>
            </a:r>
          </a:p>
          <a:p>
            <a:r>
              <a:rPr lang="en-GB" sz="1600" b="1" spc="0" dirty="0">
                <a:solidFill>
                  <a:schemeClr val="tx1"/>
                </a:solidFill>
                <a:cs typeface="Arial" pitchFamily="34" charset="0"/>
              </a:rPr>
              <a:t>www.noo.org.uk</a:t>
            </a:r>
            <a:endParaRPr lang="en-US" sz="1600" b="1" spc="0" dirty="0">
              <a:solidFill>
                <a:schemeClr val="tx1"/>
              </a:solidFill>
              <a:cs typeface="Arial" pitchFamily="34" charset="0"/>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32710" t="12160" r="34158" b="27417"/>
          <a:stretch/>
        </p:blipFill>
        <p:spPr bwMode="auto">
          <a:xfrm>
            <a:off x="3236912" y="1844824"/>
            <a:ext cx="2670175" cy="3895725"/>
          </a:xfrm>
          <a:prstGeom prst="rect">
            <a:avLst/>
          </a:prstGeom>
          <a:ln w="9525" cap="flat" cmpd="sng" algn="ctr">
            <a:solidFill>
              <a:sysClr val="window" lastClr="FFFFFF">
                <a:lumMod val="75000"/>
              </a:sysClr>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683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09320"/>
            <a:ext cx="9144000" cy="548680"/>
          </a:xfrm>
        </p:spPr>
        <p:txBody>
          <a:bodyPr/>
          <a:lstStyle/>
          <a:p>
            <a:fld id="{E051598E-9D06-4046-8EF2-7702044C4E81}" type="slidenum">
              <a:rPr lang="en-US" smtClean="0">
                <a:solidFill>
                  <a:prstClr val="white"/>
                </a:solidFill>
              </a:rPr>
              <a:pPr/>
              <a:t>18</a:t>
            </a:fld>
            <a:endParaRPr lang="en-US" dirty="0">
              <a:solidFill>
                <a:prstClr val="white"/>
              </a:solidFill>
            </a:endParaRPr>
          </a:p>
        </p:txBody>
      </p:sp>
      <p:sp>
        <p:nvSpPr>
          <p:cNvPr id="5" name="Footer Placeholder 4"/>
          <p:cNvSpPr>
            <a:spLocks noGrp="1"/>
          </p:cNvSpPr>
          <p:nvPr>
            <p:ph type="ftr" sz="quarter" idx="3"/>
          </p:nvPr>
        </p:nvSpPr>
        <p:spPr/>
        <p:txBody>
          <a:bodyPr/>
          <a:lstStyle/>
          <a:p>
            <a:r>
              <a:rPr lang="en-GB" dirty="0" smtClean="0">
                <a:solidFill>
                  <a:prstClr val="white"/>
                </a:solidFill>
              </a:rPr>
              <a:t>Patterns and trends in adult physical activity</a:t>
            </a:r>
            <a:endParaRPr lang="en-US" dirty="0">
              <a:solidFill>
                <a:prstClr val="white"/>
              </a:solidFill>
            </a:endParaRPr>
          </a:p>
        </p:txBody>
      </p:sp>
      <p:sp>
        <p:nvSpPr>
          <p:cNvPr id="6" name="Title 15"/>
          <p:cNvSpPr txBox="1">
            <a:spLocks/>
          </p:cNvSpPr>
          <p:nvPr/>
        </p:nvSpPr>
        <p:spPr>
          <a:xfrm>
            <a:off x="2195736" y="548680"/>
            <a:ext cx="6696744" cy="1080120"/>
          </a:xfrm>
          <a:prstGeom prst="rect">
            <a:avLst/>
          </a:prstGeom>
        </p:spPr>
        <p:txBody>
          <a:bodyPr vert="horz" lIns="0" tIns="0" rIns="0" bIns="0" rtlCol="0" anchor="t" anchorCtr="0">
            <a:noAutofit/>
          </a:bodyPr>
          <a:lstStyle>
            <a:lvl1pPr algn="l" defTabSz="914400" rtl="0" eaLnBrk="1" latinLnBrk="0" hangingPunct="1">
              <a:spcBef>
                <a:spcPct val="0"/>
              </a:spcBef>
              <a:buNone/>
              <a:defRPr sz="4000" kern="1200" spc="-150" baseline="0">
                <a:solidFill>
                  <a:schemeClr val="tx2"/>
                </a:solidFill>
                <a:latin typeface="Arial" pitchFamily="34" charset="0"/>
                <a:ea typeface="+mj-ea"/>
                <a:cs typeface="+mj-cs"/>
              </a:defRPr>
            </a:lvl1pPr>
          </a:lstStyle>
          <a:p>
            <a:r>
              <a:rPr lang="en-US" sz="3600" dirty="0"/>
              <a:t>Other useful PHE physical activity resources</a:t>
            </a:r>
            <a:endParaRPr lang="en-US" sz="1600" b="1" spc="0" dirty="0">
              <a:solidFill>
                <a:prstClr val="black"/>
              </a:solidFill>
              <a:cs typeface="Arial" pitchFamily="34" charset="0"/>
            </a:endParaRPr>
          </a:p>
        </p:txBody>
      </p:sp>
      <p:sp>
        <p:nvSpPr>
          <p:cNvPr id="2" name="Rectangle 1"/>
          <p:cNvSpPr/>
          <p:nvPr/>
        </p:nvSpPr>
        <p:spPr>
          <a:xfrm>
            <a:off x="467544" y="1844823"/>
            <a:ext cx="9649072" cy="4247317"/>
          </a:xfrm>
          <a:prstGeom prst="rect">
            <a:avLst/>
          </a:prstGeom>
        </p:spPr>
        <p:txBody>
          <a:bodyPr wrap="square">
            <a:spAutoFit/>
          </a:bodyPr>
          <a:lstStyle/>
          <a:p>
            <a:pPr marL="285750" indent="-285750">
              <a:spcBef>
                <a:spcPts val="0"/>
              </a:spcBef>
              <a:spcAft>
                <a:spcPts val="1200"/>
              </a:spcAft>
              <a:buFont typeface="Arial" panose="020B0604020202020204" pitchFamily="34" charset="0"/>
              <a:buChar char="•"/>
            </a:pPr>
            <a:r>
              <a:rPr lang="en-GB" dirty="0"/>
              <a:t>Everybody active, every day: an evidence-based approach to physical activity</a:t>
            </a:r>
          </a:p>
          <a:p>
            <a:pPr marL="285750" indent="-285750">
              <a:spcBef>
                <a:spcPts val="0"/>
              </a:spcBef>
              <a:spcAft>
                <a:spcPts val="1200"/>
              </a:spcAft>
              <a:buFont typeface="Arial" panose="020B0604020202020204" pitchFamily="34" charset="0"/>
              <a:buChar char="•"/>
            </a:pPr>
            <a:r>
              <a:rPr lang="en-GB" dirty="0"/>
              <a:t>Everybody active, every day: what works, the evidence </a:t>
            </a:r>
          </a:p>
          <a:p>
            <a:pPr marL="285750" indent="-285750">
              <a:spcBef>
                <a:spcPts val="0"/>
              </a:spcBef>
              <a:spcAft>
                <a:spcPts val="1200"/>
              </a:spcAft>
              <a:buFont typeface="Arial" panose="020B0604020202020204" pitchFamily="34" charset="0"/>
              <a:buChar char="•"/>
            </a:pPr>
            <a:r>
              <a:rPr lang="en-GB" dirty="0"/>
              <a:t>Obesity and the environment: increasing physical activity and active travel </a:t>
            </a:r>
          </a:p>
          <a:p>
            <a:pPr marL="285750" indent="-285750">
              <a:spcBef>
                <a:spcPts val="0"/>
              </a:spcBef>
              <a:spcAft>
                <a:spcPts val="1200"/>
              </a:spcAft>
              <a:buFont typeface="Arial" panose="020B0604020202020204" pitchFamily="34" charset="0"/>
              <a:buChar char="•"/>
              <a:tabLst>
                <a:tab pos="360000" algn="l"/>
              </a:tabLst>
            </a:pPr>
            <a:r>
              <a:rPr lang="en-GB" dirty="0"/>
              <a:t>Active travel briefings for local authorities</a:t>
            </a:r>
          </a:p>
          <a:p>
            <a:pPr marL="285750" indent="-285750">
              <a:spcBef>
                <a:spcPts val="0"/>
              </a:spcBef>
              <a:spcAft>
                <a:spcPts val="1200"/>
              </a:spcAft>
              <a:buFont typeface="Arial" panose="020B0604020202020204" pitchFamily="34" charset="0"/>
              <a:buChar char="•"/>
              <a:tabLst>
                <a:tab pos="360000" algn="l"/>
              </a:tabLst>
            </a:pPr>
            <a:r>
              <a:rPr lang="en-GB" dirty="0"/>
              <a:t>Standard evaluation framework for physical activity interventions</a:t>
            </a:r>
          </a:p>
          <a:p>
            <a:pPr marL="285750" indent="-285750">
              <a:spcBef>
                <a:spcPts val="0"/>
              </a:spcBef>
              <a:spcAft>
                <a:spcPts val="1200"/>
              </a:spcAft>
              <a:buFont typeface="Arial" panose="020B0604020202020204" pitchFamily="34" charset="0"/>
              <a:buChar char="•"/>
            </a:pPr>
            <a:r>
              <a:rPr lang="en-GB" dirty="0"/>
              <a:t>Guide to physical activity data sources</a:t>
            </a:r>
          </a:p>
          <a:p>
            <a:pPr marL="285750" indent="-285750">
              <a:spcBef>
                <a:spcPts val="0"/>
              </a:spcBef>
              <a:spcAft>
                <a:spcPts val="1200"/>
              </a:spcAft>
              <a:buFont typeface="Arial" panose="020B0604020202020204" pitchFamily="34" charset="0"/>
              <a:buChar char="•"/>
              <a:tabLst>
                <a:tab pos="360000" algn="l"/>
              </a:tabLst>
            </a:pPr>
            <a:r>
              <a:rPr lang="en-GB" dirty="0"/>
              <a:t>Guide to online tools for valuing physical activity, sport and obesity programmes</a:t>
            </a:r>
          </a:p>
          <a:p>
            <a:pPr marL="285750" indent="-285750">
              <a:spcBef>
                <a:spcPts val="0"/>
              </a:spcBef>
              <a:spcAft>
                <a:spcPts val="1200"/>
              </a:spcAft>
              <a:buFont typeface="Arial" panose="020B0604020202020204" pitchFamily="34" charset="0"/>
              <a:buChar char="•"/>
              <a:tabLst>
                <a:tab pos="360000" algn="l"/>
              </a:tabLst>
            </a:pPr>
            <a:r>
              <a:rPr lang="en-GB" dirty="0"/>
              <a:t>E-learning modules on physical activity and health</a:t>
            </a:r>
          </a:p>
          <a:p>
            <a:pPr marL="285750" indent="-285750">
              <a:spcBef>
                <a:spcPts val="0"/>
              </a:spcBef>
              <a:spcAft>
                <a:spcPts val="1200"/>
              </a:spcAft>
              <a:buFont typeface="Arial" panose="020B0604020202020204" pitchFamily="34" charset="0"/>
              <a:buChar char="•"/>
              <a:tabLst>
                <a:tab pos="360000" algn="l"/>
              </a:tabLst>
            </a:pPr>
            <a:r>
              <a:rPr lang="en-GB" dirty="0"/>
              <a:t>Change4Life campaign resources</a:t>
            </a:r>
            <a:endParaRPr lang="en-GB" sz="1400" dirty="0">
              <a:solidFill>
                <a:schemeClr val="bg2">
                  <a:lumMod val="60000"/>
                  <a:lumOff val="40000"/>
                </a:schemeClr>
              </a:solidFill>
            </a:endParaRPr>
          </a:p>
          <a:p>
            <a:pPr marL="285750" indent="-285750">
              <a:spcBef>
                <a:spcPts val="0"/>
              </a:spcBef>
              <a:spcAft>
                <a:spcPts val="1200"/>
              </a:spcAft>
              <a:buFont typeface="Arial" panose="020B0604020202020204" pitchFamily="34" charset="0"/>
              <a:buChar char="•"/>
              <a:tabLst>
                <a:tab pos="360000" algn="l"/>
              </a:tabLst>
            </a:pPr>
            <a:r>
              <a:rPr lang="en-GB" dirty="0"/>
              <a:t>PHE obesity website - www.noo.org.uk</a:t>
            </a:r>
            <a:endParaRPr lang="en-GB" dirty="0">
              <a:solidFill>
                <a:srgbClr val="C00000"/>
              </a:solidFill>
            </a:endParaRPr>
          </a:p>
        </p:txBody>
      </p:sp>
    </p:spTree>
    <p:extLst>
      <p:ext uri="{BB962C8B-B14F-4D97-AF65-F5344CB8AC3E}">
        <p14:creationId xmlns:p14="http://schemas.microsoft.com/office/powerpoint/2010/main" val="2413967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t>
            </a:r>
            <a:endParaRPr lang="en-GB" dirty="0"/>
          </a:p>
        </p:txBody>
      </p:sp>
      <p:sp>
        <p:nvSpPr>
          <p:cNvPr id="3" name="Subtitle 2"/>
          <p:cNvSpPr>
            <a:spLocks noGrp="1"/>
          </p:cNvSpPr>
          <p:nvPr>
            <p:ph type="subTitle" idx="1"/>
          </p:nvPr>
        </p:nvSpPr>
        <p:spPr/>
        <p:txBody>
          <a:bodyPr>
            <a:normAutofit/>
          </a:bodyPr>
          <a:lstStyle/>
          <a:p>
            <a:r>
              <a:rPr lang="en-GB" sz="1800" dirty="0" smtClean="0"/>
              <a:t>Patterns and trends in adult physical activity</a:t>
            </a:r>
            <a:endParaRPr lang="en-GB" sz="1800" dirty="0"/>
          </a:p>
        </p:txBody>
      </p:sp>
      <p:sp>
        <p:nvSpPr>
          <p:cNvPr id="4" name="Rectangle 3"/>
          <p:cNvSpPr/>
          <p:nvPr/>
        </p:nvSpPr>
        <p:spPr>
          <a:xfrm>
            <a:off x="555774" y="2564904"/>
            <a:ext cx="7616626" cy="2646878"/>
          </a:xfrm>
          <a:prstGeom prst="rect">
            <a:avLst/>
          </a:prstGeom>
        </p:spPr>
        <p:txBody>
          <a:bodyPr wrap="square">
            <a:spAutoFit/>
          </a:bodyPr>
          <a:lstStyle/>
          <a:p>
            <a:pPr lvl="0"/>
            <a:r>
              <a:rPr lang="en-GB" sz="3400" b="1" dirty="0">
                <a:solidFill>
                  <a:prstClr val="white"/>
                </a:solidFill>
                <a:ea typeface="ヒラギノ角ゴ Pro W3" pitchFamily="84" charset="-128"/>
              </a:rPr>
              <a:t>for more information:</a:t>
            </a:r>
          </a:p>
          <a:p>
            <a:pPr lvl="0"/>
            <a:r>
              <a:rPr lang="en-GB" sz="3600" dirty="0">
                <a:solidFill>
                  <a:prstClr val="white"/>
                </a:solidFill>
                <a:ea typeface="ヒラギノ角ゴ Pro W3" pitchFamily="84" charset="-128"/>
              </a:rPr>
              <a:t/>
            </a:r>
            <a:br>
              <a:rPr lang="en-GB" sz="3600" dirty="0">
                <a:solidFill>
                  <a:prstClr val="white"/>
                </a:solidFill>
                <a:ea typeface="ヒラギノ角ゴ Pro W3" pitchFamily="84" charset="-128"/>
              </a:rPr>
            </a:br>
            <a:r>
              <a:rPr lang="en-GB" sz="3200" dirty="0">
                <a:solidFill>
                  <a:prstClr val="white"/>
                </a:solidFill>
                <a:ea typeface="ヒラギノ角ゴ Pro W3" pitchFamily="84" charset="-128"/>
              </a:rPr>
              <a:t>www.noo.org.uk</a:t>
            </a:r>
          </a:p>
          <a:p>
            <a:pPr lvl="0"/>
            <a:r>
              <a:rPr lang="en-GB" sz="3200" dirty="0">
                <a:solidFill>
                  <a:prstClr val="white"/>
                </a:solidFill>
                <a:ea typeface="ヒラギノ角ゴ Pro W3" pitchFamily="84" charset="-128"/>
              </a:rPr>
              <a:t>info@noo.org.uk</a:t>
            </a:r>
            <a:br>
              <a:rPr lang="en-GB" sz="3200" dirty="0">
                <a:solidFill>
                  <a:prstClr val="white"/>
                </a:solidFill>
                <a:ea typeface="ヒラギノ角ゴ Pro W3" pitchFamily="84" charset="-128"/>
              </a:rPr>
            </a:br>
            <a:r>
              <a:rPr lang="en-GB" sz="3200" dirty="0">
                <a:solidFill>
                  <a:prstClr val="white"/>
                </a:solidFill>
                <a:ea typeface="ヒラギノ角ゴ Pro W3" pitchFamily="84" charset="-128"/>
              </a:rPr>
              <a:t>follow us on twitter @</a:t>
            </a:r>
            <a:r>
              <a:rPr lang="en-GB" sz="3200" dirty="0" err="1">
                <a:solidFill>
                  <a:prstClr val="white"/>
                </a:solidFill>
                <a:ea typeface="ヒラギノ角ゴ Pro W3" pitchFamily="84" charset="-128"/>
              </a:rPr>
              <a:t>PHE_obesity</a:t>
            </a:r>
            <a:endParaRPr lang="en-GB" sz="3200" dirty="0">
              <a:solidFill>
                <a:prstClr val="black"/>
              </a:solidFill>
              <a:latin typeface="Calibri"/>
              <a:ea typeface="Calibri"/>
              <a:cs typeface="Times New Roman"/>
            </a:endParaRPr>
          </a:p>
        </p:txBody>
      </p:sp>
      <p:sp>
        <p:nvSpPr>
          <p:cNvPr id="5" name="TextBox 4"/>
          <p:cNvSpPr txBox="1"/>
          <p:nvPr/>
        </p:nvSpPr>
        <p:spPr>
          <a:xfrm>
            <a:off x="467544" y="5345757"/>
            <a:ext cx="6280918" cy="276999"/>
          </a:xfrm>
          <a:prstGeom prst="rect">
            <a:avLst/>
          </a:prstGeom>
          <a:noFill/>
        </p:spPr>
        <p:txBody>
          <a:bodyPr wrap="square" rtlCol="0">
            <a:spAutoFit/>
          </a:bodyPr>
          <a:lstStyle/>
          <a:p>
            <a:r>
              <a:rPr lang="en-GB" sz="1200" dirty="0" smtClean="0">
                <a:solidFill>
                  <a:schemeClr val="bg1"/>
                </a:solidFill>
              </a:rPr>
              <a:t>PHE Publications gateway number: 2015143</a:t>
            </a:r>
            <a:endParaRPr lang="en-GB" sz="1200" dirty="0">
              <a:solidFill>
                <a:schemeClr val="bg1"/>
              </a:solidFill>
            </a:endParaRPr>
          </a:p>
        </p:txBody>
      </p:sp>
    </p:spTree>
    <p:extLst>
      <p:ext uri="{BB962C8B-B14F-4D97-AF65-F5344CB8AC3E}">
        <p14:creationId xmlns:p14="http://schemas.microsoft.com/office/powerpoint/2010/main" val="3826980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232632" y="260648"/>
            <a:ext cx="6731856" cy="1052888"/>
          </a:xfrm>
        </p:spPr>
        <p:txBody>
          <a:bodyPr>
            <a:normAutofit/>
          </a:bodyPr>
          <a:lstStyle/>
          <a:p>
            <a:pPr>
              <a:spcBef>
                <a:spcPts val="0"/>
              </a:spcBef>
            </a:pPr>
            <a:r>
              <a:rPr lang="en-GB" sz="3400" dirty="0" smtClean="0">
                <a:solidFill>
                  <a:srgbClr val="00AE9E"/>
                </a:solidFill>
              </a:rPr>
              <a:t>Adult physical activity levels</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2</a:t>
            </a:fld>
            <a:endParaRPr lang="en-US" dirty="0"/>
          </a:p>
        </p:txBody>
      </p:sp>
      <p:sp>
        <p:nvSpPr>
          <p:cNvPr id="5" name="Footer Placeholder 4"/>
          <p:cNvSpPr>
            <a:spLocks noGrp="1"/>
          </p:cNvSpPr>
          <p:nvPr>
            <p:ph type="ftr" sz="quarter" idx="3"/>
          </p:nvPr>
        </p:nvSpPr>
        <p:spPr/>
        <p:txBody>
          <a:bodyPr/>
          <a:lstStyle/>
          <a:p>
            <a:r>
              <a:rPr lang="en-GB" dirty="0" smtClean="0"/>
              <a:t>Patterns and trends in adult physical activity</a:t>
            </a:r>
            <a:endParaRPr lang="en-US" dirty="0"/>
          </a:p>
        </p:txBody>
      </p:sp>
      <p:sp>
        <p:nvSpPr>
          <p:cNvPr id="39" name="Rectangle 3"/>
          <p:cNvSpPr>
            <a:spLocks noChangeArrowheads="1"/>
          </p:cNvSpPr>
          <p:nvPr/>
        </p:nvSpPr>
        <p:spPr bwMode="auto">
          <a:xfrm>
            <a:off x="611187" y="1497805"/>
            <a:ext cx="7921626" cy="34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Two thirds</a:t>
            </a:r>
            <a:r>
              <a:rPr kumimoji="0" lang="en-GB" sz="1600" b="1" i="0" u="none" strike="noStrike" cap="none" normalizeH="0" dirty="0" smtClean="0">
                <a:ln>
                  <a:noFill/>
                </a:ln>
                <a:solidFill>
                  <a:schemeClr val="tx1">
                    <a:lumMod val="75000"/>
                    <a:lumOff val="25000"/>
                  </a:schemeClr>
                </a:solidFill>
                <a:effectLst/>
                <a:latin typeface="Arial" pitchFamily="34" charset="0"/>
                <a:ea typeface="Calibri" pitchFamily="34" charset="0"/>
                <a:cs typeface="Arial" pitchFamily="34" charset="0"/>
              </a:rPr>
              <a:t> of</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 </a:t>
            </a:r>
            <a:r>
              <a:rPr kumimoji="0" lang="en-GB" sz="1600" b="1" i="0" u="none" strike="noStrike" cap="none" normalizeH="0" baseline="0" dirty="0" smtClean="0">
                <a:ln>
                  <a:noFill/>
                </a:ln>
                <a:solidFill>
                  <a:srgbClr val="00AE9E"/>
                </a:solidFill>
                <a:effectLst/>
                <a:latin typeface="Arial" pitchFamily="34" charset="0"/>
                <a:ea typeface="Calibri" pitchFamily="34" charset="0"/>
                <a:cs typeface="Arial" pitchFamily="34" charset="0"/>
              </a:rPr>
              <a:t>men</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 </a:t>
            </a:r>
            <a:r>
              <a:rPr lang="en-GB" sz="1600" b="1" dirty="0" smtClean="0">
                <a:solidFill>
                  <a:schemeClr val="tx1">
                    <a:lumMod val="75000"/>
                    <a:lumOff val="25000"/>
                  </a:schemeClr>
                </a:solidFill>
                <a:latin typeface="Arial" pitchFamily="34" charset="0"/>
                <a:ea typeface="Calibri" pitchFamily="34" charset="0"/>
                <a:cs typeface="Arial" pitchFamily="34" charset="0"/>
              </a:rPr>
              <a:t>meet national physical activity recommendations* </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(67%)</a:t>
            </a:r>
            <a:endParaRPr kumimoji="0" lang="en-GB" sz="1600" b="1"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40" name="Rectangle 4"/>
          <p:cNvSpPr>
            <a:spLocks noChangeArrowheads="1"/>
          </p:cNvSpPr>
          <p:nvPr/>
        </p:nvSpPr>
        <p:spPr bwMode="auto">
          <a:xfrm>
            <a:off x="611187" y="3850595"/>
            <a:ext cx="792162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Around half of </a:t>
            </a:r>
            <a:r>
              <a:rPr kumimoji="0" lang="en-GB" sz="1600" b="1" i="0" u="none" strike="noStrike" cap="none" normalizeH="0" baseline="0" dirty="0" smtClean="0">
                <a:ln>
                  <a:noFill/>
                </a:ln>
                <a:solidFill>
                  <a:srgbClr val="98002E"/>
                </a:solidFill>
                <a:effectLst/>
                <a:latin typeface="Arial" pitchFamily="34" charset="0"/>
                <a:ea typeface="Calibri" pitchFamily="34" charset="0"/>
                <a:cs typeface="Arial" pitchFamily="34" charset="0"/>
              </a:rPr>
              <a:t>women</a:t>
            </a:r>
            <a:r>
              <a:rPr kumimoji="0" lang="en-GB" sz="1600" b="1" i="0" u="none" strike="noStrike" cap="none" normalizeH="0" baseline="0" dirty="0" smtClean="0">
                <a:ln>
                  <a:noFill/>
                </a:ln>
                <a:solidFill>
                  <a:schemeClr val="accent2">
                    <a:lumMod val="60000"/>
                    <a:lumOff val="40000"/>
                  </a:schemeClr>
                </a:solidFill>
                <a:effectLst/>
                <a:latin typeface="Arial" pitchFamily="34" charset="0"/>
                <a:ea typeface="Calibri" pitchFamily="34" charset="0"/>
                <a:cs typeface="Arial" pitchFamily="34" charset="0"/>
              </a:rPr>
              <a:t> </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meet </a:t>
            </a:r>
            <a:r>
              <a:rPr lang="en-GB" sz="1600" b="1" dirty="0" smtClean="0">
                <a:solidFill>
                  <a:schemeClr val="tx1">
                    <a:lumMod val="75000"/>
                    <a:lumOff val="25000"/>
                  </a:schemeClr>
                </a:solidFill>
                <a:latin typeface="Arial" pitchFamily="34" charset="0"/>
                <a:ea typeface="Calibri" pitchFamily="34" charset="0"/>
                <a:cs typeface="Arial" pitchFamily="34" charset="0"/>
              </a:rPr>
              <a:t>national</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 physical activity recommendations*</a:t>
            </a:r>
            <a:r>
              <a:rPr kumimoji="0" lang="en-GB" sz="1600" b="1" i="0" u="none" strike="noStrike" cap="none" normalizeH="0" dirty="0" smtClean="0">
                <a:ln>
                  <a:noFill/>
                </a:ln>
                <a:solidFill>
                  <a:schemeClr val="tx1">
                    <a:lumMod val="75000"/>
                    <a:lumOff val="25000"/>
                  </a:schemeClr>
                </a:solidFill>
                <a:effectLst/>
                <a:latin typeface="Arial" pitchFamily="34" charset="0"/>
                <a:ea typeface="Calibri" pitchFamily="34" charset="0"/>
                <a:cs typeface="Arial" pitchFamily="34" charset="0"/>
              </a:rPr>
              <a:t> </a:t>
            </a:r>
            <a:r>
              <a:rPr kumimoji="0" lang="en-GB" sz="1600" b="1"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(55%)</a:t>
            </a:r>
            <a:endParaRPr kumimoji="0" lang="en-GB" sz="1600" b="1"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grpSp>
        <p:nvGrpSpPr>
          <p:cNvPr id="67" name="Group 66"/>
          <p:cNvGrpSpPr/>
          <p:nvPr/>
        </p:nvGrpSpPr>
        <p:grpSpPr>
          <a:xfrm>
            <a:off x="563165" y="1844055"/>
            <a:ext cx="8065454" cy="1861177"/>
            <a:chOff x="395536" y="1800623"/>
            <a:chExt cx="8424936" cy="1861952"/>
          </a:xfrm>
        </p:grpSpPr>
        <p:grpSp>
          <p:nvGrpSpPr>
            <p:cNvPr id="68" name="Group 21"/>
            <p:cNvGrpSpPr/>
            <p:nvPr/>
          </p:nvGrpSpPr>
          <p:grpSpPr>
            <a:xfrm>
              <a:off x="4741578" y="1800623"/>
              <a:ext cx="936011" cy="1844401"/>
              <a:chOff x="4712839" y="305272"/>
              <a:chExt cx="1512168" cy="2979712"/>
            </a:xfrm>
          </p:grpSpPr>
          <p:pic>
            <p:nvPicPr>
              <p:cNvPr id="88" name="Picture 87"/>
              <p:cNvPicPr>
                <a:picLocks noChangeAspect="1" noChangeArrowheads="1"/>
              </p:cNvPicPr>
              <p:nvPr/>
            </p:nvPicPr>
            <p:blipFill>
              <a:blip r:embed="rId3" cstate="print"/>
              <a:srcRect l="20372" t="21129" r="67225" b="71946"/>
              <a:stretch>
                <a:fillRect/>
              </a:stretch>
            </p:blipFill>
            <p:spPr bwMode="auto">
              <a:xfrm>
                <a:off x="4712839" y="305272"/>
                <a:ext cx="1512168" cy="675456"/>
              </a:xfrm>
              <a:prstGeom prst="rect">
                <a:avLst/>
              </a:prstGeom>
              <a:noFill/>
              <a:ln w="9525">
                <a:noFill/>
                <a:miter lim="800000"/>
                <a:headEnd/>
                <a:tailEnd/>
              </a:ln>
            </p:spPr>
          </p:pic>
          <p:pic>
            <p:nvPicPr>
              <p:cNvPr id="89" name="Picture 88"/>
              <p:cNvPicPr>
                <a:picLocks noChangeAspect="1" noChangeArrowheads="1"/>
              </p:cNvPicPr>
              <p:nvPr/>
            </p:nvPicPr>
            <p:blipFill>
              <a:blip r:embed="rId3" cstate="print"/>
              <a:srcRect l="21554" t="27773" r="68828" b="48321"/>
              <a:stretch>
                <a:fillRect/>
              </a:stretch>
            </p:blipFill>
            <p:spPr bwMode="auto">
              <a:xfrm>
                <a:off x="4745364" y="953345"/>
                <a:ext cx="1395986" cy="2331639"/>
              </a:xfrm>
              <a:prstGeom prst="rect">
                <a:avLst/>
              </a:prstGeom>
              <a:noFill/>
              <a:ln w="9525">
                <a:noFill/>
                <a:miter lim="800000"/>
                <a:headEnd/>
                <a:tailEnd/>
              </a:ln>
            </p:spPr>
          </p:pic>
        </p:grpSp>
        <p:pic>
          <p:nvPicPr>
            <p:cNvPr id="69" name="Picture 68"/>
            <p:cNvPicPr>
              <a:picLocks noChangeAspect="1" noChangeArrowheads="1"/>
            </p:cNvPicPr>
            <p:nvPr/>
          </p:nvPicPr>
          <p:blipFill>
            <a:blip r:embed="rId3" cstate="print"/>
            <a:srcRect l="34683" t="21129" r="55775" b="48321"/>
            <a:stretch>
              <a:fillRect/>
            </a:stretch>
          </p:blipFill>
          <p:spPr bwMode="auto">
            <a:xfrm>
              <a:off x="8100392" y="1800623"/>
              <a:ext cx="720080" cy="1844401"/>
            </a:xfrm>
            <a:prstGeom prst="rect">
              <a:avLst/>
            </a:prstGeom>
            <a:noFill/>
            <a:ln w="9525">
              <a:noFill/>
              <a:miter lim="800000"/>
              <a:headEnd/>
              <a:tailEnd/>
            </a:ln>
          </p:spPr>
        </p:pic>
        <p:pic>
          <p:nvPicPr>
            <p:cNvPr id="70" name="Picture 69"/>
            <p:cNvPicPr>
              <a:picLocks noChangeAspect="1" noChangeArrowheads="1"/>
            </p:cNvPicPr>
            <p:nvPr/>
          </p:nvPicPr>
          <p:blipFill>
            <a:blip r:embed="rId3" cstate="print"/>
            <a:srcRect l="34683" t="21129" r="55775" b="48321"/>
            <a:stretch>
              <a:fillRect/>
            </a:stretch>
          </p:blipFill>
          <p:spPr bwMode="auto">
            <a:xfrm>
              <a:off x="7308304" y="1800623"/>
              <a:ext cx="720080" cy="1844401"/>
            </a:xfrm>
            <a:prstGeom prst="rect">
              <a:avLst/>
            </a:prstGeom>
            <a:noFill/>
            <a:ln w="9525">
              <a:noFill/>
              <a:miter lim="800000"/>
              <a:headEnd/>
              <a:tailEnd/>
            </a:ln>
          </p:spPr>
        </p:pic>
        <p:pic>
          <p:nvPicPr>
            <p:cNvPr id="71" name="Picture 70"/>
            <p:cNvPicPr>
              <a:picLocks noChangeAspect="1" noChangeArrowheads="1"/>
            </p:cNvPicPr>
            <p:nvPr/>
          </p:nvPicPr>
          <p:blipFill>
            <a:blip r:embed="rId3" cstate="print"/>
            <a:srcRect l="34683" t="21129" r="55775" b="48321"/>
            <a:stretch>
              <a:fillRect/>
            </a:stretch>
          </p:blipFill>
          <p:spPr bwMode="auto">
            <a:xfrm>
              <a:off x="6516216" y="1800623"/>
              <a:ext cx="720080" cy="1844401"/>
            </a:xfrm>
            <a:prstGeom prst="rect">
              <a:avLst/>
            </a:prstGeom>
            <a:noFill/>
            <a:ln w="9525">
              <a:noFill/>
              <a:miter lim="800000"/>
              <a:headEnd/>
              <a:tailEnd/>
            </a:ln>
          </p:spPr>
        </p:pic>
        <p:grpSp>
          <p:nvGrpSpPr>
            <p:cNvPr id="73" name="Group 39"/>
            <p:cNvGrpSpPr/>
            <p:nvPr/>
          </p:nvGrpSpPr>
          <p:grpSpPr>
            <a:xfrm>
              <a:off x="3852105" y="1800623"/>
              <a:ext cx="936011" cy="1844401"/>
              <a:chOff x="4671839" y="305272"/>
              <a:chExt cx="1512168" cy="2979712"/>
            </a:xfrm>
          </p:grpSpPr>
          <p:pic>
            <p:nvPicPr>
              <p:cNvPr id="86" name="Picture 85"/>
              <p:cNvPicPr>
                <a:picLocks noChangeAspect="1" noChangeArrowheads="1"/>
              </p:cNvPicPr>
              <p:nvPr/>
            </p:nvPicPr>
            <p:blipFill>
              <a:blip r:embed="rId3" cstate="print"/>
              <a:srcRect l="20372" t="21129" r="67225" b="71946"/>
              <a:stretch>
                <a:fillRect/>
              </a:stretch>
            </p:blipFill>
            <p:spPr bwMode="auto">
              <a:xfrm>
                <a:off x="4671839" y="305272"/>
                <a:ext cx="1512168" cy="675456"/>
              </a:xfrm>
              <a:prstGeom prst="rect">
                <a:avLst/>
              </a:prstGeom>
              <a:noFill/>
              <a:ln w="9525">
                <a:noFill/>
                <a:miter lim="800000"/>
                <a:headEnd/>
                <a:tailEnd/>
              </a:ln>
            </p:spPr>
          </p:pic>
          <p:pic>
            <p:nvPicPr>
              <p:cNvPr id="87" name="Picture 86"/>
              <p:cNvPicPr>
                <a:picLocks noChangeAspect="1" noChangeArrowheads="1"/>
              </p:cNvPicPr>
              <p:nvPr/>
            </p:nvPicPr>
            <p:blipFill>
              <a:blip r:embed="rId3" cstate="print"/>
              <a:srcRect l="21554" t="27773" r="68828" b="48321"/>
              <a:stretch>
                <a:fillRect/>
              </a:stretch>
            </p:blipFill>
            <p:spPr bwMode="auto">
              <a:xfrm>
                <a:off x="4700391" y="953345"/>
                <a:ext cx="1395986" cy="2331639"/>
              </a:xfrm>
              <a:prstGeom prst="rect">
                <a:avLst/>
              </a:prstGeom>
              <a:noFill/>
              <a:ln w="9525">
                <a:noFill/>
                <a:miter lim="800000"/>
                <a:headEnd/>
                <a:tailEnd/>
              </a:ln>
            </p:spPr>
          </p:pic>
        </p:grpSp>
        <p:grpSp>
          <p:nvGrpSpPr>
            <p:cNvPr id="74" name="Group 33"/>
            <p:cNvGrpSpPr/>
            <p:nvPr/>
          </p:nvGrpSpPr>
          <p:grpSpPr>
            <a:xfrm>
              <a:off x="2982956" y="1800623"/>
              <a:ext cx="936011" cy="1861952"/>
              <a:chOff x="4663681" y="305272"/>
              <a:chExt cx="1512169" cy="3008066"/>
            </a:xfrm>
          </p:grpSpPr>
          <p:pic>
            <p:nvPicPr>
              <p:cNvPr id="84" name="Picture 83"/>
              <p:cNvPicPr>
                <a:picLocks noChangeAspect="1" noChangeArrowheads="1"/>
              </p:cNvPicPr>
              <p:nvPr/>
            </p:nvPicPr>
            <p:blipFill>
              <a:blip r:embed="rId3" cstate="print"/>
              <a:srcRect l="20372" t="21129" r="67225" b="71946"/>
              <a:stretch>
                <a:fillRect/>
              </a:stretch>
            </p:blipFill>
            <p:spPr bwMode="auto">
              <a:xfrm>
                <a:off x="4663681" y="305272"/>
                <a:ext cx="1512169" cy="675456"/>
              </a:xfrm>
              <a:prstGeom prst="rect">
                <a:avLst/>
              </a:prstGeom>
              <a:noFill/>
              <a:ln w="9525">
                <a:noFill/>
                <a:miter lim="800000"/>
                <a:headEnd/>
                <a:tailEnd/>
              </a:ln>
            </p:spPr>
          </p:pic>
          <p:pic>
            <p:nvPicPr>
              <p:cNvPr id="85" name="Picture 84"/>
              <p:cNvPicPr>
                <a:picLocks noChangeAspect="1" noChangeArrowheads="1"/>
              </p:cNvPicPr>
              <p:nvPr/>
            </p:nvPicPr>
            <p:blipFill>
              <a:blip r:embed="rId3" cstate="print"/>
              <a:srcRect l="21554" t="27773" r="68828" b="48321"/>
              <a:stretch>
                <a:fillRect/>
              </a:stretch>
            </p:blipFill>
            <p:spPr bwMode="auto">
              <a:xfrm>
                <a:off x="4700395" y="981699"/>
                <a:ext cx="1395986" cy="2331639"/>
              </a:xfrm>
              <a:prstGeom prst="rect">
                <a:avLst/>
              </a:prstGeom>
              <a:noFill/>
              <a:ln w="9525">
                <a:noFill/>
                <a:miter lim="800000"/>
                <a:headEnd/>
                <a:tailEnd/>
              </a:ln>
            </p:spPr>
          </p:pic>
        </p:grpSp>
        <p:grpSp>
          <p:nvGrpSpPr>
            <p:cNvPr id="75" name="Group 36"/>
            <p:cNvGrpSpPr/>
            <p:nvPr/>
          </p:nvGrpSpPr>
          <p:grpSpPr>
            <a:xfrm>
              <a:off x="2123821" y="1800623"/>
              <a:ext cx="936011" cy="1844401"/>
              <a:chOff x="4788024" y="305272"/>
              <a:chExt cx="1512168" cy="2979712"/>
            </a:xfrm>
          </p:grpSpPr>
          <p:pic>
            <p:nvPicPr>
              <p:cNvPr id="82" name="Picture 81"/>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83" name="Picture 82"/>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nvGrpSpPr>
            <p:cNvPr id="76" name="Group 42"/>
            <p:cNvGrpSpPr/>
            <p:nvPr/>
          </p:nvGrpSpPr>
          <p:grpSpPr>
            <a:xfrm>
              <a:off x="1259725" y="1800623"/>
              <a:ext cx="936011" cy="1844401"/>
              <a:chOff x="4788024" y="305272"/>
              <a:chExt cx="1512168" cy="2979712"/>
            </a:xfrm>
          </p:grpSpPr>
          <p:pic>
            <p:nvPicPr>
              <p:cNvPr id="80" name="Picture 79"/>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81" name="Picture 80"/>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nvGrpSpPr>
            <p:cNvPr id="77" name="Group 30"/>
            <p:cNvGrpSpPr/>
            <p:nvPr/>
          </p:nvGrpSpPr>
          <p:grpSpPr>
            <a:xfrm>
              <a:off x="395536" y="1800623"/>
              <a:ext cx="936011" cy="1844401"/>
              <a:chOff x="4788024" y="305272"/>
              <a:chExt cx="1512168" cy="2979712"/>
            </a:xfrm>
          </p:grpSpPr>
          <p:pic>
            <p:nvPicPr>
              <p:cNvPr id="78" name="Picture 77"/>
              <p:cNvPicPr>
                <a:picLocks noChangeAspect="1" noChangeArrowheads="1"/>
              </p:cNvPicPr>
              <p:nvPr/>
            </p:nvPicPr>
            <p:blipFill>
              <a:blip r:embed="rId3" cstate="print"/>
              <a:srcRect l="20372" t="21129" r="67225" b="71946"/>
              <a:stretch>
                <a:fillRect/>
              </a:stretch>
            </p:blipFill>
            <p:spPr bwMode="auto">
              <a:xfrm>
                <a:off x="4788024" y="305272"/>
                <a:ext cx="1512168" cy="675456"/>
              </a:xfrm>
              <a:prstGeom prst="rect">
                <a:avLst/>
              </a:prstGeom>
              <a:noFill/>
              <a:ln w="9525">
                <a:noFill/>
                <a:miter lim="800000"/>
                <a:headEnd/>
                <a:tailEnd/>
              </a:ln>
            </p:spPr>
          </p:pic>
          <p:pic>
            <p:nvPicPr>
              <p:cNvPr id="79" name="Picture 78"/>
              <p:cNvPicPr>
                <a:picLocks noChangeAspect="1" noChangeArrowheads="1"/>
              </p:cNvPicPr>
              <p:nvPr/>
            </p:nvPicPr>
            <p:blipFill>
              <a:blip r:embed="rId3" cstate="print"/>
              <a:srcRect l="21554" t="27773" r="68828" b="48321"/>
              <a:stretch>
                <a:fillRect/>
              </a:stretch>
            </p:blipFill>
            <p:spPr bwMode="auto">
              <a:xfrm>
                <a:off x="4815558" y="953344"/>
                <a:ext cx="1395986" cy="2331640"/>
              </a:xfrm>
              <a:prstGeom prst="rect">
                <a:avLst/>
              </a:prstGeom>
              <a:noFill/>
              <a:ln w="9525">
                <a:noFill/>
                <a:miter lim="800000"/>
                <a:headEnd/>
                <a:tailEnd/>
              </a:ln>
            </p:spPr>
          </p:pic>
        </p:grpSp>
      </p:grpSp>
      <p:grpSp>
        <p:nvGrpSpPr>
          <p:cNvPr id="90" name="Group 89"/>
          <p:cNvGrpSpPr/>
          <p:nvPr/>
        </p:nvGrpSpPr>
        <p:grpSpPr>
          <a:xfrm>
            <a:off x="539271" y="4293095"/>
            <a:ext cx="8065455" cy="1866692"/>
            <a:chOff x="107505" y="3501008"/>
            <a:chExt cx="8496943" cy="1800200"/>
          </a:xfrm>
        </p:grpSpPr>
        <p:pic>
          <p:nvPicPr>
            <p:cNvPr id="91" name="Picture 2"/>
            <p:cNvPicPr>
              <a:picLocks noChangeAspect="1" noChangeArrowheads="1"/>
            </p:cNvPicPr>
            <p:nvPr/>
          </p:nvPicPr>
          <p:blipFill>
            <a:blip r:embed="rId3" cstate="print"/>
            <a:srcRect l="33729" t="56109" r="54820" b="11688"/>
            <a:stretch>
              <a:fillRect/>
            </a:stretch>
          </p:blipFill>
          <p:spPr bwMode="auto">
            <a:xfrm>
              <a:off x="4628008" y="3501008"/>
              <a:ext cx="800088" cy="1800200"/>
            </a:xfrm>
            <a:prstGeom prst="rect">
              <a:avLst/>
            </a:prstGeom>
            <a:noFill/>
            <a:ln w="9525">
              <a:noFill/>
              <a:miter lim="800000"/>
              <a:headEnd/>
              <a:tailEnd/>
            </a:ln>
          </p:spPr>
        </p:pic>
        <p:grpSp>
          <p:nvGrpSpPr>
            <p:cNvPr id="92" name="Group 6"/>
            <p:cNvGrpSpPr/>
            <p:nvPr/>
          </p:nvGrpSpPr>
          <p:grpSpPr>
            <a:xfrm>
              <a:off x="107505" y="3501008"/>
              <a:ext cx="933438" cy="1800200"/>
              <a:chOff x="727892" y="260648"/>
              <a:chExt cx="1628650" cy="3140968"/>
            </a:xfrm>
          </p:grpSpPr>
          <p:pic>
            <p:nvPicPr>
              <p:cNvPr id="109"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10"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3" name="Group 46"/>
            <p:cNvGrpSpPr/>
            <p:nvPr/>
          </p:nvGrpSpPr>
          <p:grpSpPr>
            <a:xfrm>
              <a:off x="971600" y="3501008"/>
              <a:ext cx="933438" cy="1800200"/>
              <a:chOff x="727892" y="260648"/>
              <a:chExt cx="1628650" cy="3140968"/>
            </a:xfrm>
          </p:grpSpPr>
          <p:pic>
            <p:nvPicPr>
              <p:cNvPr id="107"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8"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4" name="Group 49"/>
            <p:cNvGrpSpPr/>
            <p:nvPr/>
          </p:nvGrpSpPr>
          <p:grpSpPr>
            <a:xfrm>
              <a:off x="1835696" y="3501008"/>
              <a:ext cx="933438" cy="1800200"/>
              <a:chOff x="727892" y="260648"/>
              <a:chExt cx="1628650" cy="3140968"/>
            </a:xfrm>
          </p:grpSpPr>
          <p:pic>
            <p:nvPicPr>
              <p:cNvPr id="105"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6"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5" name="Group 55"/>
            <p:cNvGrpSpPr/>
            <p:nvPr/>
          </p:nvGrpSpPr>
          <p:grpSpPr>
            <a:xfrm>
              <a:off x="3710570" y="3501008"/>
              <a:ext cx="933438" cy="1800200"/>
              <a:chOff x="727892" y="260648"/>
              <a:chExt cx="1628650" cy="3140968"/>
            </a:xfrm>
          </p:grpSpPr>
          <p:pic>
            <p:nvPicPr>
              <p:cNvPr id="103"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4"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grpSp>
          <p:nvGrpSpPr>
            <p:cNvPr id="96" name="Group 52"/>
            <p:cNvGrpSpPr/>
            <p:nvPr/>
          </p:nvGrpSpPr>
          <p:grpSpPr>
            <a:xfrm>
              <a:off x="2774466" y="3501008"/>
              <a:ext cx="933438" cy="1800200"/>
              <a:chOff x="727892" y="260648"/>
              <a:chExt cx="1628650" cy="3140968"/>
            </a:xfrm>
          </p:grpSpPr>
          <p:pic>
            <p:nvPicPr>
              <p:cNvPr id="101" name="Picture 2"/>
              <p:cNvPicPr>
                <a:picLocks noChangeAspect="1" noChangeArrowheads="1"/>
              </p:cNvPicPr>
              <p:nvPr/>
            </p:nvPicPr>
            <p:blipFill>
              <a:blip r:embed="rId3" cstate="print"/>
              <a:srcRect l="20372" t="56109" r="67225" b="37247"/>
              <a:stretch>
                <a:fillRect/>
              </a:stretch>
            </p:blipFill>
            <p:spPr bwMode="auto">
              <a:xfrm>
                <a:off x="755576" y="260648"/>
                <a:ext cx="1512168" cy="648072"/>
              </a:xfrm>
              <a:prstGeom prst="rect">
                <a:avLst/>
              </a:prstGeom>
              <a:noFill/>
              <a:ln w="9525">
                <a:noFill/>
                <a:miter lim="800000"/>
                <a:headEnd/>
                <a:tailEnd/>
              </a:ln>
            </p:spPr>
          </p:pic>
          <p:pic>
            <p:nvPicPr>
              <p:cNvPr id="102" name="Picture 2"/>
              <p:cNvPicPr>
                <a:picLocks noChangeAspect="1" noChangeArrowheads="1"/>
              </p:cNvPicPr>
              <p:nvPr/>
            </p:nvPicPr>
            <p:blipFill>
              <a:blip r:embed="rId3" cstate="print"/>
              <a:srcRect l="21174" t="62753" r="67605" b="11688"/>
              <a:stretch>
                <a:fillRect/>
              </a:stretch>
            </p:blipFill>
            <p:spPr bwMode="auto">
              <a:xfrm>
                <a:off x="727892" y="908721"/>
                <a:ext cx="1628650" cy="2492895"/>
              </a:xfrm>
              <a:prstGeom prst="rect">
                <a:avLst/>
              </a:prstGeom>
              <a:noFill/>
              <a:ln w="9525">
                <a:noFill/>
                <a:miter lim="800000"/>
                <a:headEnd/>
                <a:tailEnd/>
              </a:ln>
            </p:spPr>
          </p:pic>
        </p:grpSp>
        <p:pic>
          <p:nvPicPr>
            <p:cNvPr id="97" name="Picture 2"/>
            <p:cNvPicPr>
              <a:picLocks noChangeAspect="1" noChangeArrowheads="1"/>
            </p:cNvPicPr>
            <p:nvPr/>
          </p:nvPicPr>
          <p:blipFill>
            <a:blip r:embed="rId3" cstate="print"/>
            <a:srcRect l="33729" t="56109" r="54820" b="11688"/>
            <a:stretch>
              <a:fillRect/>
            </a:stretch>
          </p:blipFill>
          <p:spPr bwMode="auto">
            <a:xfrm>
              <a:off x="5428096" y="3501008"/>
              <a:ext cx="800088" cy="1800200"/>
            </a:xfrm>
            <a:prstGeom prst="rect">
              <a:avLst/>
            </a:prstGeom>
            <a:noFill/>
            <a:ln w="9525">
              <a:noFill/>
              <a:miter lim="800000"/>
              <a:headEnd/>
              <a:tailEnd/>
            </a:ln>
          </p:spPr>
        </p:pic>
        <p:pic>
          <p:nvPicPr>
            <p:cNvPr id="98" name="Picture 2"/>
            <p:cNvPicPr>
              <a:picLocks noChangeAspect="1" noChangeArrowheads="1"/>
            </p:cNvPicPr>
            <p:nvPr/>
          </p:nvPicPr>
          <p:blipFill>
            <a:blip r:embed="rId3" cstate="print"/>
            <a:srcRect l="33729" t="56109" r="54820" b="11688"/>
            <a:stretch>
              <a:fillRect/>
            </a:stretch>
          </p:blipFill>
          <p:spPr bwMode="auto">
            <a:xfrm>
              <a:off x="6220184" y="3501008"/>
              <a:ext cx="800088" cy="1800200"/>
            </a:xfrm>
            <a:prstGeom prst="rect">
              <a:avLst/>
            </a:prstGeom>
            <a:noFill/>
            <a:ln w="9525">
              <a:noFill/>
              <a:miter lim="800000"/>
              <a:headEnd/>
              <a:tailEnd/>
            </a:ln>
          </p:spPr>
        </p:pic>
        <p:pic>
          <p:nvPicPr>
            <p:cNvPr id="99" name="Picture 2"/>
            <p:cNvPicPr>
              <a:picLocks noChangeAspect="1" noChangeArrowheads="1"/>
            </p:cNvPicPr>
            <p:nvPr/>
          </p:nvPicPr>
          <p:blipFill>
            <a:blip r:embed="rId3" cstate="print"/>
            <a:srcRect l="33729" t="56109" r="54820" b="11688"/>
            <a:stretch>
              <a:fillRect/>
            </a:stretch>
          </p:blipFill>
          <p:spPr bwMode="auto">
            <a:xfrm>
              <a:off x="7020272" y="3501008"/>
              <a:ext cx="800088" cy="1800200"/>
            </a:xfrm>
            <a:prstGeom prst="rect">
              <a:avLst/>
            </a:prstGeom>
            <a:noFill/>
            <a:ln w="9525">
              <a:noFill/>
              <a:miter lim="800000"/>
              <a:headEnd/>
              <a:tailEnd/>
            </a:ln>
          </p:spPr>
        </p:pic>
        <p:pic>
          <p:nvPicPr>
            <p:cNvPr id="100" name="Picture 2"/>
            <p:cNvPicPr>
              <a:picLocks noChangeAspect="1" noChangeArrowheads="1"/>
            </p:cNvPicPr>
            <p:nvPr/>
          </p:nvPicPr>
          <p:blipFill>
            <a:blip r:embed="rId3" cstate="print"/>
            <a:srcRect l="33729" t="56109" r="54820" b="11688"/>
            <a:stretch>
              <a:fillRect/>
            </a:stretch>
          </p:blipFill>
          <p:spPr bwMode="auto">
            <a:xfrm>
              <a:off x="7804360" y="3501008"/>
              <a:ext cx="800088" cy="1800200"/>
            </a:xfrm>
            <a:prstGeom prst="rect">
              <a:avLst/>
            </a:prstGeom>
            <a:noFill/>
            <a:ln w="9525">
              <a:noFill/>
              <a:miter lim="800000"/>
              <a:headEnd/>
              <a:tailEnd/>
            </a:ln>
          </p:spPr>
        </p:pic>
      </p:grpSp>
      <p:pic>
        <p:nvPicPr>
          <p:cNvPr id="52" name="Picture 51"/>
          <p:cNvPicPr>
            <a:picLocks noChangeAspect="1" noChangeArrowheads="1"/>
          </p:cNvPicPr>
          <p:nvPr/>
        </p:nvPicPr>
        <p:blipFill>
          <a:blip r:embed="rId3" cstate="print"/>
          <a:srcRect l="20372" t="21129" r="67225" b="71946"/>
          <a:stretch>
            <a:fillRect/>
          </a:stretch>
        </p:blipFill>
        <p:spPr bwMode="auto">
          <a:xfrm>
            <a:off x="5480771" y="1844055"/>
            <a:ext cx="936011" cy="418098"/>
          </a:xfrm>
          <a:prstGeom prst="rect">
            <a:avLst/>
          </a:prstGeom>
          <a:noFill/>
          <a:ln w="9525">
            <a:noFill/>
            <a:miter lim="800000"/>
            <a:headEnd/>
            <a:tailEnd/>
          </a:ln>
        </p:spPr>
      </p:pic>
      <p:pic>
        <p:nvPicPr>
          <p:cNvPr id="53" name="Picture 52"/>
          <p:cNvPicPr>
            <a:picLocks noChangeAspect="1" noChangeArrowheads="1"/>
          </p:cNvPicPr>
          <p:nvPr/>
        </p:nvPicPr>
        <p:blipFill>
          <a:blip r:embed="rId3" cstate="print"/>
          <a:srcRect l="21554" t="27773" r="68828" b="48321"/>
          <a:stretch>
            <a:fillRect/>
          </a:stretch>
        </p:blipFill>
        <p:spPr bwMode="auto">
          <a:xfrm>
            <a:off x="5516729" y="2244435"/>
            <a:ext cx="864096" cy="1443253"/>
          </a:xfrm>
          <a:prstGeom prst="rect">
            <a:avLst/>
          </a:prstGeom>
          <a:noFill/>
          <a:ln w="9525">
            <a:noFill/>
            <a:miter lim="800000"/>
            <a:headEnd/>
            <a:tailEnd/>
          </a:ln>
        </p:spPr>
      </p:pic>
      <p:sp>
        <p:nvSpPr>
          <p:cNvPr id="7" name="TextBox 4"/>
          <p:cNvSpPr txBox="1">
            <a:spLocks noChangeArrowheads="1"/>
          </p:cNvSpPr>
          <p:nvPr/>
        </p:nvSpPr>
        <p:spPr bwMode="auto">
          <a:xfrm>
            <a:off x="2503867" y="6021288"/>
            <a:ext cx="6139040" cy="276999"/>
          </a:xfrm>
          <a:prstGeom prst="rect">
            <a:avLst/>
          </a:prstGeom>
          <a:noFill/>
          <a:ln w="9525">
            <a:noFill/>
            <a:miter lim="800000"/>
            <a:headEnd/>
            <a:tailEnd/>
          </a:ln>
        </p:spPr>
        <p:txBody>
          <a:bodyPr wrap="square">
            <a:spAutoFit/>
          </a:bodyPr>
          <a:lstStyle/>
          <a:p>
            <a:pPr algn="r"/>
            <a:r>
              <a:rPr lang="en-GB" sz="1200" dirty="0" smtClean="0">
                <a:latin typeface="Arial" panose="020B0604020202020204" pitchFamily="34" charset="0"/>
                <a:cs typeface="Arial" panose="020B0604020202020204" pitchFamily="34" charset="0"/>
              </a:rPr>
              <a:t>*150 minutes of moderate intensity physical activity per week</a:t>
            </a:r>
            <a:endParaRPr lang="en-GB" sz="1200" baseline="30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73" y="1236315"/>
            <a:ext cx="7641253" cy="419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5"/>
          <p:cNvSpPr>
            <a:spLocks noGrp="1"/>
          </p:cNvSpPr>
          <p:nvPr>
            <p:ph type="title"/>
          </p:nvPr>
        </p:nvSpPr>
        <p:spPr>
          <a:xfrm>
            <a:off x="2232632" y="260648"/>
            <a:ext cx="6731856" cy="1052888"/>
          </a:xfrm>
        </p:spPr>
        <p:txBody>
          <a:bodyPr>
            <a:normAutofit/>
          </a:bodyPr>
          <a:lstStyle/>
          <a:p>
            <a:r>
              <a:rPr lang="en-GB" sz="3400" dirty="0" smtClean="0">
                <a:solidFill>
                  <a:srgbClr val="00AE9E"/>
                </a:solidFill>
              </a:rPr>
              <a:t>Adult physical activity levels by age</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3</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388442" y="5539878"/>
            <a:ext cx="8892481" cy="769441"/>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60-149 minutes of </a:t>
            </a:r>
            <a:r>
              <a:rPr lang="en-GB" sz="1200" dirty="0"/>
              <a:t>MVPA </a:t>
            </a:r>
            <a:r>
              <a:rPr lang="en-GB" sz="1200" dirty="0" smtClean="0"/>
              <a:t>per week</a:t>
            </a:r>
          </a:p>
          <a:p>
            <a:r>
              <a:rPr lang="en-GB" sz="1200" b="1" dirty="0" smtClean="0"/>
              <a:t>   Low activity</a:t>
            </a:r>
            <a:r>
              <a:rPr lang="en-GB" sz="1200" dirty="0" smtClean="0"/>
              <a:t>: 30-59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latin typeface="Arial" panose="020B0604020202020204" pitchFamily="34" charset="0"/>
                <a:cs typeface="Arial" panose="020B0604020202020204" pitchFamily="34" charset="0"/>
              </a:rPr>
              <a:t>MVPA </a:t>
            </a:r>
            <a:r>
              <a:rPr lang="en-GB" sz="1200" dirty="0" smtClean="0">
                <a:latin typeface="Arial" panose="020B0604020202020204" pitchFamily="34" charset="0"/>
                <a:cs typeface="Arial" panose="020B0604020202020204" pitchFamily="34" charset="0"/>
              </a:rPr>
              <a:t>is calculated as minutes of </a:t>
            </a:r>
            <a:r>
              <a:rPr lang="en-GB" sz="1200" dirty="0">
                <a:latin typeface="Arial" panose="020B0604020202020204" pitchFamily="34" charset="0"/>
                <a:cs typeface="Arial" panose="020B0604020202020204" pitchFamily="34" charset="0"/>
              </a:rPr>
              <a:t>moderate </a:t>
            </a:r>
            <a:r>
              <a:rPr lang="en-GB" sz="1200" dirty="0" smtClean="0">
                <a:latin typeface="Arial" panose="020B0604020202020204" pitchFamily="34" charset="0"/>
                <a:cs typeface="Arial" panose="020B0604020202020204" pitchFamily="34" charset="0"/>
              </a:rPr>
              <a:t>intensity activity or double the minutes of vigorous </a:t>
            </a:r>
            <a:r>
              <a:rPr lang="en-GB" sz="1200" dirty="0">
                <a:latin typeface="Arial" panose="020B0604020202020204" pitchFamily="34" charset="0"/>
                <a:cs typeface="Arial" panose="020B0604020202020204" pitchFamily="34" charset="0"/>
              </a:rPr>
              <a:t>intensity </a:t>
            </a:r>
            <a:r>
              <a:rPr lang="en-GB" sz="1200" dirty="0" smtClean="0">
                <a:latin typeface="Arial" panose="020B0604020202020204" pitchFamily="34" charset="0"/>
                <a:cs typeface="Arial" panose="020B0604020202020204" pitchFamily="34" charset="0"/>
              </a:rPr>
              <a:t>activity</a:t>
            </a:r>
            <a:endParaRPr lang="en-GB" sz="1200" dirty="0">
              <a:latin typeface="Arial" panose="020B0604020202020204" pitchFamily="34" charset="0"/>
              <a:cs typeface="Arial" panose="020B0604020202020204" pitchFamily="34" charset="0"/>
            </a:endParaRPr>
          </a:p>
        </p:txBody>
      </p:sp>
      <p:sp>
        <p:nvSpPr>
          <p:cNvPr id="2" name="TextBox 1"/>
          <p:cNvSpPr txBox="1"/>
          <p:nvPr/>
        </p:nvSpPr>
        <p:spPr>
          <a:xfrm>
            <a:off x="539552" y="1236315"/>
            <a:ext cx="595035" cy="338554"/>
          </a:xfrm>
          <a:prstGeom prst="rect">
            <a:avLst/>
          </a:prstGeom>
          <a:noFill/>
        </p:spPr>
        <p:txBody>
          <a:bodyPr wrap="none" rtlCol="0">
            <a:spAutoFit/>
          </a:bodyPr>
          <a:lstStyle/>
          <a:p>
            <a:r>
              <a:rPr lang="en-GB" sz="1600" b="1" dirty="0" smtClean="0"/>
              <a:t>Men</a:t>
            </a:r>
            <a:endParaRPr lang="en-GB" sz="1600" b="1" dirty="0"/>
          </a:p>
        </p:txBody>
      </p:sp>
    </p:spTree>
    <p:extLst>
      <p:ext uri="{BB962C8B-B14F-4D97-AF65-F5344CB8AC3E}">
        <p14:creationId xmlns:p14="http://schemas.microsoft.com/office/powerpoint/2010/main" val="3262652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08" y="1229966"/>
            <a:ext cx="7637983" cy="419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5"/>
          <p:cNvSpPr>
            <a:spLocks noGrp="1"/>
          </p:cNvSpPr>
          <p:nvPr>
            <p:ph type="title"/>
          </p:nvPr>
        </p:nvSpPr>
        <p:spPr>
          <a:xfrm>
            <a:off x="2232632" y="260648"/>
            <a:ext cx="6731856" cy="1052888"/>
          </a:xfrm>
        </p:spPr>
        <p:txBody>
          <a:bodyPr>
            <a:normAutofit/>
          </a:bodyPr>
          <a:lstStyle/>
          <a:p>
            <a:r>
              <a:rPr lang="en-GB" sz="3400" dirty="0" smtClean="0">
                <a:solidFill>
                  <a:srgbClr val="00AE9E"/>
                </a:solidFill>
              </a:rPr>
              <a:t>Adult physical activity levels by age</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4</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395288" y="5539880"/>
            <a:ext cx="8892481" cy="954107"/>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60-149 minutes of </a:t>
            </a:r>
            <a:r>
              <a:rPr lang="en-GB" sz="1200" dirty="0"/>
              <a:t>MVPA </a:t>
            </a:r>
            <a:r>
              <a:rPr lang="en-GB" sz="1200" dirty="0" smtClean="0"/>
              <a:t>per week</a:t>
            </a:r>
          </a:p>
          <a:p>
            <a:r>
              <a:rPr lang="en-GB" sz="1200" b="1" dirty="0" smtClean="0"/>
              <a:t>   Low activity</a:t>
            </a:r>
            <a:r>
              <a:rPr lang="en-GB" sz="1200" dirty="0" smtClean="0"/>
              <a:t>: 30-59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t> </a:t>
            </a:r>
            <a:r>
              <a:rPr lang="en-GB" sz="1200" dirty="0">
                <a:latin typeface="Arial" panose="020B0604020202020204" pitchFamily="34" charset="0"/>
                <a:cs typeface="Arial" panose="020B0604020202020204" pitchFamily="34" charset="0"/>
              </a:rPr>
              <a:t>MVPA is calculated as minutes of moderate intensity activity or double the minutes of vigorous intensity activity</a:t>
            </a:r>
          </a:p>
          <a:p>
            <a:r>
              <a:rPr lang="en-GB" sz="1200" dirty="0" smtClean="0"/>
              <a:t> </a:t>
            </a:r>
            <a:endParaRPr lang="en-GB" sz="1200" dirty="0">
              <a:latin typeface="Arial" panose="020B0604020202020204" pitchFamily="34" charset="0"/>
              <a:cs typeface="Arial" panose="020B0604020202020204" pitchFamily="34" charset="0"/>
            </a:endParaRPr>
          </a:p>
        </p:txBody>
      </p:sp>
      <p:sp>
        <p:nvSpPr>
          <p:cNvPr id="2" name="TextBox 1"/>
          <p:cNvSpPr txBox="1"/>
          <p:nvPr/>
        </p:nvSpPr>
        <p:spPr>
          <a:xfrm>
            <a:off x="571278" y="1249227"/>
            <a:ext cx="921534" cy="338554"/>
          </a:xfrm>
          <a:prstGeom prst="rect">
            <a:avLst/>
          </a:prstGeom>
          <a:noFill/>
        </p:spPr>
        <p:txBody>
          <a:bodyPr wrap="none" rtlCol="0">
            <a:spAutoFit/>
          </a:bodyPr>
          <a:lstStyle/>
          <a:p>
            <a:r>
              <a:rPr lang="en-GB" sz="1600" b="1" dirty="0" smtClean="0"/>
              <a:t>Women</a:t>
            </a:r>
            <a:endParaRPr lang="en-GB" sz="1600" b="1" dirty="0"/>
          </a:p>
        </p:txBody>
      </p:sp>
    </p:spTree>
    <p:extLst>
      <p:ext uri="{BB962C8B-B14F-4D97-AF65-F5344CB8AC3E}">
        <p14:creationId xmlns:p14="http://schemas.microsoft.com/office/powerpoint/2010/main" val="1299639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979712" y="260648"/>
            <a:ext cx="7020272" cy="1048072"/>
          </a:xfrm>
        </p:spPr>
        <p:txBody>
          <a:bodyPr>
            <a:normAutofit/>
          </a:bodyPr>
          <a:lstStyle/>
          <a:p>
            <a:r>
              <a:rPr lang="en-GB" sz="3400" dirty="0" smtClean="0">
                <a:solidFill>
                  <a:srgbClr val="00AE9E"/>
                </a:solidFill>
              </a:rPr>
              <a:t>Adult physical activity levels by ethnicity</a:t>
            </a:r>
            <a:br>
              <a:rPr lang="en-GB" sz="3400" dirty="0" smtClean="0">
                <a:solidFill>
                  <a:srgbClr val="00AE9E"/>
                </a:solidFill>
              </a:rPr>
            </a:br>
            <a:r>
              <a:rPr lang="en-GB" sz="1600" b="1" spc="0" dirty="0" smtClean="0">
                <a:solidFill>
                  <a:schemeClr val="tx1"/>
                </a:solidFill>
                <a:cs typeface="Arial" pitchFamily="34" charset="0"/>
              </a:rPr>
              <a:t>Active People Survey </a:t>
            </a:r>
            <a:r>
              <a:rPr lang="en-GB" sz="1400" b="1" spc="0" dirty="0" smtClean="0">
                <a:solidFill>
                  <a:schemeClr val="tx1"/>
                </a:solidFill>
                <a:cs typeface="Arial" pitchFamily="34" charset="0"/>
              </a:rPr>
              <a:t>Jan 2013 - Jan 2014 (base aged 16 and over)</a:t>
            </a:r>
            <a:endParaRPr lang="en-US" sz="14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5</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881" y="1221929"/>
            <a:ext cx="7650237" cy="422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4"/>
          <p:cNvSpPr txBox="1">
            <a:spLocks noChangeArrowheads="1"/>
          </p:cNvSpPr>
          <p:nvPr/>
        </p:nvSpPr>
        <p:spPr bwMode="auto">
          <a:xfrm>
            <a:off x="395288" y="5564783"/>
            <a:ext cx="8892481" cy="769441"/>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90-149 minutes of </a:t>
            </a:r>
            <a:r>
              <a:rPr lang="en-GB" sz="1200" dirty="0"/>
              <a:t>MVPA </a:t>
            </a:r>
            <a:r>
              <a:rPr lang="en-GB" sz="1200" dirty="0" smtClean="0"/>
              <a:t>per week</a:t>
            </a:r>
          </a:p>
          <a:p>
            <a:r>
              <a:rPr lang="en-GB" sz="1200" b="1" dirty="0" smtClean="0"/>
              <a:t>   Low activity</a:t>
            </a:r>
            <a:r>
              <a:rPr lang="en-GB" sz="1200" dirty="0" smtClean="0"/>
              <a:t>: 30-89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t> </a:t>
            </a:r>
            <a:r>
              <a:rPr lang="en-GB" sz="1200" dirty="0">
                <a:latin typeface="Arial" panose="020B0604020202020204" pitchFamily="34" charset="0"/>
                <a:cs typeface="Arial" panose="020B0604020202020204" pitchFamily="34" charset="0"/>
              </a:rPr>
              <a:t>MVPA is calculated as minutes of moderate intensity activity or double the minutes of vigorous intensity </a:t>
            </a:r>
            <a:r>
              <a:rPr lang="en-GB" sz="1200" dirty="0" smtClean="0">
                <a:latin typeface="Arial" panose="020B0604020202020204" pitchFamily="34" charset="0"/>
                <a:cs typeface="Arial" panose="020B0604020202020204" pitchFamily="34" charset="0"/>
              </a:rPr>
              <a:t>activity</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540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051720" y="260350"/>
            <a:ext cx="6731856" cy="1052888"/>
          </a:xfrm>
        </p:spPr>
        <p:txBody>
          <a:bodyPr>
            <a:normAutofit/>
          </a:bodyPr>
          <a:lstStyle/>
          <a:p>
            <a:r>
              <a:rPr lang="en-GB" sz="3400" dirty="0" smtClean="0">
                <a:solidFill>
                  <a:srgbClr val="00AE9E"/>
                </a:solidFill>
              </a:rPr>
              <a:t>Adult physical activity levels by region</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6</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374750" y="5539879"/>
            <a:ext cx="8892481" cy="769441"/>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60-149 minutes of </a:t>
            </a:r>
            <a:r>
              <a:rPr lang="en-GB" sz="1200" dirty="0"/>
              <a:t>MVPA </a:t>
            </a:r>
            <a:r>
              <a:rPr lang="en-GB" sz="1200" dirty="0" smtClean="0"/>
              <a:t>per week</a:t>
            </a:r>
          </a:p>
          <a:p>
            <a:r>
              <a:rPr lang="en-GB" sz="1200" b="1" dirty="0" smtClean="0"/>
              <a:t>   Low activity</a:t>
            </a:r>
            <a:r>
              <a:rPr lang="en-GB" sz="1200" dirty="0" smtClean="0"/>
              <a:t>: 30-59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t> </a:t>
            </a:r>
            <a:r>
              <a:rPr lang="en-GB" sz="1200" dirty="0">
                <a:latin typeface="Arial" panose="020B0604020202020204" pitchFamily="34" charset="0"/>
                <a:cs typeface="Arial" panose="020B0604020202020204" pitchFamily="34" charset="0"/>
              </a:rPr>
              <a:t>MVPA is calculated as minutes of moderate intensity activity or double the minutes of vigorous intensity </a:t>
            </a:r>
            <a:r>
              <a:rPr lang="en-GB" sz="1200" dirty="0" smtClean="0">
                <a:latin typeface="Arial" panose="020B0604020202020204" pitchFamily="34" charset="0"/>
                <a:cs typeface="Arial" panose="020B0604020202020204" pitchFamily="34" charset="0"/>
              </a:rPr>
              <a:t>activity</a:t>
            </a:r>
            <a:endParaRPr lang="en-GB" sz="1200" dirty="0">
              <a:latin typeface="Arial" panose="020B0604020202020204" pitchFamily="34" charset="0"/>
              <a:cs typeface="Arial" panose="020B0604020202020204"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236315"/>
            <a:ext cx="7304087"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2288" y="1236315"/>
            <a:ext cx="595035" cy="338554"/>
          </a:xfrm>
          <a:prstGeom prst="rect">
            <a:avLst/>
          </a:prstGeom>
          <a:noFill/>
        </p:spPr>
        <p:txBody>
          <a:bodyPr wrap="none" rtlCol="0">
            <a:spAutoFit/>
          </a:bodyPr>
          <a:lstStyle/>
          <a:p>
            <a:r>
              <a:rPr lang="en-GB" sz="1600" b="1" dirty="0" smtClean="0"/>
              <a:t>Men</a:t>
            </a:r>
            <a:endParaRPr lang="en-GB" sz="1600" b="1" dirty="0"/>
          </a:p>
        </p:txBody>
      </p:sp>
    </p:spTree>
    <p:extLst>
      <p:ext uri="{BB962C8B-B14F-4D97-AF65-F5344CB8AC3E}">
        <p14:creationId xmlns:p14="http://schemas.microsoft.com/office/powerpoint/2010/main" val="3517381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236315"/>
            <a:ext cx="7304087"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5"/>
          <p:cNvSpPr>
            <a:spLocks noGrp="1"/>
          </p:cNvSpPr>
          <p:nvPr>
            <p:ph type="title"/>
          </p:nvPr>
        </p:nvSpPr>
        <p:spPr>
          <a:xfrm>
            <a:off x="2051720" y="277812"/>
            <a:ext cx="6731856" cy="1052888"/>
          </a:xfrm>
        </p:spPr>
        <p:txBody>
          <a:bodyPr>
            <a:normAutofit/>
          </a:bodyPr>
          <a:lstStyle/>
          <a:p>
            <a:r>
              <a:rPr lang="en-GB" sz="3400" dirty="0" smtClean="0">
                <a:solidFill>
                  <a:srgbClr val="00AE9E"/>
                </a:solidFill>
              </a:rPr>
              <a:t>Adult physical activity levels by region</a:t>
            </a:r>
            <a:br>
              <a:rPr lang="en-GB" sz="3400" dirty="0" smtClean="0">
                <a:solidFill>
                  <a:srgbClr val="00AE9E"/>
                </a:solidFill>
              </a:rPr>
            </a:br>
            <a:r>
              <a:rPr lang="en-GB" sz="1600" b="1" spc="0" dirty="0" smtClean="0">
                <a:solidFill>
                  <a:schemeClr val="tx1"/>
                </a:solidFill>
                <a:cs typeface="Arial" pitchFamily="34" charset="0"/>
              </a:rPr>
              <a:t>Health Survey for England 2012</a:t>
            </a:r>
            <a:r>
              <a:rPr lang="en-GB" sz="1600" b="1" spc="0" dirty="0">
                <a:solidFill>
                  <a:schemeClr val="tx1"/>
                </a:solidFill>
                <a:cs typeface="Arial" pitchFamily="34" charset="0"/>
              </a:rPr>
              <a:t> </a:t>
            </a:r>
            <a:r>
              <a:rPr lang="en-GB" sz="1600" b="1" spc="0" dirty="0" smtClean="0">
                <a:solidFill>
                  <a:schemeClr val="tx1"/>
                </a:solidFill>
                <a:cs typeface="Arial" pitchFamily="34" charset="0"/>
              </a:rPr>
              <a:t>(base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7</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395288" y="5539879"/>
            <a:ext cx="8892481" cy="954107"/>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60-149 minutes of </a:t>
            </a:r>
            <a:r>
              <a:rPr lang="en-GB" sz="1200" dirty="0"/>
              <a:t>MVPA </a:t>
            </a:r>
            <a:r>
              <a:rPr lang="en-GB" sz="1200" dirty="0" smtClean="0"/>
              <a:t>per week</a:t>
            </a:r>
          </a:p>
          <a:p>
            <a:r>
              <a:rPr lang="en-GB" sz="1200" b="1" dirty="0" smtClean="0"/>
              <a:t>   Low activity</a:t>
            </a:r>
            <a:r>
              <a:rPr lang="en-GB" sz="1200" dirty="0" smtClean="0"/>
              <a:t>: 30-59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t> </a:t>
            </a:r>
            <a:r>
              <a:rPr lang="en-GB" sz="1200" dirty="0">
                <a:latin typeface="Arial" panose="020B0604020202020204" pitchFamily="34" charset="0"/>
                <a:cs typeface="Arial" panose="020B0604020202020204" pitchFamily="34" charset="0"/>
              </a:rPr>
              <a:t>MVPA is calculated as minutes of moderate intensity activity or double the minutes of vigorous intensity activity</a:t>
            </a:r>
          </a:p>
          <a:p>
            <a:r>
              <a:rPr lang="en-GB" sz="1200" dirty="0" smtClean="0"/>
              <a:t> </a:t>
            </a:r>
            <a:endParaRPr lang="en-GB" sz="1200" dirty="0"/>
          </a:p>
        </p:txBody>
      </p:sp>
      <p:sp>
        <p:nvSpPr>
          <p:cNvPr id="2" name="TextBox 1"/>
          <p:cNvSpPr txBox="1"/>
          <p:nvPr/>
        </p:nvSpPr>
        <p:spPr>
          <a:xfrm>
            <a:off x="509588" y="1236315"/>
            <a:ext cx="921534" cy="338554"/>
          </a:xfrm>
          <a:prstGeom prst="rect">
            <a:avLst/>
          </a:prstGeom>
          <a:noFill/>
        </p:spPr>
        <p:txBody>
          <a:bodyPr wrap="none" rtlCol="0">
            <a:spAutoFit/>
          </a:bodyPr>
          <a:lstStyle/>
          <a:p>
            <a:r>
              <a:rPr lang="en-GB" sz="1600" b="1" dirty="0" smtClean="0"/>
              <a:t>Women</a:t>
            </a:r>
            <a:endParaRPr lang="en-GB" sz="1600" b="1" dirty="0"/>
          </a:p>
        </p:txBody>
      </p:sp>
    </p:spTree>
    <p:extLst>
      <p:ext uri="{BB962C8B-B14F-4D97-AF65-F5344CB8AC3E}">
        <p14:creationId xmlns:p14="http://schemas.microsoft.com/office/powerpoint/2010/main" val="1825048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953504" y="309934"/>
            <a:ext cx="7128792" cy="1944216"/>
          </a:xfrm>
        </p:spPr>
        <p:txBody>
          <a:bodyPr>
            <a:normAutofit/>
          </a:bodyPr>
          <a:lstStyle/>
          <a:p>
            <a:pPr>
              <a:lnSpc>
                <a:spcPts val="3600"/>
              </a:lnSpc>
            </a:pPr>
            <a:r>
              <a:rPr lang="en-GB" sz="3400" dirty="0" smtClean="0">
                <a:solidFill>
                  <a:srgbClr val="00AE9E"/>
                </a:solidFill>
              </a:rPr>
              <a:t>Adults meeting recommended physical activity levels</a:t>
            </a:r>
            <a:r>
              <a:rPr lang="en-GB" sz="2800" b="1" baseline="30000" dirty="0" smtClean="0">
                <a:solidFill>
                  <a:schemeClr val="tx1"/>
                </a:solidFill>
              </a:rPr>
              <a:t>*</a:t>
            </a:r>
            <a:r>
              <a:rPr lang="en-GB" sz="3400" dirty="0" smtClean="0">
                <a:solidFill>
                  <a:srgbClr val="00AE9E"/>
                </a:solidFill>
              </a:rPr>
              <a:t> by </a:t>
            </a:r>
            <a:r>
              <a:rPr lang="en-GB" sz="3400" dirty="0" err="1" smtClean="0">
                <a:solidFill>
                  <a:srgbClr val="00AE9E"/>
                </a:solidFill>
              </a:rPr>
              <a:t>equivalised</a:t>
            </a:r>
            <a:r>
              <a:rPr lang="en-GB" sz="1800" b="1" baseline="100000" dirty="0" err="1" smtClean="0">
                <a:solidFill>
                  <a:schemeClr val="tx1"/>
                </a:solidFill>
              </a:rPr>
              <a:t>a</a:t>
            </a:r>
            <a:r>
              <a:rPr lang="en-GB" sz="1800" b="1" dirty="0" smtClean="0">
                <a:solidFill>
                  <a:schemeClr val="tx1"/>
                </a:solidFill>
              </a:rPr>
              <a:t>  </a:t>
            </a:r>
            <a:r>
              <a:rPr lang="en-GB" sz="3400" dirty="0" smtClean="0">
                <a:solidFill>
                  <a:srgbClr val="00AE9E"/>
                </a:solidFill>
              </a:rPr>
              <a:t>household income and sex</a:t>
            </a:r>
            <a:br>
              <a:rPr lang="en-GB" sz="3400" dirty="0" smtClean="0">
                <a:solidFill>
                  <a:srgbClr val="00AE9E"/>
                </a:solidFill>
              </a:rPr>
            </a:br>
            <a:r>
              <a:rPr lang="en-GB" sz="1600" b="1" spc="0" dirty="0" smtClean="0">
                <a:solidFill>
                  <a:schemeClr val="tx1"/>
                </a:solidFill>
                <a:cs typeface="Arial" pitchFamily="34" charset="0"/>
              </a:rPr>
              <a:t>Health Survey for England 2012, (base aged 16 and over)</a:t>
            </a:r>
            <a:endParaRPr lang="en-US" sz="1600" b="1" spc="0" dirty="0">
              <a:solidFill>
                <a:schemeClr val="tx1"/>
              </a:solidFill>
              <a:cs typeface="Arial" pitchFamily="34" charset="0"/>
            </a:endParaRPr>
          </a:p>
        </p:txBody>
      </p:sp>
      <p:sp>
        <p:nvSpPr>
          <p:cNvPr id="4" name="Slide Number Placeholder 3"/>
          <p:cNvSpPr>
            <a:spLocks noGrp="1"/>
          </p:cNvSpPr>
          <p:nvPr>
            <p:ph type="sldNum" sz="quarter" idx="12"/>
          </p:nvPr>
        </p:nvSpPr>
        <p:spPr/>
        <p:txBody>
          <a:bodyPr/>
          <a:lstStyle/>
          <a:p>
            <a:fld id="{E051598E-9D06-4046-8EF2-7702044C4E81}" type="slidenum">
              <a:rPr lang="en-US" smtClean="0"/>
              <a:pPr/>
              <a:t>8</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7" name="TextBox 4"/>
          <p:cNvSpPr txBox="1">
            <a:spLocks noChangeArrowheads="1"/>
          </p:cNvSpPr>
          <p:nvPr/>
        </p:nvSpPr>
        <p:spPr bwMode="auto">
          <a:xfrm>
            <a:off x="2902963" y="6002822"/>
            <a:ext cx="5643542" cy="276999"/>
          </a:xfrm>
          <a:prstGeom prst="rect">
            <a:avLst/>
          </a:prstGeom>
          <a:noFill/>
          <a:ln w="9525">
            <a:noFill/>
            <a:miter lim="800000"/>
            <a:headEnd/>
            <a:tailEnd/>
          </a:ln>
        </p:spPr>
        <p:txBody>
          <a:bodyPr>
            <a:spAutoFit/>
          </a:bodyPr>
          <a:lstStyle/>
          <a:p>
            <a:pPr algn="r"/>
            <a:r>
              <a:rPr lang="en-GB" sz="1200" dirty="0" smtClean="0">
                <a:latin typeface="Arial" panose="020B0604020202020204" pitchFamily="34" charset="0"/>
                <a:cs typeface="Arial" panose="020B0604020202020204" pitchFamily="34" charset="0"/>
              </a:rPr>
              <a:t>*150 minutes of moderate intensity physical activity per week</a:t>
            </a:r>
            <a:endParaRPr lang="en-GB" sz="1200" baseline="30000"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744" y="2350988"/>
            <a:ext cx="6003863" cy="358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4945" y="2674640"/>
            <a:ext cx="1584176" cy="3231654"/>
          </a:xfrm>
          <a:prstGeom prst="rect">
            <a:avLst/>
          </a:prstGeom>
          <a:noFill/>
        </p:spPr>
        <p:txBody>
          <a:bodyPr wrap="square" rtlCol="0">
            <a:spAutoFit/>
          </a:bodyPr>
          <a:lstStyle/>
          <a:p>
            <a:r>
              <a:rPr lang="en-GB" sz="1200" i="1" dirty="0" smtClean="0"/>
              <a:t>ª </a:t>
            </a:r>
            <a:r>
              <a:rPr lang="en-GB" sz="1200" i="1" dirty="0" err="1" smtClean="0"/>
              <a:t>Equivalised</a:t>
            </a:r>
            <a:r>
              <a:rPr lang="en-GB" sz="1200" i="1" dirty="0" smtClean="0"/>
              <a:t> </a:t>
            </a:r>
            <a:r>
              <a:rPr lang="en-GB" sz="1200" i="1" dirty="0"/>
              <a:t>household income is a measure that takes account of the number of people in the household. For this analysis, households were split into five equal-sized groups banded by income level (income quintiles). Physical activity levels were compared between these groups.</a:t>
            </a:r>
            <a:endParaRPr lang="en-GB" sz="1200" dirty="0"/>
          </a:p>
          <a:p>
            <a:endParaRPr lang="en-GB" sz="1200" dirty="0"/>
          </a:p>
        </p:txBody>
      </p:sp>
    </p:spTree>
    <p:extLst>
      <p:ext uri="{BB962C8B-B14F-4D97-AF65-F5344CB8AC3E}">
        <p14:creationId xmlns:p14="http://schemas.microsoft.com/office/powerpoint/2010/main" val="2839993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51598E-9D06-4046-8EF2-7702044C4E81}" type="slidenum">
              <a:rPr lang="en-US" smtClean="0"/>
              <a:pPr/>
              <a:t>9</a:t>
            </a:fld>
            <a:endParaRPr lang="en-US" dirty="0"/>
          </a:p>
        </p:txBody>
      </p:sp>
      <p:sp>
        <p:nvSpPr>
          <p:cNvPr id="5" name="Footer Placeholder 4"/>
          <p:cNvSpPr>
            <a:spLocks noGrp="1"/>
          </p:cNvSpPr>
          <p:nvPr>
            <p:ph type="ftr" sz="quarter" idx="3"/>
          </p:nvPr>
        </p:nvSpPr>
        <p:spPr/>
        <p:txBody>
          <a:bodyPr/>
          <a:lstStyle/>
          <a:p>
            <a:r>
              <a:rPr lang="en-GB" smtClean="0"/>
              <a:t>Patterns and trends in adult physical activity</a:t>
            </a:r>
            <a:endParaRPr lang="en-US" dirty="0"/>
          </a:p>
        </p:txBody>
      </p:sp>
      <p:sp>
        <p:nvSpPr>
          <p:cNvPr id="6" name="TextBox 4"/>
          <p:cNvSpPr txBox="1">
            <a:spLocks noChangeArrowheads="1"/>
          </p:cNvSpPr>
          <p:nvPr/>
        </p:nvSpPr>
        <p:spPr bwMode="auto">
          <a:xfrm>
            <a:off x="395288" y="5539879"/>
            <a:ext cx="8892481" cy="769441"/>
          </a:xfrm>
          <a:prstGeom prst="rect">
            <a:avLst/>
          </a:prstGeom>
          <a:noFill/>
          <a:ln w="9525">
            <a:noFill/>
            <a:miter lim="800000"/>
            <a:headEnd/>
            <a:tailEnd/>
          </a:ln>
        </p:spPr>
        <p:txBody>
          <a:bodyPr wrap="square">
            <a:spAutoFit/>
          </a:bodyPr>
          <a:lstStyle/>
          <a:p>
            <a:r>
              <a:rPr lang="en-GB" sz="1200" b="1" dirty="0" smtClean="0"/>
              <a:t>   Meets recommendations</a:t>
            </a:r>
            <a:r>
              <a:rPr lang="en-GB" sz="1200" dirty="0" smtClean="0"/>
              <a:t>: 150 minutes of MVPA per week</a:t>
            </a:r>
            <a:r>
              <a:rPr lang="en-GB" sz="1200" baseline="30000" dirty="0"/>
              <a:t>	</a:t>
            </a:r>
            <a:r>
              <a:rPr lang="en-GB" sz="1200" b="1" dirty="0" smtClean="0"/>
              <a:t>Some activity</a:t>
            </a:r>
            <a:r>
              <a:rPr lang="en-GB" sz="1200" dirty="0" smtClean="0"/>
              <a:t>: 90-149 minutes of </a:t>
            </a:r>
            <a:r>
              <a:rPr lang="en-GB" sz="1200" dirty="0"/>
              <a:t>MVPA </a:t>
            </a:r>
            <a:r>
              <a:rPr lang="en-GB" sz="1200" dirty="0" smtClean="0"/>
              <a:t>per week</a:t>
            </a:r>
          </a:p>
          <a:p>
            <a:r>
              <a:rPr lang="en-GB" sz="1200" b="1" dirty="0" smtClean="0"/>
              <a:t>   Low activity</a:t>
            </a:r>
            <a:r>
              <a:rPr lang="en-GB" sz="1200" dirty="0" smtClean="0"/>
              <a:t>: 30-89 minutes </a:t>
            </a:r>
            <a:r>
              <a:rPr lang="en-GB" sz="1200" dirty="0"/>
              <a:t>of MVPA per </a:t>
            </a:r>
            <a:r>
              <a:rPr lang="en-GB" sz="1200" dirty="0" smtClean="0"/>
              <a:t>week		</a:t>
            </a:r>
            <a:r>
              <a:rPr lang="en-GB" sz="1200" b="1" dirty="0" smtClean="0"/>
              <a:t>Inactive</a:t>
            </a:r>
            <a:r>
              <a:rPr lang="en-GB" sz="1200" dirty="0" smtClean="0"/>
              <a:t>: less than 30 minutes of </a:t>
            </a:r>
            <a:r>
              <a:rPr lang="en-GB" sz="1200" dirty="0"/>
              <a:t>MVPA </a:t>
            </a:r>
            <a:r>
              <a:rPr lang="en-GB" sz="1200" dirty="0" smtClean="0"/>
              <a:t>per week</a:t>
            </a:r>
          </a:p>
          <a:p>
            <a:endParaRPr lang="en-GB" sz="800" dirty="0" smtClean="0"/>
          </a:p>
          <a:p>
            <a:r>
              <a:rPr lang="en-GB" sz="1200" dirty="0" smtClean="0"/>
              <a:t>   </a:t>
            </a:r>
            <a:r>
              <a:rPr lang="en-GB" sz="1200" dirty="0"/>
              <a:t> </a:t>
            </a:r>
            <a:r>
              <a:rPr lang="en-GB" sz="1200" dirty="0">
                <a:latin typeface="Arial" panose="020B0604020202020204" pitchFamily="34" charset="0"/>
                <a:cs typeface="Arial" panose="020B0604020202020204" pitchFamily="34" charset="0"/>
              </a:rPr>
              <a:t>MVPA is calculated as minutes of moderate intensity activity or double the minutes of vigorous intensity </a:t>
            </a:r>
            <a:r>
              <a:rPr lang="en-GB" sz="1200" dirty="0" smtClean="0">
                <a:latin typeface="Arial" panose="020B0604020202020204" pitchFamily="34" charset="0"/>
                <a:cs typeface="Arial" panose="020B0604020202020204" pitchFamily="34" charset="0"/>
              </a:rPr>
              <a:t>activity</a:t>
            </a:r>
            <a:endParaRPr lang="en-GB" sz="1200" dirty="0">
              <a:latin typeface="Arial" panose="020B0604020202020204" pitchFamily="34" charset="0"/>
              <a:cs typeface="Arial" panose="020B0604020202020204" pitchFamily="34" charset="0"/>
            </a:endParaRPr>
          </a:p>
        </p:txBody>
      </p:sp>
      <p:sp>
        <p:nvSpPr>
          <p:cNvPr id="16" name="Title 15"/>
          <p:cNvSpPr>
            <a:spLocks noGrp="1"/>
          </p:cNvSpPr>
          <p:nvPr>
            <p:ph type="title"/>
          </p:nvPr>
        </p:nvSpPr>
        <p:spPr>
          <a:xfrm>
            <a:off x="2051720" y="343842"/>
            <a:ext cx="6768752" cy="1368152"/>
          </a:xfrm>
        </p:spPr>
        <p:txBody>
          <a:bodyPr>
            <a:normAutofit fontScale="90000"/>
          </a:bodyPr>
          <a:lstStyle/>
          <a:p>
            <a:pPr>
              <a:lnSpc>
                <a:spcPts val="3600"/>
              </a:lnSpc>
            </a:pPr>
            <a:r>
              <a:rPr lang="en-GB" sz="3800" dirty="0" smtClean="0">
                <a:solidFill>
                  <a:srgbClr val="00AE9E"/>
                </a:solidFill>
              </a:rPr>
              <a:t>Adult physical activity levels by      social class</a:t>
            </a:r>
            <a:r>
              <a:rPr lang="en-GB" sz="3400" dirty="0" smtClean="0">
                <a:solidFill>
                  <a:srgbClr val="00AE9E"/>
                </a:solidFill>
              </a:rPr>
              <a:t/>
            </a:r>
            <a:br>
              <a:rPr lang="en-GB" sz="3400" dirty="0" smtClean="0">
                <a:solidFill>
                  <a:srgbClr val="00AE9E"/>
                </a:solidFill>
              </a:rPr>
            </a:br>
            <a:r>
              <a:rPr lang="en-GB" sz="1800" b="1" spc="0" dirty="0" smtClean="0">
                <a:solidFill>
                  <a:schemeClr val="tx1"/>
                </a:solidFill>
                <a:cs typeface="Arial" pitchFamily="34" charset="0"/>
              </a:rPr>
              <a:t>Active People Survey </a:t>
            </a:r>
            <a:r>
              <a:rPr lang="en-GB" sz="1800" b="1" spc="0" dirty="0">
                <a:solidFill>
                  <a:schemeClr val="tx1"/>
                </a:solidFill>
                <a:cs typeface="Arial" pitchFamily="34" charset="0"/>
              </a:rPr>
              <a:t> </a:t>
            </a:r>
            <a:r>
              <a:rPr lang="en-GB" sz="1600" b="1" spc="0" dirty="0" smtClean="0">
                <a:solidFill>
                  <a:schemeClr val="tx1"/>
                </a:solidFill>
                <a:cs typeface="Arial" pitchFamily="34" charset="0"/>
              </a:rPr>
              <a:t>Jan 2013 - Jan 2014 (base aged 16 and over)</a:t>
            </a:r>
            <a:endParaRPr lang="en-US" sz="1600" b="1" spc="0" dirty="0">
              <a:solidFill>
                <a:schemeClr val="tx1"/>
              </a:solidFill>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850" y="1707232"/>
            <a:ext cx="74803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92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8002E"/>
      </a:hlink>
      <a:folHlink>
        <a:srgbClr val="9800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Category xmlns="ab0ec70a-21b7-42aa-a7a0-24e61ed3154f">National Government Document</Document_x0020_Category>
    <Author_x002f_Publisher xmlns="ab0ec70a-21b7-42aa-a7a0-24e61ed3154f">Public Health England </Author_x002f_Publish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9470F724B70A48916886C0D9B7B1F8" ma:contentTypeVersion="4" ma:contentTypeDescription="Create a new document." ma:contentTypeScope="" ma:versionID="6d7b4122700798a2863ac7c6c8fe5a73">
  <xsd:schema xmlns:xsd="http://www.w3.org/2001/XMLSchema" xmlns:xs="http://www.w3.org/2001/XMLSchema" xmlns:p="http://schemas.microsoft.com/office/2006/metadata/properties" xmlns:ns2="ec1552c1-bf62-4cca-b5c7-c62fb33418a7" xmlns:ns3="ab0ec70a-21b7-42aa-a7a0-24e61ed3154f" targetNamespace="http://schemas.microsoft.com/office/2006/metadata/properties" ma:root="true" ma:fieldsID="91b772d08bd9e8693ac90453c6035a66" ns2:_="" ns3:_="">
    <xsd:import namespace="ec1552c1-bf62-4cca-b5c7-c62fb33418a7"/>
    <xsd:import namespace="ab0ec70a-21b7-42aa-a7a0-24e61ed3154f"/>
    <xsd:element name="properties">
      <xsd:complexType>
        <xsd:sequence>
          <xsd:element name="documentManagement">
            <xsd:complexType>
              <xsd:all>
                <xsd:element ref="ns2:SharedWithUsers" minOccurs="0"/>
                <xsd:element ref="ns2:SharedWithDetails" minOccurs="0"/>
                <xsd:element ref="ns3:Document_x0020_Category"/>
                <xsd:element ref="ns3:Author_x002f_Publish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ec70a-21b7-42aa-a7a0-24e61ed3154f" elementFormDefault="qualified">
    <xsd:import namespace="http://schemas.microsoft.com/office/2006/documentManagement/types"/>
    <xsd:import namespace="http://schemas.microsoft.com/office/infopath/2007/PartnerControls"/>
    <xsd:element name="Document_x0020_Category" ma:index="10" ma:displayName="Document Category" ma:format="Dropdown" ma:internalName="Document_x0020_Category">
      <xsd:simpleType>
        <xsd:restriction base="dms:Choice">
          <xsd:enumeration value="Academic Article/Journal/Book"/>
          <xsd:enumeration value="Local Government Document"/>
          <xsd:enumeration value="National Government Document"/>
          <xsd:enumeration value="National Governing Body/Sports Body Document"/>
          <xsd:enumeration value="Data Set"/>
          <xsd:enumeration value="Support Tool"/>
          <xsd:enumeration value="Media Publication"/>
          <xsd:enumeration value="Master Knowledge Base Document"/>
          <xsd:enumeration value="Other"/>
        </xsd:restriction>
      </xsd:simpleType>
    </xsd:element>
    <xsd:element name="Author_x002f_Publisher" ma:index="11" ma:displayName="Author/Publisher" ma:internalName="Author_x002f_Publish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302815-46EC-4D24-A2E9-9C3F44C83DB9}">
  <ds:schemaRefs>
    <ds:schemaRef ds:uri="http://schemas.microsoft.com/sharepoint/v3/contenttype/forms"/>
  </ds:schemaRefs>
</ds:datastoreItem>
</file>

<file path=customXml/itemProps2.xml><?xml version="1.0" encoding="utf-8"?>
<ds:datastoreItem xmlns:ds="http://schemas.openxmlformats.org/officeDocument/2006/customXml" ds:itemID="{DD6EF64C-BFEC-453C-98BD-4A3C04E1584F}">
  <ds:schemaRefs>
    <ds:schemaRef ds:uri="http://purl.org/dc/elements/1.1/"/>
    <ds:schemaRef ds:uri="http://schemas.microsoft.com/office/2006/metadata/properties"/>
    <ds:schemaRef ds:uri="ec1552c1-bf62-4cca-b5c7-c62fb33418a7"/>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ab0ec70a-21b7-42aa-a7a0-24e61ed3154f"/>
    <ds:schemaRef ds:uri="http://www.w3.org/XML/1998/namespace"/>
  </ds:schemaRefs>
</ds:datastoreItem>
</file>

<file path=customXml/itemProps3.xml><?xml version="1.0" encoding="utf-8"?>
<ds:datastoreItem xmlns:ds="http://schemas.openxmlformats.org/officeDocument/2006/customXml" ds:itemID="{FD85DAC5-3BE1-417C-B1C0-218FB7530F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552c1-bf62-4cca-b5c7-c62fb33418a7"/>
    <ds:schemaRef ds:uri="ab0ec70a-21b7-42aa-a7a0-24e61ed315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3453</TotalTime>
  <Words>2922</Words>
  <Application>Microsoft Office PowerPoint</Application>
  <PresentationFormat>On-screen Show (4:3)</PresentationFormat>
  <Paragraphs>284</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ＭＳ Ｐゴシック</vt:lpstr>
      <vt:lpstr>Arial</vt:lpstr>
      <vt:lpstr>Calibri</vt:lpstr>
      <vt:lpstr>Times New Roman</vt:lpstr>
      <vt:lpstr>ヒラギノ角ゴ Pro W3</vt:lpstr>
      <vt:lpstr>Office Theme</vt:lpstr>
      <vt:lpstr>1_Office Theme</vt:lpstr>
      <vt:lpstr>Patterns and trends in adult physical activity</vt:lpstr>
      <vt:lpstr>Adult physical activity levels Health Survey for England 2012 (base aged 16 and over)</vt:lpstr>
      <vt:lpstr>Adult physical activity levels by age Health Survey for England 2012 (base aged 16 and over)</vt:lpstr>
      <vt:lpstr>Adult physical activity levels by age Health Survey for England 2012 (base aged 16 and over)</vt:lpstr>
      <vt:lpstr>Adult physical activity levels by ethnicity Active People Survey Jan 2013 - Jan 2014 (base aged 16 and over)</vt:lpstr>
      <vt:lpstr>Adult physical activity levels by region Health Survey for England 2012 (base aged 16 and over)</vt:lpstr>
      <vt:lpstr>Adult physical activity levels by region Health Survey for England 2012 (base aged 16 and over)</vt:lpstr>
      <vt:lpstr>Adults meeting recommended physical activity levels* by equivaliseda  household income and sex Health Survey for England 2012, (base aged 16 and over)</vt:lpstr>
      <vt:lpstr>Adult physical activity levels by      social class Active People Survey  Jan 2013 - Jan 2014 (base aged 16 and over)</vt:lpstr>
      <vt:lpstr>Trend in adults undertaking 30 mins of moderate intensity activity 5 times per week  Health Survey for England 2012  (base aged 16 and over)</vt:lpstr>
      <vt:lpstr>Trend in adults with low levels of  physical activity*  Health Survey for England 2012, (base aged 16 and over)</vt:lpstr>
      <vt:lpstr>Trend in adults participating in sport   and active recreation* by sex Active People survey, (base aged 16 and over)</vt:lpstr>
      <vt:lpstr>Time spent being sedentary in leisure time, by sex Health Survey for England 2012 (base aged 16 and over)</vt:lpstr>
      <vt:lpstr>Time spent sedentary in leisure time by age and sex Health Survey for England 2012 (base aged 16 and over)</vt:lpstr>
      <vt:lpstr>Average trips by mode of transport by region National Travel Survey  2012/13</vt:lpstr>
      <vt:lpstr>Trend in average trips by mode   of transport, by sex National Travel Survey, England 1995/97- 2013</vt:lpstr>
      <vt:lpstr>PowerPoint Presentation</vt:lpstr>
      <vt:lpstr>PowerPoint Presentation</vt:lpstr>
      <vt:lpstr> </vt:lpstr>
    </vt:vector>
  </TitlesOfParts>
  <Company>Cabinet Office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Adult Physical Activity</dc:title>
  <dc:creator>Caroline Hancock</dc:creator>
  <cp:lastModifiedBy>Tristan Farron-Mahon</cp:lastModifiedBy>
  <cp:revision>304</cp:revision>
  <cp:lastPrinted>2015-06-25T10:23:40Z</cp:lastPrinted>
  <dcterms:created xsi:type="dcterms:W3CDTF">2012-10-10T09:02:29Z</dcterms:created>
  <dcterms:modified xsi:type="dcterms:W3CDTF">2016-03-18T17:04:11Z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0x010100729470F724B70A48916886C0D9B7B1F8</vt:lpwstr>
  </property>
</Properties>
</file>