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 id="2147483757" r:id="rId5"/>
  </p:sldMasterIdLst>
  <p:notesMasterIdLst>
    <p:notesMasterId r:id="rId19"/>
  </p:notesMasterIdLst>
  <p:handoutMasterIdLst>
    <p:handoutMasterId r:id="rId20"/>
  </p:handoutMasterIdLst>
  <p:sldIdLst>
    <p:sldId id="307" r:id="rId6"/>
    <p:sldId id="293" r:id="rId7"/>
    <p:sldId id="301" r:id="rId8"/>
    <p:sldId id="302" r:id="rId9"/>
    <p:sldId id="284" r:id="rId10"/>
    <p:sldId id="305" r:id="rId11"/>
    <p:sldId id="261" r:id="rId12"/>
    <p:sldId id="281" r:id="rId13"/>
    <p:sldId id="294" r:id="rId14"/>
    <p:sldId id="282" r:id="rId15"/>
    <p:sldId id="304" r:id="rId16"/>
    <p:sldId id="308" r:id="rId17"/>
    <p:sldId id="306" r:id="rId18"/>
  </p:sldIdLst>
  <p:sldSz cx="9144000" cy="6858000" type="screen4x3"/>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158">
          <p15:clr>
            <a:srgbClr val="A4A3A4"/>
          </p15:clr>
        </p15:guide>
        <p15:guide id="3" orient="horz" pos="527">
          <p15:clr>
            <a:srgbClr val="A4A3A4"/>
          </p15:clr>
        </p15:guide>
        <p15:guide id="4" orient="horz" pos="210">
          <p15:clr>
            <a:srgbClr val="A4A3A4"/>
          </p15:clr>
        </p15:guide>
        <p15:guide id="5" pos="2880">
          <p15:clr>
            <a:srgbClr val="A4A3A4"/>
          </p15:clr>
        </p15:guide>
        <p15:guide id="6" pos="385">
          <p15:clr>
            <a:srgbClr val="A4A3A4"/>
          </p15:clr>
        </p15:guide>
        <p15:guide id="7" pos="5375">
          <p15:clr>
            <a:srgbClr val="A4A3A4"/>
          </p15:clr>
        </p15:guide>
        <p15:guide id="8" pos="1655">
          <p15:clr>
            <a:srgbClr val="A4A3A4"/>
          </p15:clr>
        </p15:guide>
        <p15:guide id="9" pos="4105">
          <p15:clr>
            <a:srgbClr val="A4A3A4"/>
          </p15:clr>
        </p15:guide>
        <p15:guide id="10" pos="657">
          <p15:clr>
            <a:srgbClr val="A4A3A4"/>
          </p15:clr>
        </p15:guide>
      </p15:sldGuideLst>
    </p:ext>
    <p:ext uri="{2D200454-40CA-4A62-9FC3-DE9A4176ACB9}">
      <p15:notesGuideLst xmlns:p15="http://schemas.microsoft.com/office/powerpoint/2012/main">
        <p15:guide id="1" orient="horz" pos="3079">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9E"/>
    <a:srgbClr val="980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5080" autoAdjust="0"/>
  </p:normalViewPr>
  <p:slideViewPr>
    <p:cSldViewPr>
      <p:cViewPr varScale="1">
        <p:scale>
          <a:sx n="76" d="100"/>
          <a:sy n="76" d="100"/>
        </p:scale>
        <p:origin x="1642" y="53"/>
      </p:cViewPr>
      <p:guideLst>
        <p:guide orient="horz" pos="2160"/>
        <p:guide orient="horz" pos="3158"/>
        <p:guide orient="horz" pos="527"/>
        <p:guide orient="horz" pos="210"/>
        <p:guide pos="2880"/>
        <p:guide pos="385"/>
        <p:guide pos="5375"/>
        <p:guide pos="1655"/>
        <p:guide pos="4105"/>
        <p:guide pos="6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172" y="-102"/>
      </p:cViewPr>
      <p:guideLst>
        <p:guide orient="horz" pos="307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88791"/>
          </a:xfrm>
          <a:prstGeom prst="rect">
            <a:avLst/>
          </a:prstGeom>
        </p:spPr>
        <p:txBody>
          <a:bodyPr vert="horz" lIns="91440" tIns="45720" rIns="91440" bIns="45720" rtlCol="0"/>
          <a:lstStyle>
            <a:lvl1pPr algn="r">
              <a:defRPr sz="1200"/>
            </a:lvl1pPr>
          </a:lstStyle>
          <a:p>
            <a:fld id="{6C3248E0-F085-4920-BB05-EEF7A6047581}" type="datetimeFigureOut">
              <a:rPr lang="en-GB" smtClean="0"/>
              <a:t>18/03/2016</a:t>
            </a:fld>
            <a:endParaRPr lang="en-GB"/>
          </a:p>
        </p:txBody>
      </p:sp>
      <p:sp>
        <p:nvSpPr>
          <p:cNvPr id="4" name="Footer Placeholder 3"/>
          <p:cNvSpPr>
            <a:spLocks noGrp="1"/>
          </p:cNvSpPr>
          <p:nvPr>
            <p:ph type="ftr" sz="quarter" idx="2"/>
          </p:nvPr>
        </p:nvSpPr>
        <p:spPr>
          <a:xfrm>
            <a:off x="0" y="9285337"/>
            <a:ext cx="2889938" cy="48879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285337"/>
            <a:ext cx="2889938" cy="488791"/>
          </a:xfrm>
          <a:prstGeom prst="rect">
            <a:avLst/>
          </a:prstGeom>
        </p:spPr>
        <p:txBody>
          <a:bodyPr vert="horz" lIns="91440" tIns="45720" rIns="91440" bIns="45720" rtlCol="0" anchor="b"/>
          <a:lstStyle>
            <a:lvl1pPr algn="r">
              <a:defRPr sz="1200"/>
            </a:lvl1pPr>
          </a:lstStyle>
          <a:p>
            <a:fld id="{A4414550-929E-4290-B308-1AE4B1585CD7}" type="slidenum">
              <a:rPr lang="en-GB" smtClean="0"/>
              <a:t>‹#›</a:t>
            </a:fld>
            <a:endParaRPr lang="en-GB"/>
          </a:p>
        </p:txBody>
      </p:sp>
    </p:spTree>
    <p:extLst>
      <p:ext uri="{BB962C8B-B14F-4D97-AF65-F5344CB8AC3E}">
        <p14:creationId xmlns:p14="http://schemas.microsoft.com/office/powerpoint/2010/main" val="328016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88791"/>
          </a:xfrm>
          <a:prstGeom prst="rect">
            <a:avLst/>
          </a:prstGeom>
        </p:spPr>
        <p:txBody>
          <a:bodyPr vert="horz" lIns="91440" tIns="45720" rIns="91440" bIns="45720" rtlCol="0"/>
          <a:lstStyle>
            <a:lvl1pPr algn="r">
              <a:defRPr sz="1200"/>
            </a:lvl1pPr>
          </a:lstStyle>
          <a:p>
            <a:fld id="{7665965F-46C9-4FA8-9786-426A2753F503}" type="datetimeFigureOut">
              <a:rPr lang="en-US" smtClean="0"/>
              <a:pPr/>
              <a:t>3/18/2016</a:t>
            </a:fld>
            <a:endParaRPr lang="en-US"/>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643517"/>
            <a:ext cx="5335270" cy="439912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285337"/>
            <a:ext cx="2889938" cy="4887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40" tIns="45720" rIns="91440" bIns="45720" rtlCol="0" anchor="b"/>
          <a:lstStyle>
            <a:lvl1pPr algn="r">
              <a:defRPr sz="1200"/>
            </a:lvl1pPr>
          </a:lstStyle>
          <a:p>
            <a:fld id="{BF1A7007-A200-4625-857B-C1B607EDAC37}" type="slidenum">
              <a:rPr lang="en-US" smtClean="0"/>
              <a:pPr/>
              <a:t>‹#›</a:t>
            </a:fld>
            <a:endParaRPr lang="en-US"/>
          </a:p>
        </p:txBody>
      </p:sp>
    </p:spTree>
    <p:extLst>
      <p:ext uri="{BB962C8B-B14F-4D97-AF65-F5344CB8AC3E}">
        <p14:creationId xmlns:p14="http://schemas.microsoft.com/office/powerpoint/2010/main" val="90408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noo.org.uk/NOO_pub/Key_dat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gov.uk/government/statistics/national-travel-survey-201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noo.org.uk/NOO_pub/Key_data"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www.noo.org.uk/securefiles/150629_1236/online_tools_briefing_13011_%20FINAL.PDF" TargetMode="External"/><Relationship Id="rId3" Type="http://schemas.openxmlformats.org/officeDocument/2006/relationships/hyperlink" Target="http://www.gov.uk/government/publications/everybody-active-every-day-a-framework-to-embed-physical-activity-into-daily-life" TargetMode="External"/><Relationship Id="rId7" Type="http://schemas.openxmlformats.org/officeDocument/2006/relationships/hyperlink" Target="http://www.noo.org.uk/data_sources/physical_activity"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www.noo.org.uk/core/frameworks/SEF_PA" TargetMode="External"/><Relationship Id="rId11" Type="http://schemas.openxmlformats.org/officeDocument/2006/relationships/hyperlink" Target="http://www.noo.org.uk/" TargetMode="External"/><Relationship Id="rId5" Type="http://schemas.openxmlformats.org/officeDocument/2006/relationships/hyperlink" Target="http://www.noo.org.uk/slide_sets/activity" TargetMode="External"/><Relationship Id="rId10" Type="http://schemas.openxmlformats.org/officeDocument/2006/relationships/hyperlink" Target="http://www.nhs.uk/change4life/pages/resource-casestudy.aspx" TargetMode="External"/><Relationship Id="rId4" Type="http://schemas.openxmlformats.org/officeDocument/2006/relationships/hyperlink" Target="http://www.gov.uk/government/publications/obesity-and-the-environment-briefing-increasing-physical-activity-and-active-travel" TargetMode="External"/><Relationship Id="rId9" Type="http://schemas.openxmlformats.org/officeDocument/2006/relationships/hyperlink" Target="http://learning.bmj.com/learning/course-intro/physical-activity.html?courseId=10051913"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www.gov.uk/government/uploads/system/uploads/attachment_data/file/213739/dh_128144.pdf"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gov.uk/government/uploads/system/uploads/attachment_data/file/213738/dh_128143.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hscic.gov.uk/catalogue/PUB13218/HSE2012-Ch3-Phys-act-child.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i="0" kern="1200" dirty="0" smtClean="0">
                <a:solidFill>
                  <a:schemeClr val="tx1"/>
                </a:solidFill>
                <a:latin typeface="Arial" panose="020B0604020202020204" pitchFamily="34" charset="0"/>
                <a:cs typeface="Arial" panose="020B0604020202020204" pitchFamily="34" charset="0"/>
              </a:rPr>
              <a:t>These PowerPoint slides present key data and information on child physical activity in clear, easy to understand charts and graphics. These can be used freely with acknowledgement to Public Health England. </a:t>
            </a:r>
            <a:r>
              <a:rPr lang="en-GB" sz="1100" kern="1200" dirty="0" smtClean="0">
                <a:solidFill>
                  <a:schemeClr val="tx1"/>
                </a:solidFill>
                <a:effectLst/>
                <a:latin typeface="Arial" panose="020B0604020202020204" pitchFamily="34" charset="0"/>
                <a:cs typeface="Arial" panose="020B0604020202020204" pitchFamily="34" charset="0"/>
              </a:rPr>
              <a:t>These slide sets are supported by PHE physical activity factsheets which provide more detailed summaries of the data (</a:t>
            </a:r>
            <a:r>
              <a:rPr lang="en-GB" sz="1100" kern="1200" dirty="0" smtClean="0">
                <a:solidFill>
                  <a:schemeClr val="tx1"/>
                </a:solidFill>
                <a:effectLst/>
                <a:latin typeface="Arial" panose="020B0604020202020204" pitchFamily="34" charset="0"/>
                <a:cs typeface="Arial" panose="020B0604020202020204" pitchFamily="34" charset="0"/>
                <a:hlinkClick r:id="rId3"/>
              </a:rPr>
              <a:t>www.noo.org.uk/NOO_pub/Key_data</a:t>
            </a:r>
            <a:r>
              <a:rPr lang="en-GB" sz="1100" kern="1200" dirty="0" smtClean="0">
                <a:solidFill>
                  <a:schemeClr val="tx1"/>
                </a:solidFill>
                <a:effectLst/>
                <a:latin typeface="Arial" panose="020B0604020202020204" pitchFamily="34" charset="0"/>
                <a:cs typeface="Arial" panose="020B0604020202020204" pitchFamily="34" charset="0"/>
              </a:rPr>
              <a:t>)</a:t>
            </a:r>
            <a:endParaRPr lang="en-GB" sz="11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1</a:t>
            </a:fld>
            <a:endParaRPr lang="en-US"/>
          </a:p>
        </p:txBody>
      </p:sp>
    </p:spTree>
    <p:extLst>
      <p:ext uri="{BB962C8B-B14F-4D97-AF65-F5344CB8AC3E}">
        <p14:creationId xmlns:p14="http://schemas.microsoft.com/office/powerpoint/2010/main" val="3104658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Arial" panose="020B0604020202020204" pitchFamily="34" charset="0"/>
                <a:cs typeface="Arial" panose="020B0604020202020204" pitchFamily="34" charset="0"/>
              </a:rPr>
              <a:t>Most children reported walking to school in 2013. These figures have remained very similar for the last nine years, although there has perhaps been a slight drop in the number walking and a corresponding small increase in car journeys since 1995/97. </a:t>
            </a:r>
            <a:endParaRPr lang="en-GB" sz="1100" baseline="0" dirty="0" smtClean="0">
              <a:latin typeface="Arial" panose="020B0604020202020204" pitchFamily="34" charset="0"/>
              <a:cs typeface="Arial" panose="020B0604020202020204" pitchFamily="34" charset="0"/>
            </a:endParaRPr>
          </a:p>
          <a:p>
            <a:endParaRPr lang="en-GB" sz="1100" baseline="0" dirty="0" smtClean="0">
              <a:latin typeface="Arial" panose="020B0604020202020204" pitchFamily="34" charset="0"/>
              <a:cs typeface="Arial" panose="020B0604020202020204" pitchFamily="34" charset="0"/>
            </a:endParaRPr>
          </a:p>
          <a:p>
            <a:r>
              <a:rPr lang="en-GB" sz="1100" baseline="0" dirty="0" smtClean="0">
                <a:latin typeface="Arial" panose="020B0604020202020204" pitchFamily="34" charset="0"/>
                <a:cs typeface="Arial" panose="020B0604020202020204" pitchFamily="34" charset="0"/>
              </a:rPr>
              <a:t>Data from the National Travel Survey, 2013  </a:t>
            </a:r>
            <a:r>
              <a:rPr lang="en-GB" sz="1100" baseline="0" dirty="0" smtClean="0">
                <a:latin typeface="Arial" panose="020B0604020202020204" pitchFamily="34" charset="0"/>
                <a:cs typeface="Arial" panose="020B0604020202020204" pitchFamily="34" charset="0"/>
                <a:hlinkClick r:id="rId3"/>
              </a:rPr>
              <a:t>www.gov.uk/government/statistics/national-travel-survey-2013</a:t>
            </a:r>
            <a:endParaRPr lang="en-GB" sz="1100" baseline="0" dirty="0" smtClean="0">
              <a:latin typeface="Arial" panose="020B0604020202020204" pitchFamily="34" charset="0"/>
              <a:cs typeface="Arial" panose="020B0604020202020204" pitchFamily="34" charset="0"/>
            </a:endParaRPr>
          </a:p>
          <a:p>
            <a:endParaRPr lang="en-GB" baseline="0" dirty="0" smtClean="0"/>
          </a:p>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BF1A7007-A200-4625-857B-C1B607EDAC37}" type="slidenum">
              <a:rPr lang="en-US" smtClean="0"/>
              <a:pPr/>
              <a:t>10</a:t>
            </a:fld>
            <a:endParaRPr lang="en-US"/>
          </a:p>
        </p:txBody>
      </p:sp>
    </p:spTree>
    <p:extLst>
      <p:ext uri="{BB962C8B-B14F-4D97-AF65-F5344CB8AC3E}">
        <p14:creationId xmlns:p14="http://schemas.microsoft.com/office/powerpoint/2010/main" val="3520776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Arial" panose="020B0604020202020204" pitchFamily="34" charset="0"/>
                <a:cs typeface="Arial" panose="020B0604020202020204" pitchFamily="34" charset="0"/>
              </a:rPr>
              <a:t>These slide sets are supported by PHE physical activity factsheets which provide more detailed summaries of the data (</a:t>
            </a:r>
            <a:r>
              <a:rPr lang="en-GB" sz="1100" kern="1200" dirty="0" smtClean="0">
                <a:solidFill>
                  <a:schemeClr val="tx1"/>
                </a:solidFill>
                <a:effectLst/>
                <a:latin typeface="Arial" panose="020B0604020202020204" pitchFamily="34" charset="0"/>
                <a:cs typeface="Arial" panose="020B0604020202020204" pitchFamily="34" charset="0"/>
                <a:hlinkClick r:id="rId3"/>
              </a:rPr>
              <a:t>www.noo.org.uk/NOO_pub/Key_data</a:t>
            </a:r>
            <a:r>
              <a:rPr lang="en-GB" sz="1100" kern="1200" dirty="0" smtClean="0">
                <a:solidFill>
                  <a:schemeClr val="tx1"/>
                </a:solidFill>
                <a:effectLst/>
                <a:latin typeface="Arial" panose="020B0604020202020204" pitchFamily="34" charset="0"/>
                <a:cs typeface="Arial" panose="020B0604020202020204" pitchFamily="34" charset="0"/>
              </a:rPr>
              <a:t>)</a:t>
            </a:r>
            <a:endParaRPr lang="en-GB" sz="11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11</a:t>
            </a:fld>
            <a:endParaRPr lang="en-US"/>
          </a:p>
        </p:txBody>
      </p:sp>
    </p:spTree>
    <p:extLst>
      <p:ext uri="{BB962C8B-B14F-4D97-AF65-F5344CB8AC3E}">
        <p14:creationId xmlns:p14="http://schemas.microsoft.com/office/powerpoint/2010/main" val="996151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100" dirty="0">
                <a:latin typeface="Arial" panose="020B0604020202020204" pitchFamily="34" charset="0"/>
                <a:cs typeface="Arial" panose="020B0604020202020204" pitchFamily="34" charset="0"/>
              </a:rPr>
              <a:t>Everybody active, every day: an evidence-based approach to physical activity www.gov.uk</a:t>
            </a:r>
          </a:p>
          <a:p>
            <a:pPr>
              <a:tabLst>
                <a:tab pos="460138" algn="l"/>
              </a:tabLst>
            </a:pPr>
            <a:r>
              <a:rPr lang="en-GB" sz="1100" dirty="0">
                <a:latin typeface="Arial" panose="020B0604020202020204" pitchFamily="34" charset="0"/>
                <a:cs typeface="Arial" panose="020B0604020202020204" pitchFamily="34" charset="0"/>
                <a:hlinkClick r:id="rId3"/>
              </a:rPr>
              <a:t>www.gov.uk/government/publications/everybody-active-every-day-a-framework-to-embed-physical-activity-into-daily-life</a:t>
            </a:r>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Everybody active, every day: what works, the evidence </a:t>
            </a:r>
          </a:p>
          <a:p>
            <a:r>
              <a:rPr lang="en-GB" sz="1100" dirty="0">
                <a:latin typeface="Arial" panose="020B0604020202020204" pitchFamily="34" charset="0"/>
                <a:cs typeface="Arial" panose="020B0604020202020204" pitchFamily="34" charset="0"/>
              </a:rPr>
              <a:t>Obesity and the environment: increasing physical activity and active travel </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4"/>
              </a:rPr>
              <a:t>www.gov.uk/government/publications/obesity-and-the-environment-briefing-increasing-physical-activity-and-active-travel</a:t>
            </a:r>
            <a:endParaRPr lang="en-GB" sz="1100" dirty="0">
              <a:solidFill>
                <a:srgbClr val="C00000"/>
              </a:solidFill>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Active travel briefings for local authorities</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5"/>
              </a:rPr>
              <a:t>www.noo.org.uk/slide_sets/activity</a:t>
            </a:r>
            <a:endParaRPr lang="en-GB" sz="1100" dirty="0">
              <a:solidFill>
                <a:srgbClr val="C00000"/>
              </a:solidFill>
              <a:latin typeface="Arial" panose="020B0604020202020204" pitchFamily="34" charset="0"/>
              <a:cs typeface="Arial" panose="020B0604020202020204" pitchFamily="34" charset="0"/>
            </a:endParaRPr>
          </a:p>
          <a:p>
            <a:pPr marL="0" lvl="2">
              <a:tabLst>
                <a:tab pos="353952" algn="l"/>
              </a:tabLst>
            </a:pPr>
            <a:r>
              <a:rPr lang="en-GB" sz="1100" dirty="0">
                <a:latin typeface="Arial" panose="020B0604020202020204" pitchFamily="34" charset="0"/>
                <a:cs typeface="Arial" panose="020B0604020202020204" pitchFamily="34" charset="0"/>
              </a:rPr>
              <a:t>Standard evaluation framework for physical activity interventions</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6"/>
              </a:rPr>
              <a:t>http://www.noo.org.uk/core/frameworks/SEF_PA</a:t>
            </a:r>
            <a:endParaRPr lang="en-GB" sz="1100" dirty="0">
              <a:solidFill>
                <a:srgbClr val="C00000"/>
              </a:solidFill>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Guide to physical activity data sources</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7"/>
              </a:rPr>
              <a:t>http://www.noo.org.uk/data_sources/physical_activity</a:t>
            </a:r>
            <a:endParaRPr lang="en-GB" sz="1100" dirty="0">
              <a:solidFill>
                <a:srgbClr val="C00000"/>
              </a:solidFill>
              <a:latin typeface="Arial" panose="020B0604020202020204" pitchFamily="34" charset="0"/>
              <a:cs typeface="Arial" panose="020B0604020202020204" pitchFamily="34" charset="0"/>
            </a:endParaRPr>
          </a:p>
          <a:p>
            <a:pPr>
              <a:tabLst>
                <a:tab pos="353952" algn="l"/>
              </a:tabLst>
            </a:pPr>
            <a:r>
              <a:rPr lang="en-GB" sz="1100" dirty="0">
                <a:latin typeface="Arial" panose="020B0604020202020204" pitchFamily="34" charset="0"/>
                <a:cs typeface="Arial" panose="020B0604020202020204" pitchFamily="34" charset="0"/>
              </a:rPr>
              <a:t>Guide to online tools for valuing physical activity, sport and obesity programmes</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8"/>
              </a:rPr>
              <a:t>http://www.noo.org.uk/securefiles/150629_1236//online_tools_briefing_13011_%20FINAL.PDF</a:t>
            </a:r>
            <a:endParaRPr lang="en-GB" sz="1100" dirty="0">
              <a:solidFill>
                <a:srgbClr val="C00000"/>
              </a:solidFill>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E-learning modules on physical activity and health</a:t>
            </a:r>
          </a:p>
          <a:p>
            <a:pPr>
              <a:tabLst>
                <a:tab pos="353952" algn="l"/>
              </a:tabLst>
            </a:pPr>
            <a:r>
              <a:rPr lang="en-GB" sz="1100" dirty="0">
                <a:solidFill>
                  <a:srgbClr val="C00000"/>
                </a:solidFill>
                <a:latin typeface="Arial" panose="020B0604020202020204" pitchFamily="34" charset="0"/>
                <a:cs typeface="Arial" panose="020B0604020202020204" pitchFamily="34" charset="0"/>
                <a:hlinkClick r:id="rId9"/>
              </a:rPr>
              <a:t>http://learning.bmj.com/learning/course-intro/physical-activity.html?courseId=10051913</a:t>
            </a:r>
            <a:endParaRPr lang="en-GB" sz="1100" dirty="0">
              <a:solidFill>
                <a:srgbClr val="C00000"/>
              </a:solidFill>
              <a:latin typeface="Arial" panose="020B0604020202020204" pitchFamily="34" charset="0"/>
              <a:cs typeface="Arial" panose="020B0604020202020204" pitchFamily="34" charset="0"/>
            </a:endParaRPr>
          </a:p>
          <a:p>
            <a:pPr>
              <a:tabLst>
                <a:tab pos="353952" algn="l"/>
              </a:tabLst>
            </a:pPr>
            <a:r>
              <a:rPr lang="en-GB" sz="1100" dirty="0">
                <a:latin typeface="Arial" panose="020B0604020202020204" pitchFamily="34" charset="0"/>
                <a:cs typeface="Arial" panose="020B0604020202020204" pitchFamily="34" charset="0"/>
              </a:rPr>
              <a:t>Change4Life campaign resources</a:t>
            </a:r>
          </a:p>
          <a:p>
            <a:pPr>
              <a:tabLst>
                <a:tab pos="353952" algn="l"/>
              </a:tabLst>
            </a:pPr>
            <a:r>
              <a:rPr lang="en-GB" sz="1100" dirty="0">
                <a:solidFill>
                  <a:schemeClr val="bg2">
                    <a:lumMod val="60000"/>
                    <a:lumOff val="40000"/>
                  </a:schemeClr>
                </a:solidFill>
                <a:latin typeface="Arial" panose="020B0604020202020204" pitchFamily="34" charset="0"/>
                <a:cs typeface="Arial" panose="020B0604020202020204" pitchFamily="34" charset="0"/>
                <a:hlinkClick r:id="rId10"/>
              </a:rPr>
              <a:t>http://www.nhs.uk/change4life/pages/resource-casestudy.aspx</a:t>
            </a:r>
            <a:endParaRPr lang="en-GB" sz="1100" dirty="0">
              <a:solidFill>
                <a:schemeClr val="bg2">
                  <a:lumMod val="60000"/>
                  <a:lumOff val="40000"/>
                </a:schemeClr>
              </a:solidFill>
              <a:latin typeface="Arial" panose="020B0604020202020204" pitchFamily="34" charset="0"/>
              <a:cs typeface="Arial" panose="020B0604020202020204" pitchFamily="34" charset="0"/>
            </a:endParaRPr>
          </a:p>
          <a:p>
            <a:pPr>
              <a:tabLst>
                <a:tab pos="353952" algn="l"/>
              </a:tabLst>
            </a:pPr>
            <a:r>
              <a:rPr lang="en-GB" sz="1100" dirty="0">
                <a:latin typeface="Arial" panose="020B0604020202020204" pitchFamily="34" charset="0"/>
                <a:cs typeface="Arial" panose="020B0604020202020204" pitchFamily="34" charset="0"/>
              </a:rPr>
              <a:t>PHE Obesity website</a:t>
            </a:r>
          </a:p>
          <a:p>
            <a:pPr>
              <a:tabLst>
                <a:tab pos="353952" algn="l"/>
              </a:tabLst>
            </a:pPr>
            <a:r>
              <a:rPr lang="en-GB" sz="1100" dirty="0">
                <a:latin typeface="Arial" panose="020B0604020202020204" pitchFamily="34" charset="0"/>
                <a:cs typeface="Arial" panose="020B0604020202020204" pitchFamily="34" charset="0"/>
                <a:hlinkClick r:id="rId11"/>
              </a:rPr>
              <a:t>www.noo.org.uk</a:t>
            </a:r>
            <a:endParaRPr lang="en-GB" sz="1100" dirty="0">
              <a:latin typeface="Arial" panose="020B0604020202020204" pitchFamily="34" charset="0"/>
              <a:cs typeface="Arial" panose="020B0604020202020204" pitchFamily="34" charset="0"/>
            </a:endParaRPr>
          </a:p>
          <a:p>
            <a:pPr>
              <a:tabLst>
                <a:tab pos="353952" algn="l"/>
              </a:tabLst>
            </a:pP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70796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F1A7007-A200-4625-857B-C1B607EDAC37}" type="slidenum">
              <a:rPr lang="en-US" smtClean="0"/>
              <a:pPr/>
              <a:t>13</a:t>
            </a:fld>
            <a:endParaRPr lang="en-US"/>
          </a:p>
        </p:txBody>
      </p:sp>
    </p:spTree>
    <p:extLst>
      <p:ext uri="{BB962C8B-B14F-4D97-AF65-F5344CB8AC3E}">
        <p14:creationId xmlns:p14="http://schemas.microsoft.com/office/powerpoint/2010/main" val="201333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dirty="0">
                <a:latin typeface="Arial" panose="020B0604020202020204" pitchFamily="34" charset="0"/>
                <a:ea typeface="ＭＳ Ｐゴシック" pitchFamily="34" charset="-128"/>
                <a:cs typeface="Arial" panose="020B0604020202020204" pitchFamily="34" charset="0"/>
              </a:rPr>
              <a:t>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The Chief Medical Officer’s report (2011) recommends that children aged 5-15 years should engage in at least 60 minutes and up to several hours physical activity per day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4"/>
              </a:rPr>
              <a:t>www.gov.uk/government/uploads/system/uploads/attachment_data/file/213739/dh_128144.pdf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00B0F0"/>
              </a:solidFill>
              <a:ea typeface="ＭＳ Ｐゴシック" pitchFamily="34" charset="-128"/>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2</a:t>
            </a:fld>
            <a:endParaRPr lang="en-US"/>
          </a:p>
        </p:txBody>
      </p:sp>
    </p:spTree>
    <p:extLst>
      <p:ext uri="{BB962C8B-B14F-4D97-AF65-F5344CB8AC3E}">
        <p14:creationId xmlns:p14="http://schemas.microsoft.com/office/powerpoint/2010/main" val="149002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tx1"/>
              </a:solidFill>
              <a:ea typeface="ＭＳ Ｐゴシック" pitchFamily="34" charset="-128"/>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3</a:t>
            </a:fld>
            <a:endParaRPr lang="en-US"/>
          </a:p>
        </p:txBody>
      </p:sp>
    </p:spTree>
    <p:extLst>
      <p:ext uri="{BB962C8B-B14F-4D97-AF65-F5344CB8AC3E}">
        <p14:creationId xmlns:p14="http://schemas.microsoft.com/office/powerpoint/2010/main" val="181518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The Chief Medical Officer’s report (2011) recommends that children aged 2 -4 years should engage in at least 180 minutes activity spread throughout the day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4"/>
              </a:rPr>
              <a:t>www.gov.uk/government/uploads/system/uploads/attachment_data/file/213738/dh_128143.pdf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4</a:t>
            </a:fld>
            <a:endParaRPr lang="en-US"/>
          </a:p>
        </p:txBody>
      </p:sp>
    </p:spTree>
    <p:extLst>
      <p:ext uri="{BB962C8B-B14F-4D97-AF65-F5344CB8AC3E}">
        <p14:creationId xmlns:p14="http://schemas.microsoft.com/office/powerpoint/2010/main" val="6984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Arial" panose="020B0604020202020204" pitchFamily="34" charset="0"/>
                <a:cs typeface="Arial" panose="020B0604020202020204" pitchFamily="34" charset="0"/>
              </a:rPr>
              <a:t>There is variation in physical activity levels across the country,</a:t>
            </a:r>
            <a:r>
              <a:rPr lang="en-GB" sz="1100" kern="1200" baseline="0" dirty="0" smtClean="0">
                <a:solidFill>
                  <a:schemeClr val="tx1"/>
                </a:solidFill>
                <a:effectLst/>
                <a:latin typeface="Arial" panose="020B0604020202020204" pitchFamily="34" charset="0"/>
                <a:cs typeface="Arial" panose="020B0604020202020204" pitchFamily="34" charset="0"/>
              </a:rPr>
              <a:t> and percentages meeting recommendations in regions differ between boys and girls.</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rgbClr val="00B0F0"/>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latin typeface="Arial" panose="020B0604020202020204" pitchFamily="34" charset="0"/>
                <a:ea typeface="ＭＳ Ｐゴシック" pitchFamily="34" charset="-128"/>
                <a:cs typeface="Arial" panose="020B0604020202020204" pitchFamily="34" charset="0"/>
              </a:rPr>
              <a:t>Regions are ranked from highest to lowest by percentage of children meeting the physical activity recommendations.</a:t>
            </a:r>
          </a:p>
        </p:txBody>
      </p:sp>
      <p:sp>
        <p:nvSpPr>
          <p:cNvPr id="4" name="Slide Number Placeholder 3"/>
          <p:cNvSpPr>
            <a:spLocks noGrp="1"/>
          </p:cNvSpPr>
          <p:nvPr>
            <p:ph type="sldNum" sz="quarter" idx="10"/>
          </p:nvPr>
        </p:nvSpPr>
        <p:spPr/>
        <p:txBody>
          <a:bodyPr/>
          <a:lstStyle/>
          <a:p>
            <a:fld id="{BF1A7007-A200-4625-857B-C1B607EDAC37}" type="slidenum">
              <a:rPr lang="en-US" smtClean="0"/>
              <a:pPr/>
              <a:t>5</a:t>
            </a:fld>
            <a:endParaRPr lang="en-US"/>
          </a:p>
        </p:txBody>
      </p:sp>
    </p:spTree>
    <p:extLst>
      <p:ext uri="{BB962C8B-B14F-4D97-AF65-F5344CB8AC3E}">
        <p14:creationId xmlns:p14="http://schemas.microsoft.com/office/powerpoint/2010/main" val="216381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Arial" panose="020B0604020202020204" pitchFamily="34" charset="0"/>
                <a:cs typeface="Arial" panose="020B0604020202020204" pitchFamily="34" charset="0"/>
              </a:rPr>
              <a:t>There is variation in physical activity levels across the country,</a:t>
            </a:r>
            <a:r>
              <a:rPr lang="en-GB" sz="1100" kern="1200" baseline="0" dirty="0" smtClean="0">
                <a:solidFill>
                  <a:schemeClr val="tx1"/>
                </a:solidFill>
                <a:effectLst/>
                <a:latin typeface="Arial" panose="020B0604020202020204" pitchFamily="34" charset="0"/>
                <a:cs typeface="Arial" panose="020B0604020202020204" pitchFamily="34" charset="0"/>
              </a:rPr>
              <a:t> and percentages meeting recommendations in regions differ between boys and girls.</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rgbClr val="00B0F0"/>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latin typeface="Arial" panose="020B0604020202020204" pitchFamily="34" charset="0"/>
                <a:ea typeface="ＭＳ Ｐゴシック" pitchFamily="34" charset="-128"/>
                <a:cs typeface="Arial" panose="020B0604020202020204" pitchFamily="34" charset="0"/>
              </a:rPr>
              <a:t>Regions are ranked from highest to lowest by percentage of children meeting the physical activity recommendations.</a:t>
            </a:r>
          </a:p>
        </p:txBody>
      </p:sp>
      <p:sp>
        <p:nvSpPr>
          <p:cNvPr id="4" name="Slide Number Placeholder 3"/>
          <p:cNvSpPr>
            <a:spLocks noGrp="1"/>
          </p:cNvSpPr>
          <p:nvPr>
            <p:ph type="sldNum" sz="quarter" idx="10"/>
          </p:nvPr>
        </p:nvSpPr>
        <p:spPr/>
        <p:txBody>
          <a:bodyPr/>
          <a:lstStyle/>
          <a:p>
            <a:fld id="{BF1A7007-A200-4625-857B-C1B607EDAC37}" type="slidenum">
              <a:rPr lang="en-US" smtClean="0"/>
              <a:pPr/>
              <a:t>6</a:t>
            </a:fld>
            <a:endParaRPr lang="en-US"/>
          </a:p>
        </p:txBody>
      </p:sp>
    </p:spTree>
    <p:extLst>
      <p:ext uri="{BB962C8B-B14F-4D97-AF65-F5344CB8AC3E}">
        <p14:creationId xmlns:p14="http://schemas.microsoft.com/office/powerpoint/2010/main" val="2394985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Levels of physical activity dropped between 2008 and 2012 for both boys and girls.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tx1"/>
              </a:solidFill>
              <a:ea typeface="ＭＳ Ｐゴシック" pitchFamily="34" charset="-128"/>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7</a:t>
            </a:fld>
            <a:endParaRPr lang="en-US"/>
          </a:p>
        </p:txBody>
      </p:sp>
    </p:spTree>
    <p:extLst>
      <p:ext uri="{BB962C8B-B14F-4D97-AF65-F5344CB8AC3E}">
        <p14:creationId xmlns:p14="http://schemas.microsoft.com/office/powerpoint/2010/main" val="1299165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Arial" panose="020B0604020202020204" pitchFamily="34" charset="0"/>
                <a:cs typeface="Arial" panose="020B0604020202020204" pitchFamily="34" charset="0"/>
              </a:rPr>
              <a:t>Low levels of physical activity are related to household income. More boys and girls in the lowest income households were classified in the low activity group than in the highest income households.  However, the proportions of children meeting the recommended guidelines did not show a clear trend relating to household income.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rPr>
              <a:t>Data from the Health Survey for England report, 2012, published by the Health and Social Care Information Centre </a:t>
            </a:r>
            <a:r>
              <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hlinkClick r:id="rId3"/>
              </a:rPr>
              <a:t>www.hscic.gov.uk/catalogue/PUB13218/HSE2012-Ch3-Phys-act-child.pdf</a:t>
            </a:r>
            <a:endParaRPr lang="en-GB" sz="1100" baseline="0" dirty="0" smtClean="0">
              <a:solidFill>
                <a:schemeClr val="tx1"/>
              </a:solidFill>
              <a:latin typeface="Arial" panose="020B0604020202020204" pitchFamily="34" charset="0"/>
              <a:ea typeface="ＭＳ Ｐゴシック" pitchFamily="34" charset="-128"/>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tx1"/>
              </a:solidFill>
              <a:ea typeface="ＭＳ Ｐゴシック" pitchFamily="34" charset="-128"/>
            </a:endParaRPr>
          </a:p>
        </p:txBody>
      </p:sp>
      <p:sp>
        <p:nvSpPr>
          <p:cNvPr id="4" name="Slide Number Placeholder 3"/>
          <p:cNvSpPr>
            <a:spLocks noGrp="1"/>
          </p:cNvSpPr>
          <p:nvPr>
            <p:ph type="sldNum" sz="quarter" idx="10"/>
          </p:nvPr>
        </p:nvSpPr>
        <p:spPr/>
        <p:txBody>
          <a:bodyPr/>
          <a:lstStyle/>
          <a:p>
            <a:fld id="{BF1A7007-A200-4625-857B-C1B607EDAC37}" type="slidenum">
              <a:rPr lang="en-US" smtClean="0"/>
              <a:pPr/>
              <a:t>8</a:t>
            </a:fld>
            <a:endParaRPr lang="en-US"/>
          </a:p>
        </p:txBody>
      </p:sp>
    </p:spTree>
    <p:extLst>
      <p:ext uri="{BB962C8B-B14F-4D97-AF65-F5344CB8AC3E}">
        <p14:creationId xmlns:p14="http://schemas.microsoft.com/office/powerpoint/2010/main" val="2659401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i="0" u="none" strike="noStrike" kern="1200" baseline="0" dirty="0" smtClean="0">
                <a:solidFill>
                  <a:schemeClr val="tx1"/>
                </a:solidFill>
                <a:latin typeface="+mn-lt"/>
                <a:ea typeface="+mn-ea"/>
                <a:cs typeface="+mn-cs"/>
              </a:rPr>
              <a:t>Sedentary behaviour is defined as activity with very low energy expenditure, undertaken primarily sitting or lying down. Sedentary behaviours are undertaken in a range of settings, including school, home, travel, and in leisure time, and include screen-time (watching television, computer use, video games), motorised transport, and sitting to read, talk, do homework, or listen to music.</a:t>
            </a:r>
          </a:p>
          <a:p>
            <a:endParaRPr lang="en-GB" sz="1200" b="0" i="0" u="none" strike="noStrike"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On weekdays, fewer than 10% of children under 10 are sedentary for six hours or more. The proportion of children aged 13-15 years is much higher at 24% for boys and 16% for girls.  At weekends, there is a steady increase from the youngest age group (around 10%) to the oldest (43% of boys and 37% of girls).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tx1"/>
              </a:solidFill>
              <a:ea typeface="ＭＳ Ｐゴシック"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chemeClr val="tx1"/>
                </a:solidFill>
                <a:ea typeface="ＭＳ Ｐゴシック" pitchFamily="34" charset="-128"/>
              </a:rPr>
              <a:t>Data from the Health Survey for England report, 2012, published by the Health and Social Care Information Centre </a:t>
            </a:r>
            <a:r>
              <a:rPr lang="en-GB" dirty="0">
                <a:ea typeface="ＭＳ Ｐゴシック" pitchFamily="34" charset="-128"/>
              </a:rPr>
              <a:t> </a:t>
            </a:r>
            <a:r>
              <a:rPr lang="en-GB" baseline="0" dirty="0" smtClean="0">
                <a:solidFill>
                  <a:schemeClr val="tx1"/>
                </a:solidFill>
                <a:ea typeface="ＭＳ Ｐゴシック" pitchFamily="34" charset="-128"/>
                <a:hlinkClick r:id="rId3"/>
              </a:rPr>
              <a:t>www.hscic.gov.uk/catalogue/PUB13218/HSE2012-Ch3-Phys-act-child.pdf</a:t>
            </a:r>
            <a:endParaRPr lang="en-GB" baseline="0" dirty="0" smtClean="0">
              <a:solidFill>
                <a:schemeClr val="tx1"/>
              </a:solidFill>
              <a:ea typeface="ＭＳ Ｐゴシック"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00B0F0"/>
              </a:solidFill>
              <a:ea typeface="ＭＳ Ｐゴシック" pitchFamily="34" charset="-128"/>
            </a:endParaRPr>
          </a:p>
          <a:p>
            <a:r>
              <a:rPr lang="en-GB" baseline="0" dirty="0" smtClean="0">
                <a:ea typeface="ＭＳ Ｐゴシック" pitchFamily="34" charset="-128"/>
              </a:rPr>
              <a:t>The Chief Medical Officer’s report recommends that the amount of time spent being sedentary should be minimised.</a:t>
            </a:r>
          </a:p>
          <a:p>
            <a:endParaRPr lang="en-GB" baseline="0" dirty="0" smtClean="0">
              <a:ea typeface="ＭＳ Ｐゴシック" pitchFamily="34" charset="-128"/>
            </a:endParaRPr>
          </a:p>
          <a:p>
            <a:r>
              <a:rPr lang="en-GB" baseline="0" dirty="0" smtClean="0">
                <a:ea typeface="ＭＳ Ｐゴシック" pitchFamily="34" charset="-128"/>
              </a:rPr>
              <a:t>For all age groups and both sexes, levels of sedentary time are elevated at weekends compared to weekdays.</a:t>
            </a:r>
          </a:p>
        </p:txBody>
      </p:sp>
      <p:sp>
        <p:nvSpPr>
          <p:cNvPr id="4" name="Slide Number Placeholder 3"/>
          <p:cNvSpPr>
            <a:spLocks noGrp="1"/>
          </p:cNvSpPr>
          <p:nvPr>
            <p:ph type="sldNum" sz="quarter" idx="10"/>
          </p:nvPr>
        </p:nvSpPr>
        <p:spPr/>
        <p:txBody>
          <a:bodyPr/>
          <a:lstStyle/>
          <a:p>
            <a:fld id="{BF1A7007-A200-4625-857B-C1B607EDAC37}" type="slidenum">
              <a:rPr lang="en-US" smtClean="0"/>
              <a:pPr/>
              <a:t>9</a:t>
            </a:fld>
            <a:endParaRPr lang="en-US"/>
          </a:p>
        </p:txBody>
      </p:sp>
    </p:spTree>
    <p:extLst>
      <p:ext uri="{BB962C8B-B14F-4D97-AF65-F5344CB8AC3E}">
        <p14:creationId xmlns:p14="http://schemas.microsoft.com/office/powerpoint/2010/main" val="326379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0" y="1772816"/>
            <a:ext cx="9144000" cy="508518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1628800"/>
            <a:ext cx="9144000" cy="144016"/>
          </a:xfrm>
          <a:prstGeom prst="rect">
            <a:avLst/>
          </a:prstGeom>
          <a:solidFill>
            <a:srgbClr val="00AE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8000" y="2132856"/>
            <a:ext cx="7633648" cy="2084543"/>
          </a:xfrm>
          <a:ln>
            <a:noFill/>
          </a:ln>
        </p:spPr>
        <p:txBody>
          <a:bodyPr lIns="0" tIns="0" rIns="0" bIns="0"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5445224"/>
            <a:ext cx="7633648" cy="914400"/>
          </a:xfrm>
        </p:spPr>
        <p:txBody>
          <a:bodyPr lIns="0" tIns="0" rIns="0" bIns="0" anchor="b" anchorCtr="0">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8" name="Picture 7" descr="PHE_3268_SML_AW.png"/>
          <p:cNvPicPr>
            <a:picLocks noChangeAspect="1"/>
          </p:cNvPicPr>
          <p:nvPr userDrawn="1"/>
        </p:nvPicPr>
        <p:blipFill>
          <a:blip r:embed="rId2" cstate="print"/>
          <a:stretch>
            <a:fillRect/>
          </a:stretch>
        </p:blipFill>
        <p:spPr>
          <a:xfrm>
            <a:off x="539552" y="372812"/>
            <a:ext cx="1440000" cy="8959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endParaRPr>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a:defRPr/>
            </a:pPr>
            <a:endParaRPr lang="en-US">
              <a:solidFill>
                <a:prstClr val="white"/>
              </a:solidFill>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extLst>
      <p:ext uri="{BB962C8B-B14F-4D97-AF65-F5344CB8AC3E}">
        <p14:creationId xmlns:p14="http://schemas.microsoft.com/office/powerpoint/2010/main" val="3253231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412776"/>
            <a:ext cx="8028000" cy="473967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a:t>
            </a:fld>
            <a:endParaRPr lang="en-US" dirty="0">
              <a:solidFill>
                <a:prstClr val="white"/>
              </a:solidFill>
            </a:endParaRPr>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dirty="0" smtClean="0">
                <a:solidFill>
                  <a:prstClr val="white"/>
                </a:solidFill>
              </a:rPr>
              <a:t>Presentation title - edit in Header and Footer</a:t>
            </a:r>
            <a:endParaRPr lang="en-US" dirty="0">
              <a:solidFill>
                <a:prstClr val="white"/>
              </a:solidFill>
            </a:endParaRPr>
          </a:p>
        </p:txBody>
      </p:sp>
    </p:spTree>
    <p:extLst>
      <p:ext uri="{BB962C8B-B14F-4D97-AF65-F5344CB8AC3E}">
        <p14:creationId xmlns:p14="http://schemas.microsoft.com/office/powerpoint/2010/main" val="325475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11" name="Rectangle 10"/>
          <p:cNvSpPr/>
          <p:nvPr userDrawn="1"/>
        </p:nvSpPr>
        <p:spPr>
          <a:xfrm>
            <a:off x="0" y="1772816"/>
            <a:ext cx="9144000" cy="508518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2" name="Rectangle 11"/>
          <p:cNvSpPr/>
          <p:nvPr userDrawn="1"/>
        </p:nvSpPr>
        <p:spPr>
          <a:xfrm>
            <a:off x="0" y="1628800"/>
            <a:ext cx="9144000" cy="144016"/>
          </a:xfrm>
          <a:prstGeom prst="rect">
            <a:avLst/>
          </a:prstGeom>
          <a:solidFill>
            <a:srgbClr val="00AE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 name="Text Placeholder 2"/>
          <p:cNvSpPr>
            <a:spLocks noGrp="1"/>
          </p:cNvSpPr>
          <p:nvPr>
            <p:ph type="body" idx="1"/>
          </p:nvPr>
        </p:nvSpPr>
        <p:spPr>
          <a:xfrm>
            <a:off x="558000" y="1800000"/>
            <a:ext cx="8028000" cy="4377600"/>
          </a:xfrm>
        </p:spPr>
        <p:txBody>
          <a:bodyPr lIns="0" tIns="0" rIns="0" bIns="0" anchor="t" anchorCtr="0"/>
          <a:lstStyle>
            <a:lvl1pPr marL="0" indent="0">
              <a:buNone/>
              <a:defRPr sz="3600" b="0" i="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Slide Number Placeholder 5"/>
          <p:cNvSpPr>
            <a:spLocks noGrp="1"/>
          </p:cNvSpPr>
          <p:nvPr>
            <p:ph type="sldNum" sz="quarter" idx="12"/>
          </p:nvPr>
        </p:nvSpPr>
        <p:spPr>
          <a:xfrm>
            <a:off x="0" y="6309320"/>
            <a:ext cx="9144000" cy="548680"/>
          </a:xfrm>
          <a:prstGeom prst="rect">
            <a:avLst/>
          </a:prstGeom>
          <a:noFill/>
        </p:spPr>
        <p:txBody>
          <a:bodyPr/>
          <a:lstStyle>
            <a:lvl1pPr marL="540000" algn="l">
              <a:defRPr>
                <a:solidFill>
                  <a:schemeClr val="bg1"/>
                </a:solidFill>
              </a:defRPr>
            </a:lvl1pPr>
          </a:lstStyle>
          <a:p>
            <a:fld id="{E051598E-9D06-4046-8EF2-7702044C4E81}" type="slidenum">
              <a:rPr lang="en-US" smtClean="0">
                <a:solidFill>
                  <a:prstClr val="white"/>
                </a:solidFill>
              </a:rPr>
              <a:pPr/>
              <a:t>‹#›</a:t>
            </a:fld>
            <a:endParaRPr lang="en-US" dirty="0">
              <a:solidFill>
                <a:prstClr val="white"/>
              </a:solidFill>
            </a:endParaRPr>
          </a:p>
        </p:txBody>
      </p:sp>
      <p:sp>
        <p:nvSpPr>
          <p:cNvPr id="9"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solidFill>
                  <a:prstClr val="white"/>
                </a:solidFill>
              </a:rPr>
              <a:t>Patterns and trends in adult physical activity</a:t>
            </a:r>
            <a:endParaRPr lang="en-US" dirty="0">
              <a:solidFill>
                <a:prstClr val="white"/>
              </a:solidFill>
            </a:endParaRPr>
          </a:p>
        </p:txBody>
      </p:sp>
      <p:pic>
        <p:nvPicPr>
          <p:cNvPr id="10" name="Picture 9"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extLst>
      <p:ext uri="{BB962C8B-B14F-4D97-AF65-F5344CB8AC3E}">
        <p14:creationId xmlns:p14="http://schemas.microsoft.com/office/powerpoint/2010/main" val="169587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648072"/>
          </a:xfrm>
        </p:spPr>
        <p:txBody>
          <a:bodyPr lIns="0" tIns="0" rIns="0" bIns="0" anchor="t" anchorCtr="0">
            <a:normAutofit/>
          </a:bodyPr>
          <a:lstStyle>
            <a:lvl1pPr>
              <a:defRPr sz="4000" baseline="0">
                <a:solidFill>
                  <a:schemeClr val="tx2"/>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8000" y="2088000"/>
            <a:ext cx="8028000" cy="4064455"/>
          </a:xfrm>
        </p:spPr>
        <p:txBody>
          <a:bodyPr lIns="0" tIns="0" rIns="0" bIns="0"/>
          <a:lstStyle>
            <a:lvl1pPr>
              <a:spcBef>
                <a:spcPts val="1200"/>
              </a:spcBef>
              <a:defRPr sz="1800" b="0">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2 lines)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1188000"/>
          </a:xfrm>
        </p:spPr>
        <p:txBody>
          <a:bodyPr lIns="0" tIns="0" rIns="0" bIns="0" anchor="t" anchorCtr="0">
            <a:normAutofit/>
          </a:bodyPr>
          <a:lstStyle>
            <a:lvl1pPr>
              <a:defRPr sz="4000" baseline="0">
                <a:solidFill>
                  <a:schemeClr val="tx2"/>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8000" y="2628000"/>
            <a:ext cx="8028000" cy="3537304"/>
          </a:xfrm>
        </p:spPr>
        <p:txBody>
          <a:bodyPr lIns="0" tIns="0" rIns="0" bIns="0"/>
          <a:lstStyle>
            <a:lvl1pPr>
              <a:spcBef>
                <a:spcPts val="1200"/>
              </a:spcBef>
              <a:defRPr>
                <a:solidFill>
                  <a:schemeClr val="tx2"/>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8" name="Picture 7"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1 line) and Two 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648000"/>
          </a:xfrm>
        </p:spPr>
        <p:txBody>
          <a:bodyPr lIns="0" tIns="0" rIns="0" bIns="0" anchor="t" anchorCtr="0"/>
          <a:lstStyle/>
          <a:p>
            <a:r>
              <a:rPr lang="en-US" dirty="0" smtClean="0"/>
              <a:t>Click to edit Master title style</a:t>
            </a:r>
            <a:endParaRPr lang="en-US" dirty="0"/>
          </a:p>
        </p:txBody>
      </p:sp>
      <p:sp>
        <p:nvSpPr>
          <p:cNvPr id="3" name="Content Placeholder 2"/>
          <p:cNvSpPr>
            <a:spLocks noGrp="1"/>
          </p:cNvSpPr>
          <p:nvPr>
            <p:ph sz="half" idx="1"/>
          </p:nvPr>
        </p:nvSpPr>
        <p:spPr>
          <a:xfrm>
            <a:off x="558000" y="2088000"/>
            <a:ext cx="3924000" cy="4068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000" y="2088000"/>
            <a:ext cx="3924000" cy="4068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2 lines) and Two 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1188000"/>
          </a:xfrm>
        </p:spPr>
        <p:txBody>
          <a:bodyPr lIns="0" tIns="0" rIns="0" bIns="0" anchor="t" anchorCtr="0"/>
          <a:lstStyle/>
          <a:p>
            <a:r>
              <a:rPr lang="en-US" dirty="0" smtClean="0"/>
              <a:t>Click to edit Master title style</a:t>
            </a:r>
            <a:endParaRPr lang="en-US" dirty="0"/>
          </a:p>
        </p:txBody>
      </p:sp>
      <p:sp>
        <p:nvSpPr>
          <p:cNvPr id="3" name="Content Placeholder 2"/>
          <p:cNvSpPr>
            <a:spLocks noGrp="1"/>
          </p:cNvSpPr>
          <p:nvPr>
            <p:ph sz="half" idx="1"/>
          </p:nvPr>
        </p:nvSpPr>
        <p:spPr>
          <a:xfrm>
            <a:off x="558000" y="2628000"/>
            <a:ext cx="3924000" cy="3564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000" y="2628000"/>
            <a:ext cx="3924000" cy="3564000"/>
          </a:xfrm>
        </p:spPr>
        <p:txBody>
          <a:bodyPr lIns="0" tIns="0" rIns="0" bIns="0"/>
          <a:lstStyle>
            <a:lvl1pPr>
              <a:defRPr sz="1800" baseline="0"/>
            </a:lvl1pPr>
            <a:lvl2pPr>
              <a:defRPr sz="18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00" y="1367999"/>
            <a:ext cx="8028000" cy="4788000"/>
          </a:xfrm>
        </p:spPr>
        <p:txBody>
          <a:bodyPr lIns="0" tIns="0" rIns="0" bIns="0"/>
          <a:lstStyle>
            <a:lvl1pPr>
              <a:spcBef>
                <a:spcPts val="1200"/>
              </a:spcBef>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7"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8" name="Picture 7"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3077896" cy="670396"/>
          </a:xfrm>
        </p:spPr>
        <p:txBody>
          <a:bodyPr anchor="t" anchorCtr="0">
            <a:normAutofit/>
          </a:bodyPr>
          <a:lstStyle>
            <a:lvl1pPr algn="l">
              <a:defRPr sz="1800" b="0" i="0" spc="0" baseline="0">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779912" y="1368001"/>
            <a:ext cx="4799138" cy="4788000"/>
          </a:xfrm>
        </p:spPr>
        <p:txBody>
          <a:bodyPr/>
          <a:lstStyle>
            <a:lvl1pPr>
              <a:defRPr sz="1800" baseline="0"/>
            </a:lvl1pPr>
            <a:lvl2pPr>
              <a:defRPr sz="1800" baseline="0"/>
            </a:lvl2pPr>
            <a:lvl3pPr>
              <a:defRPr sz="1800" baseline="0"/>
            </a:lvl3pPr>
            <a:lvl4pPr>
              <a:defRPr sz="1600" baseline="0"/>
            </a:lvl4pPr>
            <a:lvl5pPr>
              <a:defRPr sz="1600" baseline="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558000" y="2132856"/>
            <a:ext cx="3077896" cy="4032448"/>
          </a:xfrm>
        </p:spPr>
        <p:txBody>
          <a:bodyPr/>
          <a:lstStyle>
            <a:lvl1pPr marL="0" indent="0">
              <a:buNone/>
              <a:defRPr sz="1600"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6"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9" name="Picture 8"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Rectangle 10"/>
          <p:cNvSpPr/>
          <p:nvPr userDrawn="1"/>
        </p:nvSpPr>
        <p:spPr>
          <a:xfrm>
            <a:off x="0" y="1772816"/>
            <a:ext cx="9144000" cy="508518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1628800"/>
            <a:ext cx="9144000" cy="144016"/>
          </a:xfrm>
          <a:prstGeom prst="rect">
            <a:avLst/>
          </a:prstGeom>
          <a:solidFill>
            <a:srgbClr val="00AE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58000" y="1800000"/>
            <a:ext cx="8028000" cy="4377600"/>
          </a:xfrm>
        </p:spPr>
        <p:txBody>
          <a:bodyPr lIns="0" tIns="0" rIns="0" bIns="0" anchor="t" anchorCtr="0"/>
          <a:lstStyle>
            <a:lvl1pPr marL="0" indent="0">
              <a:buNone/>
              <a:defRPr sz="3600" b="0" i="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Slide Number Placeholder 5"/>
          <p:cNvSpPr>
            <a:spLocks noGrp="1"/>
          </p:cNvSpPr>
          <p:nvPr>
            <p:ph type="sldNum" sz="quarter" idx="12"/>
          </p:nvPr>
        </p:nvSpPr>
        <p:spPr>
          <a:xfrm>
            <a:off x="0" y="6309320"/>
            <a:ext cx="9144000" cy="548680"/>
          </a:xfrm>
          <a:prstGeom prst="rect">
            <a:avLst/>
          </a:prstGeom>
          <a:no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9"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pic>
        <p:nvPicPr>
          <p:cNvPr id="10" name="Picture 9" descr="PHE_3268_SML_AW.png"/>
          <p:cNvPicPr>
            <a:picLocks noChangeAspect="1"/>
          </p:cNvPicPr>
          <p:nvPr userDrawn="1"/>
        </p:nvPicPr>
        <p:blipFill>
          <a:blip r:embed="rId2" cstate="print"/>
          <a:stretch>
            <a:fillRect/>
          </a:stretch>
        </p:blipFill>
        <p:spPr>
          <a:xfrm>
            <a:off x="539552" y="332656"/>
            <a:ext cx="1260000" cy="78395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309320"/>
            <a:ext cx="9144000" cy="548680"/>
          </a:xfrm>
          <a:prstGeom prst="rect">
            <a:avLst/>
          </a:prstGeom>
          <a:solidFill>
            <a:schemeClr val="bg2"/>
          </a:solidFill>
        </p:spPr>
        <p:txBody>
          <a:bodyPr/>
          <a:lstStyle>
            <a:lvl1pPr marL="540000" algn="l">
              <a:defRPr>
                <a:solidFill>
                  <a:schemeClr val="bg1"/>
                </a:solidFill>
              </a:defRPr>
            </a:lvl1pPr>
          </a:lstStyle>
          <a:p>
            <a:fld id="{E051598E-9D06-4046-8EF2-7702044C4E81}" type="slidenum">
              <a:rPr lang="en-US" smtClean="0"/>
              <a:pPr/>
              <a:t>‹#›</a:t>
            </a:fld>
            <a:endParaRPr lang="en-US" dirty="0"/>
          </a:p>
        </p:txBody>
      </p:sp>
      <p:sp>
        <p:nvSpPr>
          <p:cNvPr id="3"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sp>
        <p:nvSpPr>
          <p:cNvPr id="8" name="Picture Placeholder 7"/>
          <p:cNvSpPr>
            <a:spLocks noGrp="1"/>
          </p:cNvSpPr>
          <p:nvPr>
            <p:ph type="pic" sz="quarter" idx="13"/>
          </p:nvPr>
        </p:nvSpPr>
        <p:spPr>
          <a:xfrm>
            <a:off x="0" y="0"/>
            <a:ext cx="9144000" cy="6308725"/>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000" y="274638"/>
            <a:ext cx="8028000" cy="114300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58000" y="1600200"/>
            <a:ext cx="8028000" cy="4525963"/>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0" y="6309320"/>
            <a:ext cx="9144000" cy="548680"/>
          </a:xfrm>
          <a:prstGeom prst="rect">
            <a:avLst/>
          </a:prstGeom>
          <a:solidFill>
            <a:schemeClr val="bg2"/>
          </a:solidFill>
        </p:spPr>
        <p:txBody>
          <a:bodyPr lIns="0" tIns="0" bIns="0" anchor="ctr"/>
          <a:lstStyle>
            <a:lvl1pPr marL="540000" algn="l">
              <a:defRPr sz="1200">
                <a:solidFill>
                  <a:schemeClr val="bg1"/>
                </a:solidFill>
              </a:defRPr>
            </a:lvl1pPr>
          </a:lstStyle>
          <a:p>
            <a:fld id="{E051598E-9D06-4046-8EF2-7702044C4E81}" type="slidenum">
              <a:rPr lang="en-US" smtClean="0"/>
              <a:pPr/>
              <a:t>‹#›</a:t>
            </a:fld>
            <a:r>
              <a:rPr lang="en-US" dirty="0" smtClean="0"/>
              <a:t> </a:t>
            </a:r>
            <a:endParaRPr lang="en-US" dirty="0"/>
          </a:p>
        </p:txBody>
      </p:sp>
      <p:sp>
        <p:nvSpPr>
          <p:cNvPr id="6" name="Footer Placeholder 5"/>
          <p:cNvSpPr>
            <a:spLocks noGrp="1"/>
          </p:cNvSpPr>
          <p:nvPr>
            <p:ph type="ftr" sz="quarter" idx="3"/>
          </p:nvPr>
        </p:nvSpPr>
        <p:spPr>
          <a:xfrm>
            <a:off x="899592" y="6309320"/>
            <a:ext cx="7704856"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GB" smtClean="0"/>
              <a:t>Patterns and trends in child physical activity</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54" r:id="rId3"/>
    <p:sldLayoutId id="2147483755" r:id="rId4"/>
    <p:sldLayoutId id="2147483748" r:id="rId5"/>
    <p:sldLayoutId id="2147483756" r:id="rId6"/>
    <p:sldLayoutId id="2147483752" r:id="rId7"/>
    <p:sldLayoutId id="2147483747" r:id="rId8"/>
    <p:sldLayoutId id="2147483751" r:id="rId9"/>
  </p:sldLayoutIdLst>
  <p:hf hdr="0" dt="0"/>
  <p:txStyles>
    <p:titleStyle>
      <a:lvl1pPr algn="l" defTabSz="914400" rtl="0" eaLnBrk="1" latinLnBrk="0" hangingPunct="1">
        <a:spcBef>
          <a:spcPct val="0"/>
        </a:spcBef>
        <a:buNone/>
        <a:defRPr sz="4000" kern="1200" spc="-150" baseline="0">
          <a:solidFill>
            <a:schemeClr val="tx2"/>
          </a:solidFill>
          <a:latin typeface="+mj-lt"/>
          <a:ea typeface="+mj-ea"/>
          <a:cs typeface="+mj-cs"/>
        </a:defRPr>
      </a:lvl1pPr>
    </p:titleStyle>
    <p:bodyStyle>
      <a:lvl1pPr marL="0" indent="0" algn="l" defTabSz="914400" rtl="0" eaLnBrk="1" latinLnBrk="0" hangingPunct="1">
        <a:spcBef>
          <a:spcPts val="1200"/>
        </a:spcBef>
        <a:buFont typeface="Arial" pitchFamily="34" charset="0"/>
        <a:buNone/>
        <a:defRPr sz="1800" b="0" i="0" kern="1200" baseline="0">
          <a:solidFill>
            <a:schemeClr val="tx2"/>
          </a:solidFill>
          <a:latin typeface="Arial" pitchFamily="34" charset="0"/>
          <a:ea typeface="+mn-ea"/>
          <a:cs typeface="+mn-cs"/>
        </a:defRPr>
      </a:lvl1pPr>
      <a:lvl2pPr marL="0" indent="0" algn="l" defTabSz="914400" rtl="0" eaLnBrk="1" latinLnBrk="0" hangingPunct="1">
        <a:spcBef>
          <a:spcPts val="600"/>
        </a:spcBef>
        <a:buFontTx/>
        <a:buNone/>
        <a:defRPr sz="1800" kern="1200" baseline="0">
          <a:solidFill>
            <a:schemeClr val="tx1"/>
          </a:solidFill>
          <a:latin typeface="Arial" pitchFamily="34" charset="0"/>
          <a:ea typeface="+mn-ea"/>
          <a:cs typeface="+mn-cs"/>
        </a:defRPr>
      </a:lvl2pPr>
      <a:lvl3pPr marL="216000" indent="-216000" algn="l" defTabSz="914400" rtl="0" eaLnBrk="1" latinLnBrk="0" hangingPunct="1">
        <a:spcBef>
          <a:spcPts val="600"/>
        </a:spcBef>
        <a:buFont typeface="Arial" pitchFamily="34" charset="0"/>
        <a:buChar char="•"/>
        <a:defRPr sz="1800" kern="1200" baseline="0">
          <a:solidFill>
            <a:schemeClr val="tx1"/>
          </a:solidFill>
          <a:latin typeface="Arial" pitchFamily="34" charset="0"/>
          <a:ea typeface="+mn-ea"/>
          <a:cs typeface="+mn-cs"/>
        </a:defRPr>
      </a:lvl3pPr>
      <a:lvl4pPr marL="900000" indent="-288000" algn="l" defTabSz="914400" rtl="0" eaLnBrk="1" latinLnBrk="0" hangingPunct="1">
        <a:spcBef>
          <a:spcPts val="600"/>
        </a:spcBef>
        <a:buFont typeface="Arial" pitchFamily="34" charset="0"/>
        <a:buChar char="–"/>
        <a:defRPr sz="1600" kern="1200" baseline="0">
          <a:solidFill>
            <a:schemeClr val="tx1"/>
          </a:solidFill>
          <a:latin typeface="Arial" pitchFamily="34" charset="0"/>
          <a:ea typeface="+mn-ea"/>
          <a:cs typeface="+mn-cs"/>
        </a:defRPr>
      </a:lvl4pPr>
      <a:lvl5pPr marL="900000" indent="-288000" algn="l" defTabSz="914400" rtl="0" eaLnBrk="1" latinLnBrk="0" hangingPunct="1">
        <a:spcBef>
          <a:spcPct val="20000"/>
        </a:spcBef>
        <a:buFont typeface="+mj-lt"/>
        <a:buAutoNum type="arabicPeriod"/>
        <a:defRPr sz="1600" kern="1200" baseline="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fontAlgn="base">
              <a:spcBef>
                <a:spcPct val="0"/>
              </a:spcBef>
              <a:spcAft>
                <a:spcPct val="0"/>
              </a:spcAft>
              <a:defRPr/>
            </a:pPr>
            <a:r>
              <a:rPr lang="en-US" dirty="0" smtClean="0">
                <a:solidFill>
                  <a:prstClr val="white"/>
                </a:solidFill>
                <a:ea typeface="ヒラギノ角ゴ Pro W3" pitchFamily="84" charset="-128"/>
              </a:rPr>
              <a:t>  </a:t>
            </a:r>
            <a:fld id="{45F8D313-CCBE-49D6-A3BC-57B1848DFB52}" type="slidenum">
              <a:rPr lang="en-US" smtClean="0">
                <a:solidFill>
                  <a:prstClr val="white"/>
                </a:solidFill>
                <a:ea typeface="ヒラギノ角ゴ Pro W3" pitchFamily="84" charset="-128"/>
              </a:rPr>
              <a:pPr fontAlgn="base">
                <a:spcBef>
                  <a:spcPct val="0"/>
                </a:spcBef>
                <a:spcAft>
                  <a:spcPct val="0"/>
                </a:spcAft>
                <a:defRPr/>
              </a:pPr>
              <a:t>‹#›</a:t>
            </a:fld>
            <a:r>
              <a:rPr lang="en-US" dirty="0" smtClean="0">
                <a:solidFill>
                  <a:prstClr val="white"/>
                </a:solidFill>
                <a:ea typeface="ヒラギノ角ゴ Pro W3" pitchFamily="84" charset="-128"/>
              </a:rPr>
              <a:t> </a:t>
            </a:r>
            <a:endParaRPr lang="en-US" dirty="0">
              <a:solidFill>
                <a:prstClr val="white"/>
              </a:solidFill>
              <a:ea typeface="ヒラギノ角ゴ Pro W3" pitchFamily="84" charset="-128"/>
            </a:endParaRP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dirty="0">
                <a:solidFill>
                  <a:prstClr val="white"/>
                </a:solidFill>
              </a:rPr>
              <a:t>Presentation title - edit in Header and Footer</a:t>
            </a:r>
          </a:p>
        </p:txBody>
      </p:sp>
    </p:spTree>
    <p:extLst>
      <p:ext uri="{BB962C8B-B14F-4D97-AF65-F5344CB8AC3E}">
        <p14:creationId xmlns:p14="http://schemas.microsoft.com/office/powerpoint/2010/main" val="3481606040"/>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GB" dirty="0"/>
          </a:p>
        </p:txBody>
      </p:sp>
      <p:sp>
        <p:nvSpPr>
          <p:cNvPr id="3" name="Subtitle 2"/>
          <p:cNvSpPr>
            <a:spLocks noGrp="1"/>
          </p:cNvSpPr>
          <p:nvPr>
            <p:ph type="subTitle" idx="1"/>
          </p:nvPr>
        </p:nvSpPr>
        <p:spPr/>
        <p:txBody>
          <a:bodyPr>
            <a:normAutofit/>
          </a:bodyPr>
          <a:lstStyle/>
          <a:p>
            <a:pPr lvl="0" eaLnBrk="1" fontAlgn="auto" hangingPunct="1">
              <a:spcAft>
                <a:spcPts val="0"/>
              </a:spcAft>
            </a:pPr>
            <a:r>
              <a:rPr lang="en-GB" dirty="0">
                <a:solidFill>
                  <a:prstClr val="white"/>
                </a:solidFill>
              </a:rPr>
              <a:t>A presentation of the latest data on child physical activity</a:t>
            </a:r>
            <a:endParaRPr lang="en-US" dirty="0">
              <a:solidFill>
                <a:prstClr val="white"/>
              </a:solidFill>
            </a:endParaRPr>
          </a:p>
        </p:txBody>
      </p:sp>
      <p:sp>
        <p:nvSpPr>
          <p:cNvPr id="4" name="Rectangle 3"/>
          <p:cNvSpPr/>
          <p:nvPr/>
        </p:nvSpPr>
        <p:spPr>
          <a:xfrm>
            <a:off x="555774" y="2564904"/>
            <a:ext cx="6464498" cy="1477328"/>
          </a:xfrm>
          <a:prstGeom prst="rect">
            <a:avLst/>
          </a:prstGeom>
        </p:spPr>
        <p:txBody>
          <a:bodyPr wrap="square">
            <a:spAutoFit/>
          </a:bodyPr>
          <a:lstStyle/>
          <a:p>
            <a:r>
              <a:rPr lang="en-GB" sz="4500" spc="-150" dirty="0">
                <a:solidFill>
                  <a:prstClr val="white"/>
                </a:solidFill>
              </a:rPr>
              <a:t>Patterns and trends in</a:t>
            </a:r>
            <a:br>
              <a:rPr lang="en-GB" sz="4500" spc="-150" dirty="0">
                <a:solidFill>
                  <a:prstClr val="white"/>
                </a:solidFill>
              </a:rPr>
            </a:br>
            <a:r>
              <a:rPr lang="en-GB" sz="4500" spc="-150" dirty="0">
                <a:solidFill>
                  <a:prstClr val="white"/>
                </a:solidFill>
              </a:rPr>
              <a:t>child physical activity</a:t>
            </a:r>
            <a:endParaRPr lang="en-GB" dirty="0">
              <a:solidFill>
                <a:prstClr val="black"/>
              </a:solidFill>
            </a:endParaRPr>
          </a:p>
        </p:txBody>
      </p:sp>
    </p:spTree>
    <p:extLst>
      <p:ext uri="{BB962C8B-B14F-4D97-AF65-F5344CB8AC3E}">
        <p14:creationId xmlns:p14="http://schemas.microsoft.com/office/powerpoint/2010/main" val="3212805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051598E-9D06-4046-8EF2-7702044C4E81}" type="slidenum">
              <a:rPr lang="en-US" smtClean="0"/>
              <a:pPr/>
              <a:t>10</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10" name="Title 15"/>
          <p:cNvSpPr txBox="1">
            <a:spLocks/>
          </p:cNvSpPr>
          <p:nvPr/>
        </p:nvSpPr>
        <p:spPr>
          <a:xfrm>
            <a:off x="2060812" y="402004"/>
            <a:ext cx="6912768" cy="1080120"/>
          </a:xfrm>
          <a:prstGeom prst="rect">
            <a:avLst/>
          </a:prstGeom>
        </p:spPr>
        <p:txBody>
          <a:bodyPr vert="horz" lIns="0" tIns="0" rIns="0" bIns="0" rtlCol="0" anchor="t" anchorCtr="0">
            <a:normAutofit fontScale="97500"/>
          </a:bodyPr>
          <a:lstStyle>
            <a:lvl1pPr algn="l" defTabSz="914400" rtl="0" eaLnBrk="1" latinLnBrk="0" hangingPunct="1">
              <a:spcBef>
                <a:spcPct val="0"/>
              </a:spcBef>
              <a:buNone/>
              <a:defRPr sz="4000" kern="1200" spc="-150" baseline="0">
                <a:solidFill>
                  <a:schemeClr val="tx2"/>
                </a:solidFill>
                <a:latin typeface="Arial" pitchFamily="34" charset="0"/>
                <a:ea typeface="+mj-ea"/>
                <a:cs typeface="+mj-cs"/>
              </a:defRPr>
            </a:lvl1pPr>
          </a:lstStyle>
          <a:p>
            <a:r>
              <a:rPr lang="en-GB" sz="3300" dirty="0" smtClean="0">
                <a:solidFill>
                  <a:srgbClr val="00AE9E"/>
                </a:solidFill>
              </a:rPr>
              <a:t>Trends in travel to school</a:t>
            </a:r>
            <a:endParaRPr lang="en-GB" sz="3700" dirty="0" smtClean="0">
              <a:solidFill>
                <a:srgbClr val="00AE9E"/>
              </a:solidFill>
            </a:endParaRPr>
          </a:p>
          <a:p>
            <a:r>
              <a:rPr lang="en-GB" sz="1600" b="1" spc="0" dirty="0" smtClean="0">
                <a:solidFill>
                  <a:schemeClr val="tx1"/>
                </a:solidFill>
                <a:cs typeface="Arial" pitchFamily="34" charset="0"/>
              </a:rPr>
              <a:t>Children aged 5-16years; National </a:t>
            </a:r>
            <a:r>
              <a:rPr lang="en-GB" sz="1600" b="1" spc="0" dirty="0">
                <a:solidFill>
                  <a:schemeClr val="tx1"/>
                </a:solidFill>
                <a:cs typeface="Arial" pitchFamily="34" charset="0"/>
              </a:rPr>
              <a:t>T</a:t>
            </a:r>
            <a:r>
              <a:rPr lang="en-GB" sz="1600" b="1" spc="0" dirty="0" smtClean="0">
                <a:solidFill>
                  <a:schemeClr val="tx1"/>
                </a:solidFill>
                <a:cs typeface="Arial" pitchFamily="34" charset="0"/>
              </a:rPr>
              <a:t>ravel Survey, Great Britain   1995/97-2013</a:t>
            </a:r>
            <a:endParaRPr lang="en-US" sz="1600" b="1" spc="0" dirty="0">
              <a:solidFill>
                <a:schemeClr val="tx1"/>
              </a:solidFill>
              <a:cs typeface="Arial"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412776"/>
            <a:ext cx="7128792" cy="4338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20943" y="5906644"/>
            <a:ext cx="3212739" cy="276999"/>
          </a:xfrm>
          <a:prstGeom prst="rect">
            <a:avLst/>
          </a:prstGeom>
          <a:noFill/>
        </p:spPr>
        <p:txBody>
          <a:bodyPr wrap="none" rtlCol="0">
            <a:spAutoFit/>
          </a:bodyPr>
          <a:lstStyle/>
          <a:p>
            <a:r>
              <a:rPr lang="en-GB" sz="1200" dirty="0" smtClean="0">
                <a:latin typeface="Arial" panose="020B0604020202020204" pitchFamily="34" charset="0"/>
                <a:cs typeface="Arial" panose="020B0604020202020204" pitchFamily="34" charset="0"/>
              </a:rPr>
              <a:t>Data includes trips of less than 50 miles only</a:t>
            </a:r>
            <a:endParaRPr lang="en-GB" sz="12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051598E-9D06-4046-8EF2-7702044C4E81}" type="slidenum">
              <a:rPr lang="en-US" smtClean="0"/>
              <a:pPr/>
              <a:t>11</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10" name="Title 15"/>
          <p:cNvSpPr txBox="1">
            <a:spLocks/>
          </p:cNvSpPr>
          <p:nvPr/>
        </p:nvSpPr>
        <p:spPr>
          <a:xfrm>
            <a:off x="2074853" y="414314"/>
            <a:ext cx="6912768" cy="1008112"/>
          </a:xfrm>
          <a:prstGeom prst="rect">
            <a:avLst/>
          </a:prstGeom>
        </p:spPr>
        <p:txBody>
          <a:bodyPr vert="horz" lIns="0" tIns="0" rIns="0" bIns="0" rtlCol="0" anchor="t" anchorCtr="0">
            <a:noAutofit/>
          </a:bodyPr>
          <a:lstStyle>
            <a:lvl1pPr algn="l" defTabSz="914400" rtl="0" eaLnBrk="1" latinLnBrk="0" hangingPunct="1">
              <a:spcBef>
                <a:spcPct val="0"/>
              </a:spcBef>
              <a:buNone/>
              <a:defRPr sz="4000" kern="1200" spc="-150" baseline="0">
                <a:solidFill>
                  <a:schemeClr val="tx2"/>
                </a:solidFill>
                <a:latin typeface="Arial" pitchFamily="34" charset="0"/>
                <a:ea typeface="+mj-ea"/>
                <a:cs typeface="+mj-cs"/>
              </a:defRPr>
            </a:lvl1pPr>
          </a:lstStyle>
          <a:p>
            <a:r>
              <a:rPr lang="en-GB" sz="3300" dirty="0" smtClean="0">
                <a:solidFill>
                  <a:srgbClr val="00AE9E"/>
                </a:solidFill>
              </a:rPr>
              <a:t>Child physical activity factsheet</a:t>
            </a:r>
          </a:p>
          <a:p>
            <a:r>
              <a:rPr lang="en-GB" sz="1600" b="1" spc="0" dirty="0">
                <a:solidFill>
                  <a:schemeClr val="tx1"/>
                </a:solidFill>
                <a:cs typeface="Arial" pitchFamily="34" charset="0"/>
              </a:rPr>
              <a:t>www.noo.org.uk</a:t>
            </a:r>
            <a:endParaRPr lang="en-US" sz="1600" b="1" spc="0" dirty="0">
              <a:solidFill>
                <a:schemeClr val="tx1"/>
              </a:solidFill>
              <a:cs typeface="Arial" pitchFamily="34" charset="0"/>
            </a:endParaRPr>
          </a:p>
        </p:txBody>
      </p:sp>
      <p:pic>
        <p:nvPicPr>
          <p:cNvPr id="6" name="Picture 5"/>
          <p:cNvPicPr/>
          <p:nvPr/>
        </p:nvPicPr>
        <p:blipFill rotWithShape="1">
          <a:blip r:embed="rId3"/>
          <a:srcRect l="25946" t="11642" r="26819" b="4990"/>
          <a:stretch/>
        </p:blipFill>
        <p:spPr bwMode="auto">
          <a:xfrm>
            <a:off x="3055727" y="1772816"/>
            <a:ext cx="3032546" cy="4103340"/>
          </a:xfrm>
          <a:prstGeom prst="rect">
            <a:avLst/>
          </a:prstGeom>
          <a:ln>
            <a:solidFill>
              <a:sysClr val="window" lastClr="FFFFFF">
                <a:lumMod val="75000"/>
              </a:sys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11072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6309320"/>
            <a:ext cx="9144000" cy="548680"/>
          </a:xfrm>
        </p:spPr>
        <p:txBody>
          <a:bodyPr/>
          <a:lstStyle/>
          <a:p>
            <a:fld id="{E051598E-9D06-4046-8EF2-7702044C4E81}" type="slidenum">
              <a:rPr lang="en-US" smtClean="0">
                <a:solidFill>
                  <a:prstClr val="white"/>
                </a:solidFill>
              </a:rPr>
              <a:pPr/>
              <a:t>12</a:t>
            </a:fld>
            <a:endParaRPr lang="en-US" dirty="0">
              <a:solidFill>
                <a:prstClr val="white"/>
              </a:solidFill>
            </a:endParaRPr>
          </a:p>
        </p:txBody>
      </p:sp>
      <p:sp>
        <p:nvSpPr>
          <p:cNvPr id="5" name="Footer Placeholder 4"/>
          <p:cNvSpPr>
            <a:spLocks noGrp="1"/>
          </p:cNvSpPr>
          <p:nvPr>
            <p:ph type="ftr" sz="quarter" idx="3"/>
          </p:nvPr>
        </p:nvSpPr>
        <p:spPr/>
        <p:txBody>
          <a:bodyPr/>
          <a:lstStyle/>
          <a:p>
            <a:r>
              <a:rPr lang="en-GB" dirty="0" smtClean="0">
                <a:solidFill>
                  <a:prstClr val="white"/>
                </a:solidFill>
              </a:rPr>
              <a:t>Patterns and trends in adult physical activity</a:t>
            </a:r>
            <a:endParaRPr lang="en-US" dirty="0">
              <a:solidFill>
                <a:prstClr val="white"/>
              </a:solidFill>
            </a:endParaRPr>
          </a:p>
        </p:txBody>
      </p:sp>
      <p:sp>
        <p:nvSpPr>
          <p:cNvPr id="6" name="Title 15"/>
          <p:cNvSpPr txBox="1">
            <a:spLocks/>
          </p:cNvSpPr>
          <p:nvPr/>
        </p:nvSpPr>
        <p:spPr>
          <a:xfrm>
            <a:off x="2195736" y="548680"/>
            <a:ext cx="6696744" cy="1080120"/>
          </a:xfrm>
          <a:prstGeom prst="rect">
            <a:avLst/>
          </a:prstGeom>
        </p:spPr>
        <p:txBody>
          <a:bodyPr vert="horz" lIns="0" tIns="0" rIns="0" bIns="0" rtlCol="0" anchor="t" anchorCtr="0">
            <a:noAutofit/>
          </a:bodyPr>
          <a:lstStyle>
            <a:lvl1pPr algn="l" defTabSz="914400" rtl="0" eaLnBrk="1" latinLnBrk="0" hangingPunct="1">
              <a:spcBef>
                <a:spcPct val="0"/>
              </a:spcBef>
              <a:buNone/>
              <a:defRPr sz="4000" kern="1200" spc="-150" baseline="0">
                <a:solidFill>
                  <a:schemeClr val="tx2"/>
                </a:solidFill>
                <a:latin typeface="Arial" pitchFamily="34" charset="0"/>
                <a:ea typeface="+mj-ea"/>
                <a:cs typeface="+mj-cs"/>
              </a:defRPr>
            </a:lvl1pPr>
          </a:lstStyle>
          <a:p>
            <a:r>
              <a:rPr lang="en-US" sz="3600" dirty="0"/>
              <a:t>Other useful PHE physical activity resources</a:t>
            </a:r>
            <a:endParaRPr lang="en-US" sz="1600" b="1" spc="0" dirty="0">
              <a:solidFill>
                <a:prstClr val="black"/>
              </a:solidFill>
              <a:cs typeface="Arial" pitchFamily="34" charset="0"/>
            </a:endParaRPr>
          </a:p>
        </p:txBody>
      </p:sp>
      <p:sp>
        <p:nvSpPr>
          <p:cNvPr id="2" name="Rectangle 1"/>
          <p:cNvSpPr/>
          <p:nvPr/>
        </p:nvSpPr>
        <p:spPr>
          <a:xfrm>
            <a:off x="467544" y="1844823"/>
            <a:ext cx="9649072" cy="4247317"/>
          </a:xfrm>
          <a:prstGeom prst="rect">
            <a:avLst/>
          </a:prstGeom>
        </p:spPr>
        <p:txBody>
          <a:bodyPr wrap="square">
            <a:spAutoFit/>
          </a:bodyPr>
          <a:lstStyle/>
          <a:p>
            <a:pPr marL="285750" indent="-285750">
              <a:spcBef>
                <a:spcPts val="0"/>
              </a:spcBef>
              <a:spcAft>
                <a:spcPts val="1200"/>
              </a:spcAft>
              <a:buFont typeface="Arial" panose="020B0604020202020204" pitchFamily="34" charset="0"/>
              <a:buChar char="•"/>
            </a:pPr>
            <a:r>
              <a:rPr lang="en-GB" dirty="0"/>
              <a:t>Everybody active, every day: an evidence-based approach to physical activity</a:t>
            </a:r>
          </a:p>
          <a:p>
            <a:pPr marL="285750" indent="-285750">
              <a:spcBef>
                <a:spcPts val="0"/>
              </a:spcBef>
              <a:spcAft>
                <a:spcPts val="1200"/>
              </a:spcAft>
              <a:buFont typeface="Arial" panose="020B0604020202020204" pitchFamily="34" charset="0"/>
              <a:buChar char="•"/>
            </a:pPr>
            <a:r>
              <a:rPr lang="en-GB" dirty="0"/>
              <a:t>Everybody active, every day: what works, the evidence </a:t>
            </a:r>
          </a:p>
          <a:p>
            <a:pPr marL="285750" indent="-285750">
              <a:spcBef>
                <a:spcPts val="0"/>
              </a:spcBef>
              <a:spcAft>
                <a:spcPts val="1200"/>
              </a:spcAft>
              <a:buFont typeface="Arial" panose="020B0604020202020204" pitchFamily="34" charset="0"/>
              <a:buChar char="•"/>
            </a:pPr>
            <a:r>
              <a:rPr lang="en-GB" dirty="0"/>
              <a:t>Obesity and the environment: increasing physical activity and active travel </a:t>
            </a:r>
          </a:p>
          <a:p>
            <a:pPr marL="285750" indent="-285750">
              <a:spcBef>
                <a:spcPts val="0"/>
              </a:spcBef>
              <a:spcAft>
                <a:spcPts val="1200"/>
              </a:spcAft>
              <a:buFont typeface="Arial" panose="020B0604020202020204" pitchFamily="34" charset="0"/>
              <a:buChar char="•"/>
              <a:tabLst>
                <a:tab pos="360000" algn="l"/>
              </a:tabLst>
            </a:pPr>
            <a:r>
              <a:rPr lang="en-GB" dirty="0"/>
              <a:t>Active travel briefings for local authorities</a:t>
            </a:r>
          </a:p>
          <a:p>
            <a:pPr marL="285750" indent="-285750">
              <a:spcBef>
                <a:spcPts val="0"/>
              </a:spcBef>
              <a:spcAft>
                <a:spcPts val="1200"/>
              </a:spcAft>
              <a:buFont typeface="Arial" panose="020B0604020202020204" pitchFamily="34" charset="0"/>
              <a:buChar char="•"/>
              <a:tabLst>
                <a:tab pos="360000" algn="l"/>
              </a:tabLst>
            </a:pPr>
            <a:r>
              <a:rPr lang="en-GB" dirty="0"/>
              <a:t>Standard evaluation framework for physical activity interventions</a:t>
            </a:r>
          </a:p>
          <a:p>
            <a:pPr marL="285750" indent="-285750">
              <a:spcBef>
                <a:spcPts val="0"/>
              </a:spcBef>
              <a:spcAft>
                <a:spcPts val="1200"/>
              </a:spcAft>
              <a:buFont typeface="Arial" panose="020B0604020202020204" pitchFamily="34" charset="0"/>
              <a:buChar char="•"/>
            </a:pPr>
            <a:r>
              <a:rPr lang="en-GB" dirty="0"/>
              <a:t>Guide to physical activity data sources</a:t>
            </a:r>
          </a:p>
          <a:p>
            <a:pPr marL="285750" indent="-285750">
              <a:spcBef>
                <a:spcPts val="0"/>
              </a:spcBef>
              <a:spcAft>
                <a:spcPts val="1200"/>
              </a:spcAft>
              <a:buFont typeface="Arial" panose="020B0604020202020204" pitchFamily="34" charset="0"/>
              <a:buChar char="•"/>
              <a:tabLst>
                <a:tab pos="360000" algn="l"/>
              </a:tabLst>
            </a:pPr>
            <a:r>
              <a:rPr lang="en-GB" dirty="0"/>
              <a:t>Guide to online tools for valuing physical activity, sport and obesity programmes</a:t>
            </a:r>
          </a:p>
          <a:p>
            <a:pPr marL="285750" indent="-285750">
              <a:spcBef>
                <a:spcPts val="0"/>
              </a:spcBef>
              <a:spcAft>
                <a:spcPts val="1200"/>
              </a:spcAft>
              <a:buFont typeface="Arial" panose="020B0604020202020204" pitchFamily="34" charset="0"/>
              <a:buChar char="•"/>
              <a:tabLst>
                <a:tab pos="360000" algn="l"/>
              </a:tabLst>
            </a:pPr>
            <a:r>
              <a:rPr lang="en-GB" dirty="0"/>
              <a:t>E-learning modules on physical activity and health</a:t>
            </a:r>
          </a:p>
          <a:p>
            <a:pPr marL="285750" indent="-285750">
              <a:spcBef>
                <a:spcPts val="0"/>
              </a:spcBef>
              <a:spcAft>
                <a:spcPts val="1200"/>
              </a:spcAft>
              <a:buFont typeface="Arial" panose="020B0604020202020204" pitchFamily="34" charset="0"/>
              <a:buChar char="•"/>
              <a:tabLst>
                <a:tab pos="360000" algn="l"/>
              </a:tabLst>
            </a:pPr>
            <a:r>
              <a:rPr lang="en-GB" dirty="0"/>
              <a:t>Change4Life campaign resources</a:t>
            </a:r>
            <a:endParaRPr lang="en-GB" sz="1400" dirty="0">
              <a:solidFill>
                <a:schemeClr val="bg2">
                  <a:lumMod val="60000"/>
                  <a:lumOff val="40000"/>
                </a:schemeClr>
              </a:solidFill>
            </a:endParaRPr>
          </a:p>
          <a:p>
            <a:pPr marL="285750" indent="-285750">
              <a:spcBef>
                <a:spcPts val="0"/>
              </a:spcBef>
              <a:spcAft>
                <a:spcPts val="1200"/>
              </a:spcAft>
              <a:buFont typeface="Arial" panose="020B0604020202020204" pitchFamily="34" charset="0"/>
              <a:buChar char="•"/>
              <a:tabLst>
                <a:tab pos="360000" algn="l"/>
              </a:tabLst>
            </a:pPr>
            <a:r>
              <a:rPr lang="en-GB" dirty="0"/>
              <a:t>PHE obesity website - www.noo.org.uk</a:t>
            </a:r>
            <a:endParaRPr lang="en-GB" dirty="0">
              <a:solidFill>
                <a:srgbClr val="C00000"/>
              </a:solidFill>
            </a:endParaRPr>
          </a:p>
        </p:txBody>
      </p:sp>
    </p:spTree>
    <p:extLst>
      <p:ext uri="{BB962C8B-B14F-4D97-AF65-F5344CB8AC3E}">
        <p14:creationId xmlns:p14="http://schemas.microsoft.com/office/powerpoint/2010/main" val="3067927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GB" dirty="0"/>
          </a:p>
        </p:txBody>
      </p:sp>
      <p:sp>
        <p:nvSpPr>
          <p:cNvPr id="3" name="Subtitle 2"/>
          <p:cNvSpPr>
            <a:spLocks noGrp="1"/>
          </p:cNvSpPr>
          <p:nvPr>
            <p:ph type="subTitle" idx="1"/>
          </p:nvPr>
        </p:nvSpPr>
        <p:spPr/>
        <p:txBody>
          <a:bodyPr>
            <a:normAutofit/>
          </a:bodyPr>
          <a:lstStyle/>
          <a:p>
            <a:r>
              <a:rPr lang="en-GB" sz="1800" dirty="0" smtClean="0"/>
              <a:t>Patterns and trends in child physical activity</a:t>
            </a:r>
            <a:endParaRPr lang="en-GB" sz="1800" dirty="0"/>
          </a:p>
        </p:txBody>
      </p:sp>
      <p:sp>
        <p:nvSpPr>
          <p:cNvPr id="4" name="Rectangle 3"/>
          <p:cNvSpPr/>
          <p:nvPr/>
        </p:nvSpPr>
        <p:spPr>
          <a:xfrm>
            <a:off x="555773" y="2564904"/>
            <a:ext cx="7977039" cy="3170099"/>
          </a:xfrm>
          <a:prstGeom prst="rect">
            <a:avLst/>
          </a:prstGeom>
        </p:spPr>
        <p:txBody>
          <a:bodyPr wrap="square">
            <a:spAutoFit/>
          </a:bodyPr>
          <a:lstStyle/>
          <a:p>
            <a:r>
              <a:rPr lang="en-GB" sz="3400" b="1" dirty="0">
                <a:solidFill>
                  <a:prstClr val="white"/>
                </a:solidFill>
                <a:ea typeface="ヒラギノ角ゴ Pro W3" pitchFamily="84" charset="-128"/>
              </a:rPr>
              <a:t>f</a:t>
            </a:r>
            <a:r>
              <a:rPr lang="en-GB" sz="3400" b="1" dirty="0" smtClean="0">
                <a:solidFill>
                  <a:prstClr val="white"/>
                </a:solidFill>
                <a:ea typeface="ヒラギノ角ゴ Pro W3" pitchFamily="84" charset="-128"/>
              </a:rPr>
              <a:t>or </a:t>
            </a:r>
            <a:r>
              <a:rPr lang="en-GB" sz="3400" b="1" dirty="0">
                <a:solidFill>
                  <a:prstClr val="white"/>
                </a:solidFill>
                <a:ea typeface="ヒラギノ角ゴ Pro W3" pitchFamily="84" charset="-128"/>
              </a:rPr>
              <a:t>more information</a:t>
            </a:r>
            <a:r>
              <a:rPr lang="en-GB" sz="3400" b="1" dirty="0" smtClean="0">
                <a:solidFill>
                  <a:prstClr val="white"/>
                </a:solidFill>
                <a:ea typeface="ヒラギノ角ゴ Pro W3" pitchFamily="84" charset="-128"/>
              </a:rPr>
              <a:t>:</a:t>
            </a:r>
          </a:p>
          <a:p>
            <a:r>
              <a:rPr lang="en-GB" sz="3600" dirty="0">
                <a:solidFill>
                  <a:prstClr val="white"/>
                </a:solidFill>
                <a:ea typeface="ヒラギノ角ゴ Pro W3" pitchFamily="84" charset="-128"/>
              </a:rPr>
              <a:t/>
            </a:r>
            <a:br>
              <a:rPr lang="en-GB" sz="3600" dirty="0">
                <a:solidFill>
                  <a:prstClr val="white"/>
                </a:solidFill>
                <a:ea typeface="ヒラギノ角ゴ Pro W3" pitchFamily="84" charset="-128"/>
              </a:rPr>
            </a:br>
            <a:r>
              <a:rPr lang="en-GB" sz="3200" dirty="0" smtClean="0">
                <a:solidFill>
                  <a:prstClr val="white"/>
                </a:solidFill>
                <a:ea typeface="ヒラギノ角ゴ Pro W3" pitchFamily="84" charset="-128"/>
              </a:rPr>
              <a:t>www.noo.org.uk</a:t>
            </a:r>
          </a:p>
          <a:p>
            <a:pPr>
              <a:spcAft>
                <a:spcPts val="0"/>
              </a:spcAft>
            </a:pPr>
            <a:r>
              <a:rPr lang="en-GB" sz="3200" dirty="0" smtClean="0">
                <a:solidFill>
                  <a:schemeClr val="bg1"/>
                </a:solidFill>
                <a:ea typeface="ヒラギノ角ゴ Pro W3" pitchFamily="84" charset="-128"/>
              </a:rPr>
              <a:t>info@noo.org.uk</a:t>
            </a:r>
            <a:r>
              <a:rPr lang="en-GB" sz="3200" dirty="0">
                <a:solidFill>
                  <a:schemeClr val="bg1"/>
                </a:solidFill>
                <a:ea typeface="ヒラギノ角ゴ Pro W3" pitchFamily="84" charset="-128"/>
              </a:rPr>
              <a:t/>
            </a:r>
            <a:br>
              <a:rPr lang="en-GB" sz="3200" dirty="0">
                <a:solidFill>
                  <a:schemeClr val="bg1"/>
                </a:solidFill>
                <a:ea typeface="ヒラギノ角ゴ Pro W3" pitchFamily="84" charset="-128"/>
              </a:rPr>
            </a:br>
            <a:r>
              <a:rPr lang="en-GB" sz="3200" dirty="0" smtClean="0">
                <a:solidFill>
                  <a:schemeClr val="bg1"/>
                </a:solidFill>
                <a:ea typeface="ヒラギノ角ゴ Pro W3" pitchFamily="84" charset="-128"/>
              </a:rPr>
              <a:t>follow us on twitter @</a:t>
            </a:r>
            <a:r>
              <a:rPr lang="en-GB" sz="3200" dirty="0" err="1" smtClean="0">
                <a:solidFill>
                  <a:schemeClr val="bg1"/>
                </a:solidFill>
                <a:ea typeface="ヒラギノ角ゴ Pro W3" pitchFamily="84" charset="-128"/>
              </a:rPr>
              <a:t>PHE_obesity</a:t>
            </a:r>
            <a:endParaRPr lang="en-GB" sz="3200" dirty="0">
              <a:latin typeface="Calibri"/>
              <a:ea typeface="Calibri"/>
              <a:cs typeface="Times New Roman"/>
            </a:endParaRPr>
          </a:p>
          <a:p>
            <a:endParaRPr lang="en-GB" sz="3400" dirty="0">
              <a:solidFill>
                <a:schemeClr val="bg1"/>
              </a:solidFill>
              <a:ea typeface="ヒラギノ角ゴ Pro W3" pitchFamily="84" charset="-128"/>
            </a:endParaRPr>
          </a:p>
        </p:txBody>
      </p:sp>
      <p:sp>
        <p:nvSpPr>
          <p:cNvPr id="5" name="TextBox 4"/>
          <p:cNvSpPr txBox="1"/>
          <p:nvPr/>
        </p:nvSpPr>
        <p:spPr>
          <a:xfrm>
            <a:off x="467544" y="5345757"/>
            <a:ext cx="6280918" cy="276999"/>
          </a:xfrm>
          <a:prstGeom prst="rect">
            <a:avLst/>
          </a:prstGeom>
          <a:noFill/>
        </p:spPr>
        <p:txBody>
          <a:bodyPr wrap="square" rtlCol="0">
            <a:spAutoFit/>
          </a:bodyPr>
          <a:lstStyle/>
          <a:p>
            <a:r>
              <a:rPr lang="en-GB" sz="1200" dirty="0" smtClean="0">
                <a:solidFill>
                  <a:schemeClr val="bg1"/>
                </a:solidFill>
              </a:rPr>
              <a:t>PHE Publications gateway number: 2015143</a:t>
            </a:r>
            <a:endParaRPr lang="en-GB" sz="1200" dirty="0">
              <a:solidFill>
                <a:schemeClr val="bg1"/>
              </a:solidFill>
            </a:endParaRPr>
          </a:p>
        </p:txBody>
      </p:sp>
    </p:spTree>
    <p:extLst>
      <p:ext uri="{BB962C8B-B14F-4D97-AF65-F5344CB8AC3E}">
        <p14:creationId xmlns:p14="http://schemas.microsoft.com/office/powerpoint/2010/main" val="25384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092221" y="404664"/>
            <a:ext cx="6731856" cy="864096"/>
          </a:xfrm>
        </p:spPr>
        <p:txBody>
          <a:bodyPr>
            <a:normAutofit/>
          </a:bodyPr>
          <a:lstStyle/>
          <a:p>
            <a:r>
              <a:rPr lang="en-GB" sz="3400" dirty="0" smtClean="0">
                <a:solidFill>
                  <a:srgbClr val="00AE9E"/>
                </a:solidFill>
              </a:rPr>
              <a:t>Physical activity among children</a:t>
            </a:r>
            <a:r>
              <a:rPr lang="en-GB" dirty="0" smtClean="0"/>
              <a:t/>
            </a:r>
            <a:br>
              <a:rPr lang="en-GB" dirty="0" smtClean="0"/>
            </a:br>
            <a:r>
              <a:rPr lang="en-GB" sz="1600" b="1" spc="0" dirty="0" smtClean="0">
                <a:solidFill>
                  <a:schemeClr val="tx1"/>
                </a:solidFill>
                <a:cs typeface="Arial" pitchFamily="34" charset="0"/>
              </a:rPr>
              <a:t>Health Survey for England 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2</a:t>
            </a:fld>
            <a:endParaRPr lang="en-US" dirty="0"/>
          </a:p>
        </p:txBody>
      </p:sp>
      <p:sp>
        <p:nvSpPr>
          <p:cNvPr id="5" name="Footer Placeholder 4"/>
          <p:cNvSpPr>
            <a:spLocks noGrp="1"/>
          </p:cNvSpPr>
          <p:nvPr>
            <p:ph type="ftr" sz="quarter" idx="3"/>
          </p:nvPr>
        </p:nvSpPr>
        <p:spPr/>
        <p:txBody>
          <a:bodyPr/>
          <a:lstStyle/>
          <a:p>
            <a:r>
              <a:rPr lang="en-GB" dirty="0" smtClean="0"/>
              <a:t>Patterns and trends in child physical activity</a:t>
            </a:r>
            <a:endParaRPr lang="en-US" dirty="0"/>
          </a:p>
        </p:txBody>
      </p:sp>
      <p:sp>
        <p:nvSpPr>
          <p:cNvPr id="52" name="TextBox 51"/>
          <p:cNvSpPr txBox="1"/>
          <p:nvPr/>
        </p:nvSpPr>
        <p:spPr>
          <a:xfrm>
            <a:off x="573855" y="5805843"/>
            <a:ext cx="8058944" cy="461665"/>
          </a:xfrm>
          <a:prstGeom prst="rect">
            <a:avLst/>
          </a:prstGeom>
          <a:noFill/>
        </p:spPr>
        <p:txBody>
          <a:bodyPr wrap="square" rtlCol="0">
            <a:spAutoFit/>
          </a:bodyPr>
          <a:lstStyle/>
          <a:p>
            <a:pPr algn="r"/>
            <a:r>
              <a:rPr lang="en-GB" sz="1200" dirty="0" smtClean="0">
                <a:latin typeface="Arial" panose="020B0604020202020204" pitchFamily="34" charset="0"/>
                <a:cs typeface="Arial" panose="020B0604020202020204" pitchFamily="34" charset="0"/>
              </a:rPr>
              <a:t>*Child recommendations for physical activity in CMO report 2011 – one hour moderate activity per day</a:t>
            </a:r>
          </a:p>
          <a:p>
            <a:pPr algn="r"/>
            <a:r>
              <a:rPr lang="en-GB" sz="1200" dirty="0" smtClean="0">
                <a:latin typeface="Arial" panose="020B0604020202020204" pitchFamily="34" charset="0"/>
                <a:cs typeface="Arial" panose="020B0604020202020204" pitchFamily="34" charset="0"/>
              </a:rPr>
              <a:t>HSE reports </a:t>
            </a:r>
            <a:r>
              <a:rPr lang="en-GB" sz="1200" dirty="0">
                <a:latin typeface="Arial" panose="020B0604020202020204" pitchFamily="34" charset="0"/>
                <a:cs typeface="Arial" panose="020B0604020202020204" pitchFamily="34" charset="0"/>
              </a:rPr>
              <a:t>a</a:t>
            </a:r>
            <a:r>
              <a:rPr lang="en-GB" sz="1200" dirty="0" smtClean="0">
                <a:latin typeface="Arial" panose="020B0604020202020204" pitchFamily="34" charset="0"/>
                <a:cs typeface="Arial" panose="020B0604020202020204" pitchFamily="34" charset="0"/>
              </a:rPr>
              <a:t>t </a:t>
            </a:r>
            <a:r>
              <a:rPr lang="en-GB" sz="1200" dirty="0">
                <a:latin typeface="Arial" panose="020B0604020202020204" pitchFamily="34" charset="0"/>
                <a:cs typeface="Arial" panose="020B0604020202020204" pitchFamily="34" charset="0"/>
              </a:rPr>
              <a:t>least 60 </a:t>
            </a:r>
            <a:r>
              <a:rPr lang="en-GB" sz="1200" dirty="0" smtClean="0">
                <a:latin typeface="Arial" panose="020B0604020202020204" pitchFamily="34" charset="0"/>
                <a:cs typeface="Arial" panose="020B0604020202020204" pitchFamily="34" charset="0"/>
              </a:rPr>
              <a:t>minutes </a:t>
            </a:r>
            <a:r>
              <a:rPr lang="en-GB" sz="1200" dirty="0">
                <a:latin typeface="Arial" panose="020B0604020202020204" pitchFamily="34" charset="0"/>
                <a:cs typeface="Arial" panose="020B0604020202020204" pitchFamily="34" charset="0"/>
              </a:rPr>
              <a:t>of moderate to </a:t>
            </a:r>
            <a:r>
              <a:rPr lang="en-GB" sz="1200" dirty="0" smtClean="0">
                <a:latin typeface="Arial" panose="020B0604020202020204" pitchFamily="34" charset="0"/>
                <a:cs typeface="Arial" panose="020B0604020202020204" pitchFamily="34" charset="0"/>
              </a:rPr>
              <a:t>vigorous activity </a:t>
            </a:r>
            <a:r>
              <a:rPr lang="en-GB" sz="1200" dirty="0">
                <a:latin typeface="Arial" panose="020B0604020202020204" pitchFamily="34" charset="0"/>
                <a:cs typeface="Arial" panose="020B0604020202020204" pitchFamily="34" charset="0"/>
              </a:rPr>
              <a:t>on all seven days in the last </a:t>
            </a:r>
            <a:r>
              <a:rPr lang="en-GB" sz="1200" dirty="0" smtClean="0">
                <a:latin typeface="Arial" panose="020B0604020202020204" pitchFamily="34" charset="0"/>
                <a:cs typeface="Arial" panose="020B0604020202020204" pitchFamily="34" charset="0"/>
              </a:rPr>
              <a:t>week</a:t>
            </a:r>
          </a:p>
        </p:txBody>
      </p:sp>
      <p:sp>
        <p:nvSpPr>
          <p:cNvPr id="53" name="Rectangle 3"/>
          <p:cNvSpPr>
            <a:spLocks noChangeArrowheads="1"/>
          </p:cNvSpPr>
          <p:nvPr/>
        </p:nvSpPr>
        <p:spPr bwMode="auto">
          <a:xfrm>
            <a:off x="611188" y="1587570"/>
            <a:ext cx="791607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ea typeface="Calibri" pitchFamily="34" charset="0"/>
                <a:cs typeface="Times New Roman" pitchFamily="18" charset="0"/>
              </a:rPr>
              <a:t>Around two in </a:t>
            </a:r>
            <a:r>
              <a:rPr lang="en-GB" sz="1600" b="1" dirty="0" smtClean="0">
                <a:ea typeface="Calibri" pitchFamily="34" charset="0"/>
                <a:cs typeface="Times New Roman" pitchFamily="18" charset="0"/>
              </a:rPr>
              <a:t>ten</a:t>
            </a:r>
            <a:r>
              <a:rPr kumimoji="0" lang="en-GB" sz="1600" b="1" i="0" u="none" strike="noStrike" cap="none" normalizeH="0" baseline="0" dirty="0" smtClean="0">
                <a:ln>
                  <a:noFill/>
                </a:ln>
                <a:solidFill>
                  <a:schemeClr val="tx1"/>
                </a:solidFill>
                <a:effectLst/>
                <a:ea typeface="Calibri" pitchFamily="34" charset="0"/>
                <a:cs typeface="Times New Roman" pitchFamily="18" charset="0"/>
              </a:rPr>
              <a:t> children </a:t>
            </a:r>
            <a:r>
              <a:rPr kumimoji="0" lang="en-GB" sz="1600" b="1" i="0" u="none" strike="noStrike" cap="none" normalizeH="0" dirty="0" smtClean="0">
                <a:ln>
                  <a:noFill/>
                </a:ln>
                <a:solidFill>
                  <a:schemeClr val="tx1"/>
                </a:solidFill>
                <a:effectLst/>
                <a:ea typeface="Calibri" pitchFamily="34" charset="0"/>
                <a:cs typeface="Times New Roman" pitchFamily="18" charset="0"/>
              </a:rPr>
              <a:t>aged 5-15 years meet the government recommendations* for physical activity  </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(boys 21%, girls </a:t>
            </a:r>
            <a:r>
              <a:rPr lang="en-GB" sz="1600" dirty="0" smtClean="0">
                <a:ea typeface="Calibri" pitchFamily="34" charset="0"/>
                <a:cs typeface="Times New Roman" pitchFamily="18" charset="0"/>
              </a:rPr>
              <a:t>16</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a:t>
            </a:r>
            <a:endParaRPr kumimoji="0" lang="en-GB" sz="1600" b="0" i="0" u="none" strike="noStrike" cap="none" normalizeH="0" baseline="0" dirty="0" smtClean="0">
              <a:ln>
                <a:noFill/>
              </a:ln>
              <a:solidFill>
                <a:schemeClr val="tx1"/>
              </a:solidFill>
              <a:effectLst/>
              <a:cs typeface="Arial" pitchFamily="34" charset="0"/>
            </a:endParaRPr>
          </a:p>
        </p:txBody>
      </p:sp>
      <p:grpSp>
        <p:nvGrpSpPr>
          <p:cNvPr id="2" name="Group 1"/>
          <p:cNvGrpSpPr/>
          <p:nvPr/>
        </p:nvGrpSpPr>
        <p:grpSpPr>
          <a:xfrm>
            <a:off x="500167" y="2558531"/>
            <a:ext cx="8094849" cy="2919512"/>
            <a:chOff x="500167" y="2558531"/>
            <a:chExt cx="8094849" cy="2919512"/>
          </a:xfrm>
        </p:grpSpPr>
        <p:pic>
          <p:nvPicPr>
            <p:cNvPr id="83" name="Picture 82" descr="Children3.jpg"/>
            <p:cNvPicPr>
              <a:picLocks noChangeAspect="1"/>
            </p:cNvPicPr>
            <p:nvPr/>
          </p:nvPicPr>
          <p:blipFill>
            <a:blip r:embed="rId3" cstate="print"/>
            <a:srcRect l="44307" r="19539"/>
            <a:stretch>
              <a:fillRect/>
            </a:stretch>
          </p:blipFill>
          <p:spPr>
            <a:xfrm>
              <a:off x="1385815" y="2564904"/>
              <a:ext cx="777425" cy="1279446"/>
            </a:xfrm>
            <a:prstGeom prst="rect">
              <a:avLst/>
            </a:prstGeom>
          </p:spPr>
        </p:pic>
        <p:grpSp>
          <p:nvGrpSpPr>
            <p:cNvPr id="31" name="Group 30"/>
            <p:cNvGrpSpPr/>
            <p:nvPr/>
          </p:nvGrpSpPr>
          <p:grpSpPr>
            <a:xfrm>
              <a:off x="500167" y="2558531"/>
              <a:ext cx="8094849" cy="2919512"/>
              <a:chOff x="827584" y="1834682"/>
              <a:chExt cx="6971120" cy="2455886"/>
            </a:xfrm>
          </p:grpSpPr>
          <p:grpSp>
            <p:nvGrpSpPr>
              <p:cNvPr id="32" name="Group 31"/>
              <p:cNvGrpSpPr/>
              <p:nvPr/>
            </p:nvGrpSpPr>
            <p:grpSpPr>
              <a:xfrm>
                <a:off x="899596" y="1834682"/>
                <a:ext cx="6840756" cy="1076267"/>
                <a:chOff x="107508" y="1834682"/>
                <a:chExt cx="6840756" cy="1076267"/>
              </a:xfrm>
            </p:grpSpPr>
            <p:sp>
              <p:nvSpPr>
                <p:cNvPr id="82" name="Isosceles Triangle 81"/>
                <p:cNvSpPr/>
                <p:nvPr/>
              </p:nvSpPr>
              <p:spPr>
                <a:xfrm>
                  <a:off x="961243" y="2248837"/>
                  <a:ext cx="280796" cy="247762"/>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5" name="Group 44"/>
                <p:cNvGrpSpPr/>
                <p:nvPr/>
              </p:nvGrpSpPr>
              <p:grpSpPr>
                <a:xfrm>
                  <a:off x="1512586" y="1867649"/>
                  <a:ext cx="611142" cy="1035631"/>
                  <a:chOff x="2555776" y="3284984"/>
                  <a:chExt cx="1614739" cy="2736304"/>
                </a:xfrm>
              </p:grpSpPr>
              <p:pic>
                <p:nvPicPr>
                  <p:cNvPr id="79"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80" name="Isosceles Triangle 79"/>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6" name="Group 13"/>
                <p:cNvGrpSpPr/>
                <p:nvPr/>
              </p:nvGrpSpPr>
              <p:grpSpPr>
                <a:xfrm>
                  <a:off x="2203862" y="1868933"/>
                  <a:ext cx="611142" cy="1035631"/>
                  <a:chOff x="2555776" y="3284984"/>
                  <a:chExt cx="1614739" cy="2736304"/>
                </a:xfrm>
              </p:grpSpPr>
              <p:pic>
                <p:nvPicPr>
                  <p:cNvPr id="77"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78" name="Isosceles Triangle 77"/>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7" name="Group 13"/>
                <p:cNvGrpSpPr/>
                <p:nvPr/>
              </p:nvGrpSpPr>
              <p:grpSpPr>
                <a:xfrm>
                  <a:off x="2895137" y="1868933"/>
                  <a:ext cx="611142" cy="1035631"/>
                  <a:chOff x="2555776" y="3284984"/>
                  <a:chExt cx="1614739" cy="2736304"/>
                </a:xfrm>
              </p:grpSpPr>
              <p:pic>
                <p:nvPicPr>
                  <p:cNvPr id="75"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76" name="Isosceles Triangle 7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9" name="Group 60"/>
                <p:cNvGrpSpPr/>
                <p:nvPr/>
              </p:nvGrpSpPr>
              <p:grpSpPr>
                <a:xfrm>
                  <a:off x="107508" y="1834682"/>
                  <a:ext cx="669503" cy="1076267"/>
                  <a:chOff x="7164288" y="985871"/>
                  <a:chExt cx="2820368" cy="4533900"/>
                </a:xfrm>
              </p:grpSpPr>
              <p:pic>
                <p:nvPicPr>
                  <p:cNvPr id="67" name="Picture 66" descr="Children3.jpg"/>
                  <p:cNvPicPr>
                    <a:picLocks noChangeAspect="1"/>
                  </p:cNvPicPr>
                  <p:nvPr/>
                </p:nvPicPr>
                <p:blipFill>
                  <a:blip r:embed="rId3" cstate="print"/>
                  <a:srcRect l="44307" r="19539"/>
                  <a:stretch>
                    <a:fillRect/>
                  </a:stretch>
                </p:blipFill>
                <p:spPr>
                  <a:xfrm>
                    <a:off x="7164288" y="985871"/>
                    <a:ext cx="2820368" cy="4533900"/>
                  </a:xfrm>
                  <a:prstGeom prst="rect">
                    <a:avLst/>
                  </a:prstGeom>
                </p:spPr>
              </p:pic>
              <p:sp>
                <p:nvSpPr>
                  <p:cNvPr id="74" name="Isosceles Triangle 73"/>
                  <p:cNvSpPr/>
                  <p:nvPr/>
                </p:nvSpPr>
                <p:spPr>
                  <a:xfrm>
                    <a:off x="7829999" y="2697929"/>
                    <a:ext cx="1259631" cy="1080120"/>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0" name="Group 11"/>
                <p:cNvGrpSpPr/>
                <p:nvPr/>
              </p:nvGrpSpPr>
              <p:grpSpPr>
                <a:xfrm>
                  <a:off x="3592696" y="1868400"/>
                  <a:ext cx="611142" cy="1035631"/>
                  <a:chOff x="2555776" y="3284984"/>
                  <a:chExt cx="1614739" cy="2736304"/>
                </a:xfrm>
              </p:grpSpPr>
              <p:pic>
                <p:nvPicPr>
                  <p:cNvPr id="65"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66" name="Isosceles Triangle 6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p:cNvGrpSpPr/>
                <p:nvPr/>
              </p:nvGrpSpPr>
              <p:grpSpPr>
                <a:xfrm>
                  <a:off x="4306499" y="1868400"/>
                  <a:ext cx="611142" cy="1035631"/>
                  <a:chOff x="2555776" y="3284984"/>
                  <a:chExt cx="1614739" cy="2736304"/>
                </a:xfrm>
              </p:grpSpPr>
              <p:pic>
                <p:nvPicPr>
                  <p:cNvPr id="63"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64" name="Isosceles Triangle 63"/>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4" name="Group 13"/>
                <p:cNvGrpSpPr/>
                <p:nvPr/>
              </p:nvGrpSpPr>
              <p:grpSpPr>
                <a:xfrm>
                  <a:off x="4997775" y="1868400"/>
                  <a:ext cx="611142" cy="1035631"/>
                  <a:chOff x="2555776" y="3284984"/>
                  <a:chExt cx="1614739" cy="2736304"/>
                </a:xfrm>
              </p:grpSpPr>
              <p:pic>
                <p:nvPicPr>
                  <p:cNvPr id="61"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62" name="Isosceles Triangle 61"/>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5" name="Group 13"/>
                <p:cNvGrpSpPr/>
                <p:nvPr/>
              </p:nvGrpSpPr>
              <p:grpSpPr>
                <a:xfrm>
                  <a:off x="5689050" y="1868400"/>
                  <a:ext cx="611142" cy="1035631"/>
                  <a:chOff x="2555776" y="3284984"/>
                  <a:chExt cx="1614739" cy="2736304"/>
                </a:xfrm>
              </p:grpSpPr>
              <p:pic>
                <p:nvPicPr>
                  <p:cNvPr id="59"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60" name="Isosceles Triangle 59"/>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6" name="Group 13"/>
                <p:cNvGrpSpPr/>
                <p:nvPr/>
              </p:nvGrpSpPr>
              <p:grpSpPr>
                <a:xfrm>
                  <a:off x="6337122" y="1868400"/>
                  <a:ext cx="611142" cy="1035631"/>
                  <a:chOff x="2555776" y="3284984"/>
                  <a:chExt cx="1614739" cy="2736304"/>
                </a:xfrm>
              </p:grpSpPr>
              <p:pic>
                <p:nvPicPr>
                  <p:cNvPr id="57" name="Picture 2" descr="school, black, two, stick, outline, people, boy, happy"/>
                  <p:cNvPicPr>
                    <a:picLocks noChangeAspect="1" noChangeArrowheads="1"/>
                  </p:cNvPicPr>
                  <p:nvPr/>
                </p:nvPicPr>
                <p:blipFill>
                  <a:blip r:embed="rId4" cstate="print"/>
                  <a:srcRect l="56294"/>
                  <a:stretch>
                    <a:fillRect/>
                  </a:stretch>
                </p:blipFill>
                <p:spPr bwMode="auto">
                  <a:xfrm>
                    <a:off x="2555776" y="3284984"/>
                    <a:ext cx="1614739" cy="2736304"/>
                  </a:xfrm>
                  <a:prstGeom prst="rect">
                    <a:avLst/>
                  </a:prstGeom>
                  <a:noFill/>
                </p:spPr>
              </p:pic>
              <p:sp>
                <p:nvSpPr>
                  <p:cNvPr id="58" name="Isosceles Triangle 57"/>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33" name="Group 32"/>
              <p:cNvGrpSpPr/>
              <p:nvPr/>
            </p:nvGrpSpPr>
            <p:grpSpPr>
              <a:xfrm>
                <a:off x="827584" y="3311252"/>
                <a:ext cx="6971120" cy="979316"/>
                <a:chOff x="179518" y="3311252"/>
                <a:chExt cx="6971120" cy="979316"/>
              </a:xfrm>
            </p:grpSpPr>
            <p:pic>
              <p:nvPicPr>
                <p:cNvPr id="34" name="Picture 2" descr="school, black, two, stick, outline, people, boy, happy"/>
                <p:cNvPicPr>
                  <a:picLocks noChangeAspect="1" noChangeArrowheads="1"/>
                </p:cNvPicPr>
                <p:nvPr/>
              </p:nvPicPr>
              <p:blipFill>
                <a:blip r:embed="rId5" cstate="print"/>
                <a:srcRect r="49326"/>
                <a:stretch>
                  <a:fillRect/>
                </a:stretch>
              </p:blipFill>
              <p:spPr bwMode="auto">
                <a:xfrm>
                  <a:off x="1660474" y="3311259"/>
                  <a:ext cx="670052" cy="979309"/>
                </a:xfrm>
                <a:prstGeom prst="rect">
                  <a:avLst/>
                </a:prstGeom>
                <a:noFill/>
              </p:spPr>
            </p:pic>
            <p:pic>
              <p:nvPicPr>
                <p:cNvPr id="36" name="Picture 2" descr="school, black, two, stick, outline, people, boy, happy"/>
                <p:cNvPicPr>
                  <a:picLocks noChangeAspect="1" noChangeArrowheads="1"/>
                </p:cNvPicPr>
                <p:nvPr/>
              </p:nvPicPr>
              <p:blipFill>
                <a:blip r:embed="rId5" cstate="print"/>
                <a:srcRect r="49326"/>
                <a:stretch>
                  <a:fillRect/>
                </a:stretch>
              </p:blipFill>
              <p:spPr bwMode="auto">
                <a:xfrm>
                  <a:off x="2351749" y="3311259"/>
                  <a:ext cx="670052" cy="979309"/>
                </a:xfrm>
                <a:prstGeom prst="rect">
                  <a:avLst/>
                </a:prstGeom>
                <a:noFill/>
              </p:spPr>
            </p:pic>
            <p:pic>
              <p:nvPicPr>
                <p:cNvPr id="37" name="Picture 2" descr="school, black, two, stick, outline, people, boy, happy"/>
                <p:cNvPicPr>
                  <a:picLocks noChangeAspect="1" noChangeArrowheads="1"/>
                </p:cNvPicPr>
                <p:nvPr/>
              </p:nvPicPr>
              <p:blipFill>
                <a:blip r:embed="rId5" cstate="print"/>
                <a:srcRect r="49326"/>
                <a:stretch>
                  <a:fillRect/>
                </a:stretch>
              </p:blipFill>
              <p:spPr bwMode="auto">
                <a:xfrm>
                  <a:off x="3043024" y="3311259"/>
                  <a:ext cx="670052" cy="979309"/>
                </a:xfrm>
                <a:prstGeom prst="rect">
                  <a:avLst/>
                </a:prstGeom>
                <a:noFill/>
              </p:spPr>
            </p:pic>
            <p:pic>
              <p:nvPicPr>
                <p:cNvPr id="38" name="Picture 37" descr="Children3.jpg"/>
                <p:cNvPicPr>
                  <a:picLocks noChangeAspect="1"/>
                </p:cNvPicPr>
                <p:nvPr/>
              </p:nvPicPr>
              <p:blipFill>
                <a:blip r:embed="rId6" cstate="print"/>
                <a:srcRect r="61231"/>
                <a:stretch>
                  <a:fillRect/>
                </a:stretch>
              </p:blipFill>
              <p:spPr>
                <a:xfrm>
                  <a:off x="179518" y="3311259"/>
                  <a:ext cx="653245" cy="979309"/>
                </a:xfrm>
                <a:prstGeom prst="rect">
                  <a:avLst/>
                </a:prstGeom>
              </p:spPr>
            </p:pic>
            <p:pic>
              <p:nvPicPr>
                <p:cNvPr id="39" name="Picture 2" descr="school, black, two, stick, outline, people, boy, happy"/>
                <p:cNvPicPr>
                  <a:picLocks noChangeAspect="1" noChangeArrowheads="1"/>
                </p:cNvPicPr>
                <p:nvPr/>
              </p:nvPicPr>
              <p:blipFill>
                <a:blip r:embed="rId5" cstate="print"/>
                <a:srcRect r="49326"/>
                <a:stretch>
                  <a:fillRect/>
                </a:stretch>
              </p:blipFill>
              <p:spPr bwMode="auto">
                <a:xfrm>
                  <a:off x="4427984" y="3311252"/>
                  <a:ext cx="670052" cy="979309"/>
                </a:xfrm>
                <a:prstGeom prst="rect">
                  <a:avLst/>
                </a:prstGeom>
                <a:noFill/>
              </p:spPr>
            </p:pic>
            <p:pic>
              <p:nvPicPr>
                <p:cNvPr id="40" name="Picture 2" descr="school, black, two, stick, outline, people, boy, happy"/>
                <p:cNvPicPr>
                  <a:picLocks noChangeAspect="1" noChangeArrowheads="1"/>
                </p:cNvPicPr>
                <p:nvPr/>
              </p:nvPicPr>
              <p:blipFill>
                <a:blip r:embed="rId5" cstate="print"/>
                <a:srcRect r="49326"/>
                <a:stretch>
                  <a:fillRect/>
                </a:stretch>
              </p:blipFill>
              <p:spPr bwMode="auto">
                <a:xfrm>
                  <a:off x="3714733" y="3311252"/>
                  <a:ext cx="670052" cy="979309"/>
                </a:xfrm>
                <a:prstGeom prst="rect">
                  <a:avLst/>
                </a:prstGeom>
                <a:noFill/>
              </p:spPr>
            </p:pic>
            <p:pic>
              <p:nvPicPr>
                <p:cNvPr id="41" name="Picture 2" descr="school, black, two, stick, outline, people, boy, happy"/>
                <p:cNvPicPr>
                  <a:picLocks noChangeAspect="1" noChangeArrowheads="1"/>
                </p:cNvPicPr>
                <p:nvPr/>
              </p:nvPicPr>
              <p:blipFill>
                <a:blip r:embed="rId5" cstate="print"/>
                <a:srcRect r="49326"/>
                <a:stretch>
                  <a:fillRect/>
                </a:stretch>
              </p:blipFill>
              <p:spPr bwMode="auto">
                <a:xfrm>
                  <a:off x="5119259" y="3311252"/>
                  <a:ext cx="670052" cy="979309"/>
                </a:xfrm>
                <a:prstGeom prst="rect">
                  <a:avLst/>
                </a:prstGeom>
                <a:noFill/>
              </p:spPr>
            </p:pic>
            <p:pic>
              <p:nvPicPr>
                <p:cNvPr id="42" name="Picture 2" descr="school, black, two, stick, outline, people, boy, happy"/>
                <p:cNvPicPr>
                  <a:picLocks noChangeAspect="1" noChangeArrowheads="1"/>
                </p:cNvPicPr>
                <p:nvPr/>
              </p:nvPicPr>
              <p:blipFill>
                <a:blip r:embed="rId5" cstate="print"/>
                <a:srcRect r="49326"/>
                <a:stretch>
                  <a:fillRect/>
                </a:stretch>
              </p:blipFill>
              <p:spPr bwMode="auto">
                <a:xfrm>
                  <a:off x="5810534" y="3311252"/>
                  <a:ext cx="670052" cy="979309"/>
                </a:xfrm>
                <a:prstGeom prst="rect">
                  <a:avLst/>
                </a:prstGeom>
                <a:noFill/>
              </p:spPr>
            </p:pic>
            <p:pic>
              <p:nvPicPr>
                <p:cNvPr id="43" name="Picture 2" descr="school, black, two, stick, outline, people, boy, happy"/>
                <p:cNvPicPr>
                  <a:picLocks noChangeAspect="1" noChangeArrowheads="1"/>
                </p:cNvPicPr>
                <p:nvPr/>
              </p:nvPicPr>
              <p:blipFill>
                <a:blip r:embed="rId5" cstate="print"/>
                <a:srcRect r="49326"/>
                <a:stretch>
                  <a:fillRect/>
                </a:stretch>
              </p:blipFill>
              <p:spPr bwMode="auto">
                <a:xfrm>
                  <a:off x="6480586" y="3311252"/>
                  <a:ext cx="670052" cy="979309"/>
                </a:xfrm>
                <a:prstGeom prst="rect">
                  <a:avLst/>
                </a:prstGeom>
                <a:noFill/>
              </p:spPr>
            </p:pic>
          </p:grpSp>
        </p:grpSp>
        <p:pic>
          <p:nvPicPr>
            <p:cNvPr id="84" name="Picture 83" descr="Children3.jpg"/>
            <p:cNvPicPr>
              <a:picLocks noChangeAspect="1"/>
            </p:cNvPicPr>
            <p:nvPr/>
          </p:nvPicPr>
          <p:blipFill>
            <a:blip r:embed="rId6" cstate="print"/>
            <a:srcRect r="61231"/>
            <a:stretch>
              <a:fillRect/>
            </a:stretch>
          </p:blipFill>
          <p:spPr>
            <a:xfrm>
              <a:off x="1365181" y="4306159"/>
              <a:ext cx="758547" cy="1164185"/>
            </a:xfrm>
            <a:prstGeom prst="rect">
              <a:avLst/>
            </a:prstGeom>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051720" y="404664"/>
            <a:ext cx="6731856" cy="864096"/>
          </a:xfrm>
        </p:spPr>
        <p:txBody>
          <a:bodyPr>
            <a:normAutofit/>
          </a:bodyPr>
          <a:lstStyle/>
          <a:p>
            <a:r>
              <a:rPr lang="en-GB" sz="3400" dirty="0" smtClean="0">
                <a:solidFill>
                  <a:srgbClr val="00AE9E"/>
                </a:solidFill>
              </a:rPr>
              <a:t>Physical inactivity among children</a:t>
            </a:r>
            <a:r>
              <a:rPr lang="en-GB" dirty="0" smtClean="0"/>
              <a:t/>
            </a:r>
            <a:br>
              <a:rPr lang="en-GB" dirty="0" smtClean="0"/>
            </a:br>
            <a:r>
              <a:rPr lang="en-GB" sz="1600" b="1" spc="0" dirty="0" smtClean="0">
                <a:solidFill>
                  <a:schemeClr val="tx1"/>
                </a:solidFill>
                <a:cs typeface="Arial" pitchFamily="34" charset="0"/>
              </a:rPr>
              <a:t>Health Survey for England 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3</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52" name="TextBox 51"/>
          <p:cNvSpPr txBox="1"/>
          <p:nvPr/>
        </p:nvSpPr>
        <p:spPr>
          <a:xfrm>
            <a:off x="-187817" y="5820376"/>
            <a:ext cx="8748464" cy="461665"/>
          </a:xfrm>
          <a:prstGeom prst="rect">
            <a:avLst/>
          </a:prstGeom>
          <a:noFill/>
        </p:spPr>
        <p:txBody>
          <a:bodyPr wrap="square" rtlCol="0">
            <a:spAutoFit/>
          </a:bodyPr>
          <a:lstStyle/>
          <a:p>
            <a:pPr algn="r"/>
            <a:r>
              <a:rPr lang="en-GB" sz="1200" dirty="0" smtClean="0"/>
              <a:t>*Fewer </a:t>
            </a:r>
            <a:r>
              <a:rPr lang="en-GB" sz="1200" dirty="0"/>
              <a:t>than 30 minutes of </a:t>
            </a:r>
            <a:r>
              <a:rPr lang="en-GB" sz="1200" dirty="0" smtClean="0"/>
              <a:t>moderate to vigorous activity </a:t>
            </a:r>
            <a:r>
              <a:rPr lang="en-GB" sz="1200" dirty="0"/>
              <a:t>on each </a:t>
            </a:r>
            <a:r>
              <a:rPr lang="en-GB" sz="1200" dirty="0" smtClean="0"/>
              <a:t>day </a:t>
            </a:r>
          </a:p>
          <a:p>
            <a:pPr algn="r"/>
            <a:r>
              <a:rPr lang="en-GB" sz="1200" dirty="0" smtClean="0"/>
              <a:t>or </a:t>
            </a:r>
            <a:r>
              <a:rPr lang="en-GB" sz="1200" dirty="0"/>
              <a:t>60 minutes or more on fewer than seven days in the last </a:t>
            </a:r>
            <a:r>
              <a:rPr lang="en-GB" sz="1200" dirty="0" smtClean="0"/>
              <a:t>week</a:t>
            </a:r>
            <a:endParaRPr lang="en-GB" sz="1200" baseline="30000" dirty="0" smtClean="0"/>
          </a:p>
        </p:txBody>
      </p:sp>
      <p:sp>
        <p:nvSpPr>
          <p:cNvPr id="53" name="Rectangle 3"/>
          <p:cNvSpPr>
            <a:spLocks noChangeArrowheads="1"/>
          </p:cNvSpPr>
          <p:nvPr/>
        </p:nvSpPr>
        <p:spPr bwMode="auto">
          <a:xfrm>
            <a:off x="597062" y="1629961"/>
            <a:ext cx="7944993"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ea typeface="Calibri" pitchFamily="34" charset="0"/>
                <a:cs typeface="Times New Roman" pitchFamily="18" charset="0"/>
              </a:rPr>
              <a:t>Around four in ten children aged 5-15 years are physically inactive*</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 </a:t>
            </a:r>
            <a:r>
              <a:rPr kumimoji="0" lang="en-GB" sz="1600" b="0" i="0" u="none" strike="noStrike" cap="none" normalizeH="0" dirty="0" smtClean="0">
                <a:ln>
                  <a:noFill/>
                </a:ln>
                <a:solidFill>
                  <a:schemeClr val="tx1"/>
                </a:solidFill>
                <a:effectLst/>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ea typeface="Calibri" pitchFamily="34" charset="0"/>
                <a:cs typeface="Times New Roman" pitchFamily="18" charset="0"/>
              </a:rPr>
              <a:t>(boys 39%, girls </a:t>
            </a:r>
            <a:r>
              <a:rPr lang="en-GB" sz="1600" dirty="0" smtClean="0">
                <a:ea typeface="Calibri" pitchFamily="34" charset="0"/>
                <a:cs typeface="Times New Roman" pitchFamily="18" charset="0"/>
              </a:rPr>
              <a:t>45</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a:t>
            </a:r>
            <a:endParaRPr kumimoji="0" lang="en-GB" sz="1600" b="0" i="0" u="none" strike="noStrike" cap="none" normalizeH="0" baseline="0" dirty="0" smtClean="0">
              <a:ln>
                <a:noFill/>
              </a:ln>
              <a:solidFill>
                <a:schemeClr val="tx1"/>
              </a:solidFill>
              <a:effectLst/>
              <a:cs typeface="Arial" pitchFamily="34" charset="0"/>
            </a:endParaRPr>
          </a:p>
        </p:txBody>
      </p:sp>
      <p:grpSp>
        <p:nvGrpSpPr>
          <p:cNvPr id="2" name="Group 1"/>
          <p:cNvGrpSpPr/>
          <p:nvPr/>
        </p:nvGrpSpPr>
        <p:grpSpPr>
          <a:xfrm>
            <a:off x="513426" y="2558443"/>
            <a:ext cx="8096400" cy="2919600"/>
            <a:chOff x="1057624" y="3116126"/>
            <a:chExt cx="6971120" cy="2518331"/>
          </a:xfrm>
        </p:grpSpPr>
        <p:grpSp>
          <p:nvGrpSpPr>
            <p:cNvPr id="94" name="Group 93"/>
            <p:cNvGrpSpPr/>
            <p:nvPr/>
          </p:nvGrpSpPr>
          <p:grpSpPr>
            <a:xfrm>
              <a:off x="1057624" y="3140968"/>
              <a:ext cx="6971120" cy="2480424"/>
              <a:chOff x="827584" y="1867649"/>
              <a:chExt cx="6971120" cy="2480424"/>
            </a:xfrm>
          </p:grpSpPr>
          <p:grpSp>
            <p:nvGrpSpPr>
              <p:cNvPr id="87" name="Group 86"/>
              <p:cNvGrpSpPr/>
              <p:nvPr/>
            </p:nvGrpSpPr>
            <p:grpSpPr>
              <a:xfrm>
                <a:off x="899596" y="1867649"/>
                <a:ext cx="6840756" cy="1076267"/>
                <a:chOff x="107508" y="1867649"/>
                <a:chExt cx="6840756" cy="1076267"/>
              </a:xfrm>
            </p:grpSpPr>
            <p:grpSp>
              <p:nvGrpSpPr>
                <p:cNvPr id="17" name="Group 13"/>
                <p:cNvGrpSpPr/>
                <p:nvPr/>
              </p:nvGrpSpPr>
              <p:grpSpPr>
                <a:xfrm>
                  <a:off x="2914563" y="1868933"/>
                  <a:ext cx="611142" cy="1035631"/>
                  <a:chOff x="2607103" y="3284984"/>
                  <a:chExt cx="1614739" cy="2736304"/>
                </a:xfrm>
              </p:grpSpPr>
              <p:pic>
                <p:nvPicPr>
                  <p:cNvPr id="158" name="Picture 2" descr="school, black, two, stick, outline, people, boy, happy"/>
                  <p:cNvPicPr>
                    <a:picLocks noChangeAspect="1" noChangeArrowheads="1"/>
                  </p:cNvPicPr>
                  <p:nvPr/>
                </p:nvPicPr>
                <p:blipFill>
                  <a:blip r:embed="rId3" cstate="print"/>
                  <a:srcRect l="56294"/>
                  <a:stretch>
                    <a:fillRect/>
                  </a:stretch>
                </p:blipFill>
                <p:spPr bwMode="auto">
                  <a:xfrm>
                    <a:off x="2607103" y="3284984"/>
                    <a:ext cx="1614739" cy="2736304"/>
                  </a:xfrm>
                  <a:prstGeom prst="rect">
                    <a:avLst/>
                  </a:prstGeom>
                  <a:noFill/>
                </p:spPr>
              </p:pic>
              <p:sp>
                <p:nvSpPr>
                  <p:cNvPr id="159" name="Isosceles Triangle 158"/>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60"/>
                <p:cNvGrpSpPr/>
                <p:nvPr/>
              </p:nvGrpSpPr>
              <p:grpSpPr>
                <a:xfrm>
                  <a:off x="107508" y="1867649"/>
                  <a:ext cx="669503" cy="1076267"/>
                  <a:chOff x="7164288" y="1124744"/>
                  <a:chExt cx="2820368" cy="4533900"/>
                </a:xfrm>
              </p:grpSpPr>
              <p:pic>
                <p:nvPicPr>
                  <p:cNvPr id="156" name="Picture 155" descr="Children3.jpg"/>
                  <p:cNvPicPr>
                    <a:picLocks noChangeAspect="1"/>
                  </p:cNvPicPr>
                  <p:nvPr/>
                </p:nvPicPr>
                <p:blipFill>
                  <a:blip r:embed="rId4" cstate="print"/>
                  <a:srcRect l="44307" r="19539"/>
                  <a:stretch>
                    <a:fillRect/>
                  </a:stretch>
                </p:blipFill>
                <p:spPr>
                  <a:xfrm>
                    <a:off x="7164288" y="1124744"/>
                    <a:ext cx="2820368" cy="4533900"/>
                  </a:xfrm>
                  <a:prstGeom prst="rect">
                    <a:avLst/>
                  </a:prstGeom>
                </p:spPr>
              </p:pic>
              <p:sp>
                <p:nvSpPr>
                  <p:cNvPr id="157" name="Isosceles Triangle 156"/>
                  <p:cNvSpPr/>
                  <p:nvPr/>
                </p:nvSpPr>
                <p:spPr>
                  <a:xfrm>
                    <a:off x="7830000" y="2836800"/>
                    <a:ext cx="1259632" cy="1080120"/>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2" name="Group 11"/>
                <p:cNvGrpSpPr/>
                <p:nvPr/>
              </p:nvGrpSpPr>
              <p:grpSpPr>
                <a:xfrm>
                  <a:off x="3592696" y="1868400"/>
                  <a:ext cx="611142" cy="1035631"/>
                  <a:chOff x="2555776" y="3284984"/>
                  <a:chExt cx="1614739" cy="2736304"/>
                </a:xfrm>
              </p:grpSpPr>
              <p:pic>
                <p:nvPicPr>
                  <p:cNvPr id="73"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74" name="Isosceles Triangle 73"/>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5" name="Group 74"/>
                <p:cNvGrpSpPr/>
                <p:nvPr/>
              </p:nvGrpSpPr>
              <p:grpSpPr>
                <a:xfrm>
                  <a:off x="4306499" y="1868400"/>
                  <a:ext cx="611142" cy="1035631"/>
                  <a:chOff x="2555776" y="3284984"/>
                  <a:chExt cx="1614739" cy="2736304"/>
                </a:xfrm>
              </p:grpSpPr>
              <p:pic>
                <p:nvPicPr>
                  <p:cNvPr id="76"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77" name="Isosceles Triangle 76"/>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8" name="Group 13"/>
                <p:cNvGrpSpPr/>
                <p:nvPr/>
              </p:nvGrpSpPr>
              <p:grpSpPr>
                <a:xfrm>
                  <a:off x="4997775" y="1868400"/>
                  <a:ext cx="611142" cy="1035631"/>
                  <a:chOff x="2555776" y="3284984"/>
                  <a:chExt cx="1614739" cy="2736304"/>
                </a:xfrm>
              </p:grpSpPr>
              <p:pic>
                <p:nvPicPr>
                  <p:cNvPr id="79"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0" name="Isosceles Triangle 79"/>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1" name="Group 13"/>
                <p:cNvGrpSpPr/>
                <p:nvPr/>
              </p:nvGrpSpPr>
              <p:grpSpPr>
                <a:xfrm>
                  <a:off x="5689050" y="1868400"/>
                  <a:ext cx="611142" cy="1035631"/>
                  <a:chOff x="2555776" y="3284984"/>
                  <a:chExt cx="1614739" cy="2736304"/>
                </a:xfrm>
              </p:grpSpPr>
              <p:pic>
                <p:nvPicPr>
                  <p:cNvPr id="82"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3" name="Isosceles Triangle 82"/>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4" name="Group 13"/>
                <p:cNvGrpSpPr/>
                <p:nvPr/>
              </p:nvGrpSpPr>
              <p:grpSpPr>
                <a:xfrm>
                  <a:off x="6337122" y="1868400"/>
                  <a:ext cx="611142" cy="1035631"/>
                  <a:chOff x="2555776" y="3284984"/>
                  <a:chExt cx="1614739" cy="2736304"/>
                </a:xfrm>
              </p:grpSpPr>
              <p:pic>
                <p:nvPicPr>
                  <p:cNvPr id="85"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6" name="Isosceles Triangle 8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93" name="Group 92"/>
              <p:cNvGrpSpPr/>
              <p:nvPr/>
            </p:nvGrpSpPr>
            <p:grpSpPr>
              <a:xfrm>
                <a:off x="827584" y="3368758"/>
                <a:ext cx="6971120" cy="979315"/>
                <a:chOff x="179518" y="3368758"/>
                <a:chExt cx="6971120" cy="979315"/>
              </a:xfrm>
            </p:grpSpPr>
            <p:pic>
              <p:nvPicPr>
                <p:cNvPr id="169" name="Picture 2" descr="school, black, two, stick, outline, people, boy, happy"/>
                <p:cNvPicPr>
                  <a:picLocks noChangeAspect="1" noChangeArrowheads="1"/>
                </p:cNvPicPr>
                <p:nvPr/>
              </p:nvPicPr>
              <p:blipFill>
                <a:blip r:embed="rId5" cstate="print"/>
                <a:srcRect r="49326"/>
                <a:stretch>
                  <a:fillRect/>
                </a:stretch>
              </p:blipFill>
              <p:spPr bwMode="auto">
                <a:xfrm>
                  <a:off x="3043024" y="3368764"/>
                  <a:ext cx="670052" cy="979309"/>
                </a:xfrm>
                <a:prstGeom prst="rect">
                  <a:avLst/>
                </a:prstGeom>
                <a:noFill/>
              </p:spPr>
            </p:pic>
            <p:pic>
              <p:nvPicPr>
                <p:cNvPr id="170" name="Picture 169" descr="Children3.jpg"/>
                <p:cNvPicPr>
                  <a:picLocks noChangeAspect="1"/>
                </p:cNvPicPr>
                <p:nvPr/>
              </p:nvPicPr>
              <p:blipFill>
                <a:blip r:embed="rId6" cstate="print"/>
                <a:srcRect r="61231"/>
                <a:stretch>
                  <a:fillRect/>
                </a:stretch>
              </p:blipFill>
              <p:spPr>
                <a:xfrm>
                  <a:off x="179518" y="3368764"/>
                  <a:ext cx="653245" cy="979309"/>
                </a:xfrm>
                <a:prstGeom prst="rect">
                  <a:avLst/>
                </a:prstGeom>
              </p:spPr>
            </p:pic>
            <p:pic>
              <p:nvPicPr>
                <p:cNvPr id="88" name="Picture 2" descr="school, black, two, stick, outline, people, boy, happy"/>
                <p:cNvPicPr>
                  <a:picLocks noChangeAspect="1" noChangeArrowheads="1"/>
                </p:cNvPicPr>
                <p:nvPr/>
              </p:nvPicPr>
              <p:blipFill>
                <a:blip r:embed="rId5" cstate="print"/>
                <a:srcRect r="49326"/>
                <a:stretch>
                  <a:fillRect/>
                </a:stretch>
              </p:blipFill>
              <p:spPr bwMode="auto">
                <a:xfrm>
                  <a:off x="4427984" y="3368758"/>
                  <a:ext cx="670052" cy="979309"/>
                </a:xfrm>
                <a:prstGeom prst="rect">
                  <a:avLst/>
                </a:prstGeom>
                <a:noFill/>
              </p:spPr>
            </p:pic>
            <p:pic>
              <p:nvPicPr>
                <p:cNvPr id="89" name="Picture 2" descr="school, black, two, stick, outline, people, boy, happy"/>
                <p:cNvPicPr>
                  <a:picLocks noChangeAspect="1" noChangeArrowheads="1"/>
                </p:cNvPicPr>
                <p:nvPr/>
              </p:nvPicPr>
              <p:blipFill>
                <a:blip r:embed="rId5" cstate="print"/>
                <a:srcRect r="49326"/>
                <a:stretch>
                  <a:fillRect/>
                </a:stretch>
              </p:blipFill>
              <p:spPr bwMode="auto">
                <a:xfrm>
                  <a:off x="3714733" y="3368758"/>
                  <a:ext cx="670052" cy="979309"/>
                </a:xfrm>
                <a:prstGeom prst="rect">
                  <a:avLst/>
                </a:prstGeom>
                <a:noFill/>
              </p:spPr>
            </p:pic>
            <p:pic>
              <p:nvPicPr>
                <p:cNvPr id="90" name="Picture 2" descr="school, black, two, stick, outline, people, boy, happy"/>
                <p:cNvPicPr>
                  <a:picLocks noChangeAspect="1" noChangeArrowheads="1"/>
                </p:cNvPicPr>
                <p:nvPr/>
              </p:nvPicPr>
              <p:blipFill>
                <a:blip r:embed="rId5" cstate="print"/>
                <a:srcRect r="49326"/>
                <a:stretch>
                  <a:fillRect/>
                </a:stretch>
              </p:blipFill>
              <p:spPr bwMode="auto">
                <a:xfrm>
                  <a:off x="5119259" y="3368758"/>
                  <a:ext cx="670052" cy="979309"/>
                </a:xfrm>
                <a:prstGeom prst="rect">
                  <a:avLst/>
                </a:prstGeom>
                <a:noFill/>
              </p:spPr>
            </p:pic>
            <p:pic>
              <p:nvPicPr>
                <p:cNvPr id="91" name="Picture 2" descr="school, black, two, stick, outline, people, boy, happy"/>
                <p:cNvPicPr>
                  <a:picLocks noChangeAspect="1" noChangeArrowheads="1"/>
                </p:cNvPicPr>
                <p:nvPr/>
              </p:nvPicPr>
              <p:blipFill>
                <a:blip r:embed="rId5" cstate="print"/>
                <a:srcRect r="49326"/>
                <a:stretch>
                  <a:fillRect/>
                </a:stretch>
              </p:blipFill>
              <p:spPr bwMode="auto">
                <a:xfrm>
                  <a:off x="5810534" y="3368758"/>
                  <a:ext cx="670052" cy="979309"/>
                </a:xfrm>
                <a:prstGeom prst="rect">
                  <a:avLst/>
                </a:prstGeom>
                <a:noFill/>
              </p:spPr>
            </p:pic>
            <p:pic>
              <p:nvPicPr>
                <p:cNvPr id="92" name="Picture 2" descr="school, black, two, stick, outline, people, boy, happy"/>
                <p:cNvPicPr>
                  <a:picLocks noChangeAspect="1" noChangeArrowheads="1"/>
                </p:cNvPicPr>
                <p:nvPr/>
              </p:nvPicPr>
              <p:blipFill>
                <a:blip r:embed="rId5" cstate="print"/>
                <a:srcRect r="49326"/>
                <a:stretch>
                  <a:fillRect/>
                </a:stretch>
              </p:blipFill>
              <p:spPr bwMode="auto">
                <a:xfrm>
                  <a:off x="6480586" y="3368758"/>
                  <a:ext cx="670052" cy="979309"/>
                </a:xfrm>
                <a:prstGeom prst="rect">
                  <a:avLst/>
                </a:prstGeom>
                <a:noFill/>
              </p:spPr>
            </p:pic>
          </p:grpSp>
        </p:grpSp>
        <p:pic>
          <p:nvPicPr>
            <p:cNvPr id="95" name="Picture 94" descr="Children3.jpg"/>
            <p:cNvPicPr>
              <a:picLocks noChangeAspect="1"/>
            </p:cNvPicPr>
            <p:nvPr/>
          </p:nvPicPr>
          <p:blipFill>
            <a:blip r:embed="rId4" cstate="print"/>
            <a:srcRect l="44307" r="19539"/>
            <a:stretch>
              <a:fillRect/>
            </a:stretch>
          </p:blipFill>
          <p:spPr>
            <a:xfrm>
              <a:off x="1835696" y="3140968"/>
              <a:ext cx="669503" cy="1076267"/>
            </a:xfrm>
            <a:prstGeom prst="rect">
              <a:avLst/>
            </a:prstGeom>
          </p:spPr>
        </p:pic>
        <p:sp>
          <p:nvSpPr>
            <p:cNvPr id="96" name="Isosceles Triangle 95"/>
            <p:cNvSpPr/>
            <p:nvPr/>
          </p:nvSpPr>
          <p:spPr>
            <a:xfrm>
              <a:off x="1993724" y="3547380"/>
              <a:ext cx="299013" cy="256401"/>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7" name="Picture 96" descr="Children3.jpg"/>
            <p:cNvPicPr>
              <a:picLocks noChangeAspect="1"/>
            </p:cNvPicPr>
            <p:nvPr/>
          </p:nvPicPr>
          <p:blipFill>
            <a:blip r:embed="rId4" cstate="print"/>
            <a:srcRect l="44307" r="19539"/>
            <a:stretch>
              <a:fillRect/>
            </a:stretch>
          </p:blipFill>
          <p:spPr>
            <a:xfrm>
              <a:off x="3254425" y="3116126"/>
              <a:ext cx="669503" cy="1076267"/>
            </a:xfrm>
            <a:prstGeom prst="rect">
              <a:avLst/>
            </a:prstGeom>
          </p:spPr>
        </p:pic>
        <p:sp>
          <p:nvSpPr>
            <p:cNvPr id="98" name="Isosceles Triangle 97"/>
            <p:cNvSpPr/>
            <p:nvPr/>
          </p:nvSpPr>
          <p:spPr>
            <a:xfrm>
              <a:off x="3412453" y="3522538"/>
              <a:ext cx="299013" cy="256401"/>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Picture 98" descr="Children3.jpg"/>
            <p:cNvPicPr>
              <a:picLocks noChangeAspect="1"/>
            </p:cNvPicPr>
            <p:nvPr/>
          </p:nvPicPr>
          <p:blipFill>
            <a:blip r:embed="rId4" cstate="print"/>
            <a:srcRect l="44307" r="19539"/>
            <a:stretch>
              <a:fillRect/>
            </a:stretch>
          </p:blipFill>
          <p:spPr>
            <a:xfrm>
              <a:off x="2555776" y="3137446"/>
              <a:ext cx="669503" cy="1076267"/>
            </a:xfrm>
            <a:prstGeom prst="rect">
              <a:avLst/>
            </a:prstGeom>
          </p:spPr>
        </p:pic>
        <p:sp>
          <p:nvSpPr>
            <p:cNvPr id="100" name="Isosceles Triangle 99"/>
            <p:cNvSpPr/>
            <p:nvPr/>
          </p:nvSpPr>
          <p:spPr>
            <a:xfrm>
              <a:off x="2713804" y="3543858"/>
              <a:ext cx="299013" cy="256401"/>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1" name="Picture 100" descr="Children3.jpg"/>
            <p:cNvPicPr>
              <a:picLocks noChangeAspect="1"/>
            </p:cNvPicPr>
            <p:nvPr/>
          </p:nvPicPr>
          <p:blipFill>
            <a:blip r:embed="rId6" cstate="print"/>
            <a:srcRect r="61231"/>
            <a:stretch>
              <a:fillRect/>
            </a:stretch>
          </p:blipFill>
          <p:spPr>
            <a:xfrm>
              <a:off x="1830523" y="4642079"/>
              <a:ext cx="653245" cy="979309"/>
            </a:xfrm>
            <a:prstGeom prst="rect">
              <a:avLst/>
            </a:prstGeom>
          </p:spPr>
        </p:pic>
        <p:pic>
          <p:nvPicPr>
            <p:cNvPr id="102" name="Picture 101" descr="Children3.jpg"/>
            <p:cNvPicPr>
              <a:picLocks noChangeAspect="1"/>
            </p:cNvPicPr>
            <p:nvPr/>
          </p:nvPicPr>
          <p:blipFill>
            <a:blip r:embed="rId6" cstate="print"/>
            <a:srcRect r="61231"/>
            <a:stretch>
              <a:fillRect/>
            </a:stretch>
          </p:blipFill>
          <p:spPr>
            <a:xfrm>
              <a:off x="2550603" y="4655148"/>
              <a:ext cx="653245" cy="979309"/>
            </a:xfrm>
            <a:prstGeom prst="rect">
              <a:avLst/>
            </a:prstGeom>
          </p:spPr>
        </p:pic>
        <p:pic>
          <p:nvPicPr>
            <p:cNvPr id="103" name="Picture 102" descr="Children3.jpg"/>
            <p:cNvPicPr>
              <a:picLocks noChangeAspect="1"/>
            </p:cNvPicPr>
            <p:nvPr/>
          </p:nvPicPr>
          <p:blipFill>
            <a:blip r:embed="rId6" cstate="print"/>
            <a:srcRect r="61231"/>
            <a:stretch>
              <a:fillRect/>
            </a:stretch>
          </p:blipFill>
          <p:spPr>
            <a:xfrm>
              <a:off x="3223044" y="4651648"/>
              <a:ext cx="653245" cy="979309"/>
            </a:xfrm>
            <a:prstGeom prst="rect">
              <a:avLst/>
            </a:prstGeom>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051720" y="404664"/>
            <a:ext cx="6731856" cy="864096"/>
          </a:xfrm>
        </p:spPr>
        <p:txBody>
          <a:bodyPr>
            <a:normAutofit/>
          </a:bodyPr>
          <a:lstStyle/>
          <a:p>
            <a:r>
              <a:rPr lang="en-GB" sz="3400" dirty="0" smtClean="0">
                <a:solidFill>
                  <a:srgbClr val="00AE9E"/>
                </a:solidFill>
              </a:rPr>
              <a:t>Physical activity among young children</a:t>
            </a:r>
            <a:r>
              <a:rPr lang="en-GB" dirty="0" smtClean="0"/>
              <a:t/>
            </a:r>
            <a:br>
              <a:rPr lang="en-GB" dirty="0" smtClean="0"/>
            </a:br>
            <a:r>
              <a:rPr lang="en-GB" sz="1600" b="1" spc="0" dirty="0" smtClean="0">
                <a:solidFill>
                  <a:schemeClr val="tx1"/>
                </a:solidFill>
                <a:cs typeface="Arial" pitchFamily="34" charset="0"/>
              </a:rPr>
              <a:t>Health Survey for England 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4</a:t>
            </a:fld>
            <a:endParaRPr lang="en-US" dirty="0"/>
          </a:p>
        </p:txBody>
      </p:sp>
      <p:sp>
        <p:nvSpPr>
          <p:cNvPr id="5" name="Footer Placeholder 4"/>
          <p:cNvSpPr>
            <a:spLocks noGrp="1"/>
          </p:cNvSpPr>
          <p:nvPr>
            <p:ph type="ftr" sz="quarter" idx="3"/>
          </p:nvPr>
        </p:nvSpPr>
        <p:spPr/>
        <p:txBody>
          <a:bodyPr/>
          <a:lstStyle/>
          <a:p>
            <a:r>
              <a:rPr lang="en-GB" smtClean="0"/>
              <a:t>Patterns and trends in child obesity</a:t>
            </a:r>
            <a:endParaRPr lang="en-US" dirty="0"/>
          </a:p>
        </p:txBody>
      </p:sp>
      <p:sp>
        <p:nvSpPr>
          <p:cNvPr id="52" name="TextBox 51"/>
          <p:cNvSpPr txBox="1"/>
          <p:nvPr/>
        </p:nvSpPr>
        <p:spPr>
          <a:xfrm>
            <a:off x="2195639" y="6010266"/>
            <a:ext cx="6444208" cy="276999"/>
          </a:xfrm>
          <a:prstGeom prst="rect">
            <a:avLst/>
          </a:prstGeom>
          <a:noFill/>
        </p:spPr>
        <p:txBody>
          <a:bodyPr wrap="square" rtlCol="0">
            <a:spAutoFit/>
          </a:bodyPr>
          <a:lstStyle/>
          <a:p>
            <a:pPr algn="r"/>
            <a:r>
              <a:rPr lang="en-GB" sz="1200" dirty="0" smtClean="0">
                <a:latin typeface="Arial" panose="020B0604020202020204" pitchFamily="34" charset="0"/>
                <a:cs typeface="Arial" panose="020B0604020202020204" pitchFamily="34" charset="0"/>
              </a:rPr>
              <a:t>*At </a:t>
            </a:r>
            <a:r>
              <a:rPr lang="en-GB" sz="1200" dirty="0">
                <a:latin typeface="Arial" panose="020B0604020202020204" pitchFamily="34" charset="0"/>
                <a:cs typeface="Arial" panose="020B0604020202020204" pitchFamily="34" charset="0"/>
              </a:rPr>
              <a:t>least 180 minutes (3 hours) of physical activity on all seven days in the last </a:t>
            </a:r>
            <a:r>
              <a:rPr lang="en-GB" sz="1200" dirty="0" smtClean="0">
                <a:latin typeface="Arial" panose="020B0604020202020204" pitchFamily="34" charset="0"/>
                <a:cs typeface="Arial" panose="020B0604020202020204" pitchFamily="34" charset="0"/>
              </a:rPr>
              <a:t>week</a:t>
            </a:r>
            <a:endParaRPr lang="en-GB" sz="1200" baseline="30000" dirty="0" smtClean="0">
              <a:latin typeface="Arial" panose="020B0604020202020204" pitchFamily="34" charset="0"/>
              <a:cs typeface="Arial" panose="020B0604020202020204" pitchFamily="34" charset="0"/>
            </a:endParaRPr>
          </a:p>
        </p:txBody>
      </p:sp>
      <p:sp>
        <p:nvSpPr>
          <p:cNvPr id="53" name="Rectangle 3"/>
          <p:cNvSpPr>
            <a:spLocks noChangeArrowheads="1"/>
          </p:cNvSpPr>
          <p:nvPr/>
        </p:nvSpPr>
        <p:spPr bwMode="auto">
          <a:xfrm>
            <a:off x="508502" y="1589311"/>
            <a:ext cx="809485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ea typeface="Calibri" pitchFamily="34" charset="0"/>
                <a:cs typeface="Times New Roman" pitchFamily="18" charset="0"/>
              </a:rPr>
              <a:t>Around one in ten children aged 2-4</a:t>
            </a:r>
            <a:r>
              <a:rPr kumimoji="0" lang="en-GB" sz="1600" b="1" i="0" u="none" strike="noStrike" cap="none" normalizeH="0" dirty="0" smtClean="0">
                <a:ln>
                  <a:noFill/>
                </a:ln>
                <a:solidFill>
                  <a:schemeClr val="tx1"/>
                </a:solidFill>
                <a:effectLst/>
                <a:ea typeface="Calibri" pitchFamily="34" charset="0"/>
                <a:cs typeface="Times New Roman" pitchFamily="18" charset="0"/>
              </a:rPr>
              <a:t> years meet the government recommendation* for physical activity </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(boys 9%, girls </a:t>
            </a:r>
            <a:r>
              <a:rPr lang="en-GB" sz="1600" dirty="0" smtClean="0">
                <a:ea typeface="Calibri" pitchFamily="34" charset="0"/>
                <a:cs typeface="Times New Roman" pitchFamily="18" charset="0"/>
              </a:rPr>
              <a:t>10</a:t>
            </a:r>
            <a:r>
              <a:rPr kumimoji="0" lang="en-GB" sz="1600" b="0" i="0" u="none" strike="noStrike" cap="none" normalizeH="0" baseline="0" dirty="0" smtClean="0">
                <a:ln>
                  <a:noFill/>
                </a:ln>
                <a:solidFill>
                  <a:schemeClr val="tx1"/>
                </a:solidFill>
                <a:effectLst/>
                <a:ea typeface="Calibri" pitchFamily="34" charset="0"/>
                <a:cs typeface="Times New Roman" pitchFamily="18" charset="0"/>
              </a:rPr>
              <a:t>%)</a:t>
            </a:r>
            <a:endParaRPr kumimoji="0" lang="en-GB" sz="1600" b="0" i="0" u="none" strike="noStrike" cap="none" normalizeH="0" baseline="0" dirty="0" smtClean="0">
              <a:ln>
                <a:noFill/>
              </a:ln>
              <a:solidFill>
                <a:schemeClr val="tx1"/>
              </a:solidFill>
              <a:effectLst/>
              <a:cs typeface="Arial" pitchFamily="34" charset="0"/>
            </a:endParaRPr>
          </a:p>
        </p:txBody>
      </p:sp>
      <p:grpSp>
        <p:nvGrpSpPr>
          <p:cNvPr id="94" name="Group 93"/>
          <p:cNvGrpSpPr/>
          <p:nvPr/>
        </p:nvGrpSpPr>
        <p:grpSpPr>
          <a:xfrm>
            <a:off x="496859" y="2558211"/>
            <a:ext cx="8094849" cy="2919512"/>
            <a:chOff x="827584" y="1834682"/>
            <a:chExt cx="6971120" cy="2455886"/>
          </a:xfrm>
        </p:grpSpPr>
        <p:grpSp>
          <p:nvGrpSpPr>
            <p:cNvPr id="87" name="Group 86"/>
            <p:cNvGrpSpPr/>
            <p:nvPr/>
          </p:nvGrpSpPr>
          <p:grpSpPr>
            <a:xfrm>
              <a:off x="899596" y="1834682"/>
              <a:ext cx="6840756" cy="1076267"/>
              <a:chOff x="107508" y="1834682"/>
              <a:chExt cx="6840756" cy="1076267"/>
            </a:xfrm>
          </p:grpSpPr>
          <p:grpSp>
            <p:nvGrpSpPr>
              <p:cNvPr id="13" name="Group 11"/>
              <p:cNvGrpSpPr/>
              <p:nvPr/>
            </p:nvGrpSpPr>
            <p:grpSpPr>
              <a:xfrm>
                <a:off x="798783" y="1868933"/>
                <a:ext cx="611142" cy="1035631"/>
                <a:chOff x="2555776" y="3284984"/>
                <a:chExt cx="1614739" cy="2736304"/>
              </a:xfrm>
            </p:grpSpPr>
            <p:pic>
              <p:nvPicPr>
                <p:cNvPr id="164"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165" name="Isosceles Triangle 164"/>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p:cNvGrpSpPr/>
              <p:nvPr/>
            </p:nvGrpSpPr>
            <p:grpSpPr>
              <a:xfrm>
                <a:off x="1512586" y="1867649"/>
                <a:ext cx="611142" cy="1035631"/>
                <a:chOff x="2555776" y="3284984"/>
                <a:chExt cx="1614739" cy="2736304"/>
              </a:xfrm>
            </p:grpSpPr>
            <p:pic>
              <p:nvPicPr>
                <p:cNvPr id="162"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163" name="Isosceles Triangle 162"/>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 name="Group 13"/>
              <p:cNvGrpSpPr/>
              <p:nvPr/>
            </p:nvGrpSpPr>
            <p:grpSpPr>
              <a:xfrm>
                <a:off x="2203862" y="1868933"/>
                <a:ext cx="611142" cy="1035631"/>
                <a:chOff x="2555776" y="3284984"/>
                <a:chExt cx="1614739" cy="2736304"/>
              </a:xfrm>
            </p:grpSpPr>
            <p:pic>
              <p:nvPicPr>
                <p:cNvPr id="160"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161" name="Isosceles Triangle 160"/>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 name="Group 13"/>
              <p:cNvGrpSpPr/>
              <p:nvPr/>
            </p:nvGrpSpPr>
            <p:grpSpPr>
              <a:xfrm>
                <a:off x="2895137" y="1868933"/>
                <a:ext cx="611142" cy="1035631"/>
                <a:chOff x="2555776" y="3284984"/>
                <a:chExt cx="1614739" cy="2736304"/>
              </a:xfrm>
            </p:grpSpPr>
            <p:pic>
              <p:nvPicPr>
                <p:cNvPr id="158"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159" name="Isosceles Triangle 158"/>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60"/>
              <p:cNvGrpSpPr/>
              <p:nvPr/>
            </p:nvGrpSpPr>
            <p:grpSpPr>
              <a:xfrm>
                <a:off x="107508" y="1834682"/>
                <a:ext cx="669503" cy="1076267"/>
                <a:chOff x="7164288" y="985871"/>
                <a:chExt cx="2820368" cy="4533900"/>
              </a:xfrm>
            </p:grpSpPr>
            <p:pic>
              <p:nvPicPr>
                <p:cNvPr id="156" name="Picture 155" descr="Children3.jpg"/>
                <p:cNvPicPr>
                  <a:picLocks noChangeAspect="1"/>
                </p:cNvPicPr>
                <p:nvPr/>
              </p:nvPicPr>
              <p:blipFill>
                <a:blip r:embed="rId4" cstate="print"/>
                <a:srcRect l="44307" r="19539"/>
                <a:stretch>
                  <a:fillRect/>
                </a:stretch>
              </p:blipFill>
              <p:spPr>
                <a:xfrm>
                  <a:off x="7164288" y="985871"/>
                  <a:ext cx="2820368" cy="4533900"/>
                </a:xfrm>
                <a:prstGeom prst="rect">
                  <a:avLst/>
                </a:prstGeom>
              </p:spPr>
            </p:pic>
            <p:sp>
              <p:nvSpPr>
                <p:cNvPr id="157" name="Isosceles Triangle 156"/>
                <p:cNvSpPr/>
                <p:nvPr/>
              </p:nvSpPr>
              <p:spPr>
                <a:xfrm>
                  <a:off x="7829999" y="2697929"/>
                  <a:ext cx="1259631" cy="1080120"/>
                </a:xfrm>
                <a:prstGeom prst="triangle">
                  <a:avLst/>
                </a:prstGeom>
                <a:solidFill>
                  <a:srgbClr val="00AE9E"/>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2" name="Group 11"/>
              <p:cNvGrpSpPr/>
              <p:nvPr/>
            </p:nvGrpSpPr>
            <p:grpSpPr>
              <a:xfrm>
                <a:off x="3592696" y="1868400"/>
                <a:ext cx="611142" cy="1035631"/>
                <a:chOff x="2555776" y="3284984"/>
                <a:chExt cx="1614739" cy="2736304"/>
              </a:xfrm>
            </p:grpSpPr>
            <p:pic>
              <p:nvPicPr>
                <p:cNvPr id="73"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74" name="Isosceles Triangle 73"/>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5" name="Group 74"/>
              <p:cNvGrpSpPr/>
              <p:nvPr/>
            </p:nvGrpSpPr>
            <p:grpSpPr>
              <a:xfrm>
                <a:off x="4306499" y="1868400"/>
                <a:ext cx="611142" cy="1035631"/>
                <a:chOff x="2555776" y="3284984"/>
                <a:chExt cx="1614739" cy="2736304"/>
              </a:xfrm>
            </p:grpSpPr>
            <p:pic>
              <p:nvPicPr>
                <p:cNvPr id="76"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77" name="Isosceles Triangle 76"/>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8" name="Group 13"/>
              <p:cNvGrpSpPr/>
              <p:nvPr/>
            </p:nvGrpSpPr>
            <p:grpSpPr>
              <a:xfrm>
                <a:off x="4997775" y="1868400"/>
                <a:ext cx="611142" cy="1035631"/>
                <a:chOff x="2555776" y="3284984"/>
                <a:chExt cx="1614739" cy="2736304"/>
              </a:xfrm>
            </p:grpSpPr>
            <p:pic>
              <p:nvPicPr>
                <p:cNvPr id="79"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0" name="Isosceles Triangle 79"/>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1" name="Group 13"/>
              <p:cNvGrpSpPr/>
              <p:nvPr/>
            </p:nvGrpSpPr>
            <p:grpSpPr>
              <a:xfrm>
                <a:off x="5689050" y="1868400"/>
                <a:ext cx="611142" cy="1035631"/>
                <a:chOff x="2555776" y="3284984"/>
                <a:chExt cx="1614739" cy="2736304"/>
              </a:xfrm>
            </p:grpSpPr>
            <p:pic>
              <p:nvPicPr>
                <p:cNvPr id="82"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3" name="Isosceles Triangle 82"/>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4" name="Group 13"/>
              <p:cNvGrpSpPr/>
              <p:nvPr/>
            </p:nvGrpSpPr>
            <p:grpSpPr>
              <a:xfrm>
                <a:off x="6337122" y="1868400"/>
                <a:ext cx="611142" cy="1035631"/>
                <a:chOff x="2555776" y="3284984"/>
                <a:chExt cx="1614739" cy="2736304"/>
              </a:xfrm>
            </p:grpSpPr>
            <p:pic>
              <p:nvPicPr>
                <p:cNvPr id="85" name="Picture 2" descr="school, black, two, stick, outline, people, boy, happy"/>
                <p:cNvPicPr>
                  <a:picLocks noChangeAspect="1" noChangeArrowheads="1"/>
                </p:cNvPicPr>
                <p:nvPr/>
              </p:nvPicPr>
              <p:blipFill>
                <a:blip r:embed="rId3" cstate="print"/>
                <a:srcRect l="56294"/>
                <a:stretch>
                  <a:fillRect/>
                </a:stretch>
              </p:blipFill>
              <p:spPr bwMode="auto">
                <a:xfrm>
                  <a:off x="2555776" y="3284984"/>
                  <a:ext cx="1614739" cy="2736304"/>
                </a:xfrm>
                <a:prstGeom prst="rect">
                  <a:avLst/>
                </a:prstGeom>
                <a:noFill/>
              </p:spPr>
            </p:pic>
            <p:sp>
              <p:nvSpPr>
                <p:cNvPr id="86" name="Isosceles Triangle 8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93" name="Group 92"/>
            <p:cNvGrpSpPr/>
            <p:nvPr/>
          </p:nvGrpSpPr>
          <p:grpSpPr>
            <a:xfrm>
              <a:off x="827584" y="3311252"/>
              <a:ext cx="6971120" cy="979316"/>
              <a:chOff x="179518" y="3311252"/>
              <a:chExt cx="6971120" cy="979316"/>
            </a:xfrm>
          </p:grpSpPr>
          <p:pic>
            <p:nvPicPr>
              <p:cNvPr id="166" name="Picture 2" descr="school, black, two, stick, outline, people, boy, happy"/>
              <p:cNvPicPr>
                <a:picLocks noChangeAspect="1" noChangeArrowheads="1"/>
              </p:cNvPicPr>
              <p:nvPr/>
            </p:nvPicPr>
            <p:blipFill>
              <a:blip r:embed="rId5" cstate="print"/>
              <a:srcRect r="49326"/>
              <a:stretch>
                <a:fillRect/>
              </a:stretch>
            </p:blipFill>
            <p:spPr bwMode="auto">
              <a:xfrm>
                <a:off x="1660474" y="3311259"/>
                <a:ext cx="670052" cy="979309"/>
              </a:xfrm>
              <a:prstGeom prst="rect">
                <a:avLst/>
              </a:prstGeom>
              <a:noFill/>
            </p:spPr>
          </p:pic>
          <p:pic>
            <p:nvPicPr>
              <p:cNvPr id="167" name="Picture 2" descr="school, black, two, stick, outline, people, boy, happy"/>
              <p:cNvPicPr>
                <a:picLocks noChangeAspect="1" noChangeArrowheads="1"/>
              </p:cNvPicPr>
              <p:nvPr/>
            </p:nvPicPr>
            <p:blipFill>
              <a:blip r:embed="rId5" cstate="print"/>
              <a:srcRect r="49326"/>
              <a:stretch>
                <a:fillRect/>
              </a:stretch>
            </p:blipFill>
            <p:spPr bwMode="auto">
              <a:xfrm>
                <a:off x="911593" y="3311259"/>
                <a:ext cx="670052" cy="979309"/>
              </a:xfrm>
              <a:prstGeom prst="rect">
                <a:avLst/>
              </a:prstGeom>
              <a:noFill/>
            </p:spPr>
          </p:pic>
          <p:pic>
            <p:nvPicPr>
              <p:cNvPr id="168" name="Picture 2" descr="school, black, two, stick, outline, people, boy, happy"/>
              <p:cNvPicPr>
                <a:picLocks noChangeAspect="1" noChangeArrowheads="1"/>
              </p:cNvPicPr>
              <p:nvPr/>
            </p:nvPicPr>
            <p:blipFill>
              <a:blip r:embed="rId5" cstate="print"/>
              <a:srcRect r="49326"/>
              <a:stretch>
                <a:fillRect/>
              </a:stretch>
            </p:blipFill>
            <p:spPr bwMode="auto">
              <a:xfrm>
                <a:off x="2351749" y="3311259"/>
                <a:ext cx="670052" cy="979309"/>
              </a:xfrm>
              <a:prstGeom prst="rect">
                <a:avLst/>
              </a:prstGeom>
              <a:noFill/>
            </p:spPr>
          </p:pic>
          <p:pic>
            <p:nvPicPr>
              <p:cNvPr id="169" name="Picture 2" descr="school, black, two, stick, outline, people, boy, happy"/>
              <p:cNvPicPr>
                <a:picLocks noChangeAspect="1" noChangeArrowheads="1"/>
              </p:cNvPicPr>
              <p:nvPr/>
            </p:nvPicPr>
            <p:blipFill>
              <a:blip r:embed="rId5" cstate="print"/>
              <a:srcRect r="49326"/>
              <a:stretch>
                <a:fillRect/>
              </a:stretch>
            </p:blipFill>
            <p:spPr bwMode="auto">
              <a:xfrm>
                <a:off x="3043024" y="3311259"/>
                <a:ext cx="670052" cy="979309"/>
              </a:xfrm>
              <a:prstGeom prst="rect">
                <a:avLst/>
              </a:prstGeom>
              <a:noFill/>
            </p:spPr>
          </p:pic>
          <p:pic>
            <p:nvPicPr>
              <p:cNvPr id="170" name="Picture 169" descr="Children3.jpg"/>
              <p:cNvPicPr>
                <a:picLocks noChangeAspect="1"/>
              </p:cNvPicPr>
              <p:nvPr/>
            </p:nvPicPr>
            <p:blipFill>
              <a:blip r:embed="rId6" cstate="print"/>
              <a:srcRect r="61231"/>
              <a:stretch>
                <a:fillRect/>
              </a:stretch>
            </p:blipFill>
            <p:spPr>
              <a:xfrm>
                <a:off x="179518" y="3311259"/>
                <a:ext cx="653245" cy="979309"/>
              </a:xfrm>
              <a:prstGeom prst="rect">
                <a:avLst/>
              </a:prstGeom>
            </p:spPr>
          </p:pic>
          <p:pic>
            <p:nvPicPr>
              <p:cNvPr id="88" name="Picture 2" descr="school, black, two, stick, outline, people, boy, happy"/>
              <p:cNvPicPr>
                <a:picLocks noChangeAspect="1" noChangeArrowheads="1"/>
              </p:cNvPicPr>
              <p:nvPr/>
            </p:nvPicPr>
            <p:blipFill>
              <a:blip r:embed="rId5" cstate="print"/>
              <a:srcRect r="49326"/>
              <a:stretch>
                <a:fillRect/>
              </a:stretch>
            </p:blipFill>
            <p:spPr bwMode="auto">
              <a:xfrm>
                <a:off x="4427984" y="3311252"/>
                <a:ext cx="670052" cy="979309"/>
              </a:xfrm>
              <a:prstGeom prst="rect">
                <a:avLst/>
              </a:prstGeom>
              <a:noFill/>
            </p:spPr>
          </p:pic>
          <p:pic>
            <p:nvPicPr>
              <p:cNvPr id="89" name="Picture 2" descr="school, black, two, stick, outline, people, boy, happy"/>
              <p:cNvPicPr>
                <a:picLocks noChangeAspect="1" noChangeArrowheads="1"/>
              </p:cNvPicPr>
              <p:nvPr/>
            </p:nvPicPr>
            <p:blipFill>
              <a:blip r:embed="rId5" cstate="print"/>
              <a:srcRect r="49326"/>
              <a:stretch>
                <a:fillRect/>
              </a:stretch>
            </p:blipFill>
            <p:spPr bwMode="auto">
              <a:xfrm>
                <a:off x="3714733" y="3311252"/>
                <a:ext cx="670052" cy="979309"/>
              </a:xfrm>
              <a:prstGeom prst="rect">
                <a:avLst/>
              </a:prstGeom>
              <a:noFill/>
            </p:spPr>
          </p:pic>
          <p:pic>
            <p:nvPicPr>
              <p:cNvPr id="90" name="Picture 2" descr="school, black, two, stick, outline, people, boy, happy"/>
              <p:cNvPicPr>
                <a:picLocks noChangeAspect="1" noChangeArrowheads="1"/>
              </p:cNvPicPr>
              <p:nvPr/>
            </p:nvPicPr>
            <p:blipFill>
              <a:blip r:embed="rId5" cstate="print"/>
              <a:srcRect r="49326"/>
              <a:stretch>
                <a:fillRect/>
              </a:stretch>
            </p:blipFill>
            <p:spPr bwMode="auto">
              <a:xfrm>
                <a:off x="5119259" y="3311252"/>
                <a:ext cx="670052" cy="979309"/>
              </a:xfrm>
              <a:prstGeom prst="rect">
                <a:avLst/>
              </a:prstGeom>
              <a:noFill/>
            </p:spPr>
          </p:pic>
          <p:pic>
            <p:nvPicPr>
              <p:cNvPr id="91" name="Picture 2" descr="school, black, two, stick, outline, people, boy, happy"/>
              <p:cNvPicPr>
                <a:picLocks noChangeAspect="1" noChangeArrowheads="1"/>
              </p:cNvPicPr>
              <p:nvPr/>
            </p:nvPicPr>
            <p:blipFill>
              <a:blip r:embed="rId5" cstate="print"/>
              <a:srcRect r="49326"/>
              <a:stretch>
                <a:fillRect/>
              </a:stretch>
            </p:blipFill>
            <p:spPr bwMode="auto">
              <a:xfrm>
                <a:off x="5810534" y="3311252"/>
                <a:ext cx="670052" cy="979309"/>
              </a:xfrm>
              <a:prstGeom prst="rect">
                <a:avLst/>
              </a:prstGeom>
              <a:noFill/>
            </p:spPr>
          </p:pic>
          <p:pic>
            <p:nvPicPr>
              <p:cNvPr id="92" name="Picture 2" descr="school, black, two, stick, outline, people, boy, happy"/>
              <p:cNvPicPr>
                <a:picLocks noChangeAspect="1" noChangeArrowheads="1"/>
              </p:cNvPicPr>
              <p:nvPr/>
            </p:nvPicPr>
            <p:blipFill>
              <a:blip r:embed="rId5" cstate="print"/>
              <a:srcRect r="49326"/>
              <a:stretch>
                <a:fillRect/>
              </a:stretch>
            </p:blipFill>
            <p:spPr bwMode="auto">
              <a:xfrm>
                <a:off x="6480586" y="3311252"/>
                <a:ext cx="670052" cy="979309"/>
              </a:xfrm>
              <a:prstGeom prst="rect">
                <a:avLst/>
              </a:prstGeom>
              <a:noFill/>
            </p:spPr>
          </p:pic>
        </p:grpSp>
      </p:grpSp>
    </p:spTree>
    <p:extLst>
      <p:ext uri="{BB962C8B-B14F-4D97-AF65-F5344CB8AC3E}">
        <p14:creationId xmlns:p14="http://schemas.microsoft.com/office/powerpoint/2010/main" val="1323651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172175" y="333375"/>
            <a:ext cx="6731856" cy="1052888"/>
          </a:xfrm>
        </p:spPr>
        <p:txBody>
          <a:bodyPr>
            <a:normAutofit/>
          </a:bodyPr>
          <a:lstStyle/>
          <a:p>
            <a:r>
              <a:rPr lang="en-GB" sz="3400" dirty="0">
                <a:solidFill>
                  <a:srgbClr val="00AE9E"/>
                </a:solidFill>
              </a:rPr>
              <a:t>P</a:t>
            </a:r>
            <a:r>
              <a:rPr lang="en-GB" sz="3400" dirty="0" smtClean="0">
                <a:solidFill>
                  <a:srgbClr val="00AE9E"/>
                </a:solidFill>
              </a:rPr>
              <a:t>hysical activity by region</a:t>
            </a:r>
            <a:r>
              <a:rPr lang="en-GB" dirty="0" smtClean="0"/>
              <a:t/>
            </a:r>
            <a:br>
              <a:rPr lang="en-GB" dirty="0" smtClean="0"/>
            </a:br>
            <a:r>
              <a:rPr lang="en-GB" sz="1600" b="1" spc="0" dirty="0" smtClean="0">
                <a:solidFill>
                  <a:schemeClr val="tx1"/>
                </a:solidFill>
                <a:cs typeface="Arial" pitchFamily="34" charset="0"/>
              </a:rPr>
              <a:t>Health Survey for England 2012, </a:t>
            </a:r>
            <a:r>
              <a:rPr lang="en-GB" sz="1600" b="1" spc="0" dirty="0">
                <a:solidFill>
                  <a:schemeClr val="tx1"/>
                </a:solidFill>
                <a:cs typeface="Arial" pitchFamily="34" charset="0"/>
              </a:rPr>
              <a:t>b</a:t>
            </a:r>
            <a:r>
              <a:rPr lang="en-GB" sz="1600" b="1" spc="0" dirty="0" smtClean="0">
                <a:solidFill>
                  <a:schemeClr val="tx1"/>
                </a:solidFill>
                <a:cs typeface="Arial" pitchFamily="34" charset="0"/>
              </a:rPr>
              <a:t>oys aged 5-15 years</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5</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8" name="TextBox 11"/>
          <p:cNvSpPr txBox="1">
            <a:spLocks noChangeArrowheads="1"/>
          </p:cNvSpPr>
          <p:nvPr/>
        </p:nvSpPr>
        <p:spPr bwMode="auto">
          <a:xfrm>
            <a:off x="982406" y="5383107"/>
            <a:ext cx="7921625" cy="1092607"/>
          </a:xfrm>
          <a:prstGeom prst="rect">
            <a:avLst/>
          </a:prstGeom>
          <a:noFill/>
          <a:ln w="9525">
            <a:noFill/>
            <a:miter lim="800000"/>
            <a:headEnd/>
            <a:tailEnd/>
          </a:ln>
        </p:spPr>
        <p:txBody>
          <a:bodyPr wrap="square">
            <a:spAutoFit/>
          </a:bodyPr>
          <a:lstStyle/>
          <a:p>
            <a:r>
              <a:rPr lang="en-GB" sz="1100" b="1" dirty="0" smtClean="0">
                <a:latin typeface="Arial" panose="020B0604020202020204" pitchFamily="34" charset="0"/>
                <a:cs typeface="Arial" panose="020B0604020202020204" pitchFamily="34" charset="0"/>
              </a:rPr>
              <a:t>Low activity: </a:t>
            </a:r>
            <a:r>
              <a:rPr lang="en-GB" sz="1100" dirty="0">
                <a:latin typeface="Arial" panose="020B0604020202020204" pitchFamily="34" charset="0"/>
                <a:cs typeface="Arial" panose="020B0604020202020204" pitchFamily="34" charset="0"/>
              </a:rPr>
              <a:t>&lt;</a:t>
            </a:r>
            <a:r>
              <a:rPr lang="en-GB" sz="1100" dirty="0" smtClean="0">
                <a:latin typeface="Arial" panose="020B0604020202020204" pitchFamily="34" charset="0"/>
                <a:cs typeface="Arial" panose="020B0604020202020204" pitchFamily="34" charset="0"/>
              </a:rPr>
              <a:t>30 </a:t>
            </a:r>
            <a:r>
              <a:rPr lang="en-GB" sz="1100" dirty="0">
                <a:latin typeface="Arial" panose="020B0604020202020204" pitchFamily="34" charset="0"/>
                <a:cs typeface="Arial" panose="020B0604020202020204" pitchFamily="34" charset="0"/>
              </a:rPr>
              <a:t>minutes of MVPA on each day, or MVPA of </a:t>
            </a:r>
            <a:r>
              <a:rPr lang="en-GB" sz="1100" dirty="0" smtClean="0">
                <a:latin typeface="Arial" panose="020B0604020202020204" pitchFamily="34" charset="0"/>
                <a:cs typeface="Arial" panose="020B0604020202020204" pitchFamily="34" charset="0"/>
              </a:rPr>
              <a:t>60+ </a:t>
            </a:r>
            <a:r>
              <a:rPr lang="en-GB" sz="1100" dirty="0">
                <a:latin typeface="Arial" panose="020B0604020202020204" pitchFamily="34" charset="0"/>
                <a:cs typeface="Arial" panose="020B0604020202020204" pitchFamily="34" charset="0"/>
              </a:rPr>
              <a:t>minutes </a:t>
            </a:r>
            <a:r>
              <a:rPr lang="en-GB" sz="1100" dirty="0" smtClean="0">
                <a:latin typeface="Arial" panose="020B0604020202020204" pitchFamily="34" charset="0"/>
                <a:cs typeface="Arial" panose="020B0604020202020204" pitchFamily="34" charset="0"/>
              </a:rPr>
              <a:t>on less than </a:t>
            </a:r>
            <a:r>
              <a:rPr lang="en-GB" sz="1100" dirty="0">
                <a:latin typeface="Arial" panose="020B0604020202020204" pitchFamily="34" charset="0"/>
                <a:cs typeface="Arial" panose="020B0604020202020204" pitchFamily="34" charset="0"/>
              </a:rPr>
              <a:t>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Some activity: </a:t>
            </a:r>
            <a:r>
              <a:rPr lang="en-GB" sz="1100" dirty="0">
                <a:latin typeface="Arial" panose="020B0604020202020204" pitchFamily="34" charset="0"/>
                <a:cs typeface="Arial" panose="020B0604020202020204" pitchFamily="34" charset="0"/>
              </a:rPr>
              <a:t>30-59 minutes of MVPA on all 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Meets recommendations</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At least 60 </a:t>
            </a:r>
            <a:r>
              <a:rPr lang="en-GB" sz="1100" dirty="0" smtClean="0">
                <a:latin typeface="Arial" panose="020B0604020202020204" pitchFamily="34" charset="0"/>
                <a:cs typeface="Arial" panose="020B0604020202020204" pitchFamily="34" charset="0"/>
              </a:rPr>
              <a:t>minutes </a:t>
            </a:r>
            <a:r>
              <a:rPr lang="en-GB" sz="1100" dirty="0">
                <a:latin typeface="Arial" panose="020B0604020202020204" pitchFamily="34" charset="0"/>
                <a:cs typeface="Arial" panose="020B0604020202020204" pitchFamily="34" charset="0"/>
              </a:rPr>
              <a:t>of moderate to vigorous (MVPA) on all seven days in the last </a:t>
            </a:r>
            <a:r>
              <a:rPr lang="en-GB" sz="1100" dirty="0" smtClean="0">
                <a:latin typeface="Arial" panose="020B0604020202020204" pitchFamily="34" charset="0"/>
                <a:cs typeface="Arial" panose="020B0604020202020204" pitchFamily="34" charset="0"/>
              </a:rPr>
              <a:t>week</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MVPA = </a:t>
            </a:r>
            <a:r>
              <a:rPr lang="en-GB" sz="1100" dirty="0" smtClean="0">
                <a:latin typeface="Arial" panose="020B0604020202020204" pitchFamily="34" charset="0"/>
                <a:cs typeface="Arial" panose="020B0604020202020204" pitchFamily="34" charset="0"/>
              </a:rPr>
              <a:t>moderate to vigorous intensity physical activity</a:t>
            </a:r>
            <a:endParaRPr lang="en-GB" sz="1100" dirty="0">
              <a:latin typeface="Arial" panose="020B0604020202020204" pitchFamily="34" charset="0"/>
              <a:cs typeface="Arial" panose="020B0604020202020204" pitchFamily="34" charset="0"/>
            </a:endParaRPr>
          </a:p>
          <a:p>
            <a:endParaRPr lang="en-GB" sz="1000"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759" y="1141259"/>
            <a:ext cx="7108482" cy="420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195736" y="366499"/>
            <a:ext cx="6731856" cy="1052888"/>
          </a:xfrm>
        </p:spPr>
        <p:txBody>
          <a:bodyPr>
            <a:normAutofit/>
          </a:bodyPr>
          <a:lstStyle/>
          <a:p>
            <a:r>
              <a:rPr lang="en-GB" sz="3400" dirty="0">
                <a:solidFill>
                  <a:srgbClr val="00AE9E"/>
                </a:solidFill>
              </a:rPr>
              <a:t>P</a:t>
            </a:r>
            <a:r>
              <a:rPr lang="en-GB" sz="3400" dirty="0" smtClean="0">
                <a:solidFill>
                  <a:srgbClr val="00AE9E"/>
                </a:solidFill>
              </a:rPr>
              <a:t>hysical activity by region</a:t>
            </a:r>
            <a:r>
              <a:rPr lang="en-GB" dirty="0" smtClean="0"/>
              <a:t/>
            </a:r>
            <a:br>
              <a:rPr lang="en-GB" dirty="0" smtClean="0"/>
            </a:br>
            <a:r>
              <a:rPr lang="en-GB" sz="1600" b="1" spc="0" dirty="0" smtClean="0">
                <a:solidFill>
                  <a:schemeClr val="tx1"/>
                </a:solidFill>
                <a:cs typeface="Arial" pitchFamily="34" charset="0"/>
              </a:rPr>
              <a:t>Health Survey for England 2012, girls aged 5-15 years</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6</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8" name="TextBox 11"/>
          <p:cNvSpPr txBox="1">
            <a:spLocks noChangeArrowheads="1"/>
          </p:cNvSpPr>
          <p:nvPr/>
        </p:nvSpPr>
        <p:spPr bwMode="auto">
          <a:xfrm>
            <a:off x="971282" y="5385047"/>
            <a:ext cx="8786781" cy="1092607"/>
          </a:xfrm>
          <a:prstGeom prst="rect">
            <a:avLst/>
          </a:prstGeom>
          <a:noFill/>
          <a:ln w="9525">
            <a:noFill/>
            <a:miter lim="800000"/>
            <a:headEnd/>
            <a:tailEnd/>
          </a:ln>
        </p:spPr>
        <p:txBody>
          <a:bodyPr>
            <a:spAutoFit/>
          </a:bodyPr>
          <a:lstStyle/>
          <a:p>
            <a:r>
              <a:rPr lang="en-GB" sz="1100" b="1" dirty="0" smtClean="0">
                <a:latin typeface="Arial" panose="020B0604020202020204" pitchFamily="34" charset="0"/>
                <a:cs typeface="Arial" panose="020B0604020202020204" pitchFamily="34" charset="0"/>
              </a:rPr>
              <a:t>Low activity</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&lt;</a:t>
            </a:r>
            <a:r>
              <a:rPr lang="en-GB" sz="1100" dirty="0" smtClean="0">
                <a:latin typeface="Arial" panose="020B0604020202020204" pitchFamily="34" charset="0"/>
                <a:cs typeface="Arial" panose="020B0604020202020204" pitchFamily="34" charset="0"/>
              </a:rPr>
              <a:t>30 </a:t>
            </a:r>
            <a:r>
              <a:rPr lang="en-GB" sz="1100" dirty="0">
                <a:latin typeface="Arial" panose="020B0604020202020204" pitchFamily="34" charset="0"/>
                <a:cs typeface="Arial" panose="020B0604020202020204" pitchFamily="34" charset="0"/>
              </a:rPr>
              <a:t>minutes of MVPA on each day, or MVPA of </a:t>
            </a:r>
            <a:r>
              <a:rPr lang="en-GB" sz="1100" dirty="0" smtClean="0">
                <a:latin typeface="Arial" panose="020B0604020202020204" pitchFamily="34" charset="0"/>
                <a:cs typeface="Arial" panose="020B0604020202020204" pitchFamily="34" charset="0"/>
              </a:rPr>
              <a:t>60+ </a:t>
            </a:r>
            <a:r>
              <a:rPr lang="en-GB" sz="1100" dirty="0">
                <a:latin typeface="Arial" panose="020B0604020202020204" pitchFamily="34" charset="0"/>
                <a:cs typeface="Arial" panose="020B0604020202020204" pitchFamily="34" charset="0"/>
              </a:rPr>
              <a:t>minutes </a:t>
            </a:r>
            <a:r>
              <a:rPr lang="en-GB" sz="1100" dirty="0" smtClean="0">
                <a:latin typeface="Arial" panose="020B0604020202020204" pitchFamily="34" charset="0"/>
                <a:cs typeface="Arial" panose="020B0604020202020204" pitchFamily="34" charset="0"/>
              </a:rPr>
              <a:t>on less than </a:t>
            </a:r>
            <a:r>
              <a:rPr lang="en-GB" sz="1100" dirty="0">
                <a:latin typeface="Arial" panose="020B0604020202020204" pitchFamily="34" charset="0"/>
                <a:cs typeface="Arial" panose="020B0604020202020204" pitchFamily="34" charset="0"/>
              </a:rPr>
              <a:t>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Some activity: </a:t>
            </a:r>
            <a:r>
              <a:rPr lang="en-GB" sz="1100" dirty="0">
                <a:latin typeface="Arial" panose="020B0604020202020204" pitchFamily="34" charset="0"/>
                <a:cs typeface="Arial" panose="020B0604020202020204" pitchFamily="34" charset="0"/>
              </a:rPr>
              <a:t>30-59 minutes of MVPA on all 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Meets recommendations</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At least 60 </a:t>
            </a:r>
            <a:r>
              <a:rPr lang="en-GB" sz="1100" dirty="0" smtClean="0">
                <a:latin typeface="Arial" panose="020B0604020202020204" pitchFamily="34" charset="0"/>
                <a:cs typeface="Arial" panose="020B0604020202020204" pitchFamily="34" charset="0"/>
              </a:rPr>
              <a:t>minutes </a:t>
            </a:r>
            <a:r>
              <a:rPr lang="en-GB" sz="1100" dirty="0">
                <a:latin typeface="Arial" panose="020B0604020202020204" pitchFamily="34" charset="0"/>
                <a:cs typeface="Arial" panose="020B0604020202020204" pitchFamily="34" charset="0"/>
              </a:rPr>
              <a:t>of moderate to vigorous (MVPA) on all seven days in the last </a:t>
            </a:r>
            <a:r>
              <a:rPr lang="en-GB" sz="1100" dirty="0" smtClean="0">
                <a:latin typeface="Arial" panose="020B0604020202020204" pitchFamily="34" charset="0"/>
                <a:cs typeface="Arial" panose="020B0604020202020204" pitchFamily="34" charset="0"/>
              </a:rPr>
              <a:t>week</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MVPA = moderate to vigorous intensity physical activity</a:t>
            </a:r>
          </a:p>
          <a:p>
            <a:endParaRPr lang="en-GB" sz="10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689" y="1135225"/>
            <a:ext cx="7134622" cy="4220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9892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161170" y="366499"/>
            <a:ext cx="6982830" cy="1052888"/>
          </a:xfrm>
        </p:spPr>
        <p:txBody>
          <a:bodyPr>
            <a:normAutofit/>
          </a:bodyPr>
          <a:lstStyle/>
          <a:p>
            <a:r>
              <a:rPr lang="en-GB" sz="3800" dirty="0" smtClean="0">
                <a:solidFill>
                  <a:srgbClr val="00AE9E"/>
                </a:solidFill>
              </a:rPr>
              <a:t>Trends in </a:t>
            </a:r>
            <a:r>
              <a:rPr lang="en-GB" sz="3800" spc="0" dirty="0" smtClean="0">
                <a:solidFill>
                  <a:srgbClr val="00AE9E"/>
                </a:solidFill>
              </a:rPr>
              <a:t>physical</a:t>
            </a:r>
            <a:r>
              <a:rPr lang="en-GB" sz="3800" dirty="0" smtClean="0">
                <a:solidFill>
                  <a:srgbClr val="00AE9E"/>
                </a:solidFill>
              </a:rPr>
              <a:t> activity</a:t>
            </a:r>
            <a:r>
              <a:rPr lang="en-GB" sz="3400" dirty="0" smtClean="0">
                <a:solidFill>
                  <a:srgbClr val="00AE9E"/>
                </a:solidFill>
              </a:rPr>
              <a:t/>
            </a:r>
            <a:br>
              <a:rPr lang="en-GB" sz="3400" dirty="0" smtClean="0">
                <a:solidFill>
                  <a:srgbClr val="00AE9E"/>
                </a:solidFill>
              </a:rPr>
            </a:br>
            <a:r>
              <a:rPr lang="en-GB" sz="1600" b="1" spc="0" dirty="0" smtClean="0">
                <a:solidFill>
                  <a:schemeClr val="tx1"/>
                </a:solidFill>
                <a:cs typeface="Arial" pitchFamily="34" charset="0"/>
              </a:rPr>
              <a:t>Children aged 2-15years; Health Survey for England 2008-2012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7</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5972"/>
          <a:stretch/>
        </p:blipFill>
        <p:spPr bwMode="auto">
          <a:xfrm>
            <a:off x="879826" y="1357703"/>
            <a:ext cx="7384347" cy="3805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11"/>
          <p:cNvSpPr txBox="1">
            <a:spLocks noChangeArrowheads="1"/>
          </p:cNvSpPr>
          <p:nvPr/>
        </p:nvSpPr>
        <p:spPr bwMode="auto">
          <a:xfrm>
            <a:off x="971550" y="5382862"/>
            <a:ext cx="8786781" cy="1107996"/>
          </a:xfrm>
          <a:prstGeom prst="rect">
            <a:avLst/>
          </a:prstGeom>
          <a:noFill/>
          <a:ln w="9525">
            <a:noFill/>
            <a:miter lim="800000"/>
            <a:headEnd/>
            <a:tailEnd/>
          </a:ln>
        </p:spPr>
        <p:txBody>
          <a:bodyPr>
            <a:spAutoFit/>
          </a:bodyPr>
          <a:lstStyle/>
          <a:p>
            <a:r>
              <a:rPr lang="en-GB" sz="1100" b="1" dirty="0" smtClean="0">
                <a:latin typeface="Arial" panose="020B0604020202020204" pitchFamily="34" charset="0"/>
                <a:cs typeface="Arial" panose="020B0604020202020204" pitchFamily="34" charset="0"/>
              </a:rPr>
              <a:t>Low activity</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&lt;</a:t>
            </a:r>
            <a:r>
              <a:rPr lang="en-GB" sz="1100" dirty="0" smtClean="0">
                <a:latin typeface="Arial" panose="020B0604020202020204" pitchFamily="34" charset="0"/>
                <a:cs typeface="Arial" panose="020B0604020202020204" pitchFamily="34" charset="0"/>
              </a:rPr>
              <a:t>30 </a:t>
            </a:r>
            <a:r>
              <a:rPr lang="en-GB" sz="1100" dirty="0">
                <a:latin typeface="Arial" panose="020B0604020202020204" pitchFamily="34" charset="0"/>
                <a:cs typeface="Arial" panose="020B0604020202020204" pitchFamily="34" charset="0"/>
              </a:rPr>
              <a:t>minutes of MVPA on each day, or MVPA of </a:t>
            </a:r>
            <a:r>
              <a:rPr lang="en-GB" sz="1100" dirty="0" smtClean="0">
                <a:latin typeface="Arial" panose="020B0604020202020204" pitchFamily="34" charset="0"/>
                <a:cs typeface="Arial" panose="020B0604020202020204" pitchFamily="34" charset="0"/>
              </a:rPr>
              <a:t>60+ </a:t>
            </a:r>
            <a:r>
              <a:rPr lang="en-GB" sz="1100" dirty="0">
                <a:latin typeface="Arial" panose="020B0604020202020204" pitchFamily="34" charset="0"/>
                <a:cs typeface="Arial" panose="020B0604020202020204" pitchFamily="34" charset="0"/>
              </a:rPr>
              <a:t>minutes </a:t>
            </a:r>
            <a:r>
              <a:rPr lang="en-GB" sz="1100" dirty="0" smtClean="0">
                <a:latin typeface="Arial" panose="020B0604020202020204" pitchFamily="34" charset="0"/>
                <a:cs typeface="Arial" panose="020B0604020202020204" pitchFamily="34" charset="0"/>
              </a:rPr>
              <a:t>on less than </a:t>
            </a:r>
            <a:r>
              <a:rPr lang="en-GB" sz="1100" dirty="0">
                <a:latin typeface="Arial" panose="020B0604020202020204" pitchFamily="34" charset="0"/>
                <a:cs typeface="Arial" panose="020B0604020202020204" pitchFamily="34" charset="0"/>
              </a:rPr>
              <a:t>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Some activity</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30-59 minutes of MVPA on all seven days in the last </a:t>
            </a:r>
            <a:r>
              <a:rPr lang="en-GB" sz="1100" dirty="0" smtClean="0">
                <a:latin typeface="Arial" panose="020B0604020202020204" pitchFamily="34" charset="0"/>
                <a:cs typeface="Arial" panose="020B0604020202020204" pitchFamily="34" charset="0"/>
              </a:rPr>
              <a:t>week</a:t>
            </a:r>
          </a:p>
          <a:p>
            <a:r>
              <a:rPr lang="en-GB" sz="1100" b="1" dirty="0" smtClean="0">
                <a:latin typeface="Arial" panose="020B0604020202020204" pitchFamily="34" charset="0"/>
                <a:cs typeface="Arial" panose="020B0604020202020204" pitchFamily="34" charset="0"/>
              </a:rPr>
              <a:t>Meets recommendations</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At least 60 </a:t>
            </a:r>
            <a:r>
              <a:rPr lang="en-GB" sz="1100" dirty="0" smtClean="0">
                <a:latin typeface="Arial" panose="020B0604020202020204" pitchFamily="34" charset="0"/>
                <a:cs typeface="Arial" panose="020B0604020202020204" pitchFamily="34" charset="0"/>
              </a:rPr>
              <a:t>minutes </a:t>
            </a:r>
            <a:r>
              <a:rPr lang="en-GB" sz="1100" dirty="0">
                <a:latin typeface="Arial" panose="020B0604020202020204" pitchFamily="34" charset="0"/>
                <a:cs typeface="Arial" panose="020B0604020202020204" pitchFamily="34" charset="0"/>
              </a:rPr>
              <a:t>of moderate to vigorous (MVPA) on all seven days in the last </a:t>
            </a:r>
            <a:r>
              <a:rPr lang="en-GB" sz="1100" dirty="0" smtClean="0">
                <a:latin typeface="Arial" panose="020B0604020202020204" pitchFamily="34" charset="0"/>
                <a:cs typeface="Arial" panose="020B0604020202020204" pitchFamily="34" charset="0"/>
              </a:rPr>
              <a:t>week</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MVPA = moderate to vigorous intensity physical activity</a:t>
            </a:r>
          </a:p>
          <a:p>
            <a:endParaRPr lang="en-GB"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051720" y="379368"/>
            <a:ext cx="6984776" cy="1350279"/>
          </a:xfrm>
        </p:spPr>
        <p:txBody>
          <a:bodyPr>
            <a:normAutofit/>
          </a:bodyPr>
          <a:lstStyle/>
          <a:p>
            <a:pPr>
              <a:lnSpc>
                <a:spcPts val="3400"/>
              </a:lnSpc>
            </a:pPr>
            <a:r>
              <a:rPr lang="en-GB" sz="3800" dirty="0" smtClean="0">
                <a:solidFill>
                  <a:srgbClr val="00AE9E"/>
                </a:solidFill>
              </a:rPr>
              <a:t>Physical inactivity by household </a:t>
            </a:r>
            <a:br>
              <a:rPr lang="en-GB" sz="3800" dirty="0" smtClean="0">
                <a:solidFill>
                  <a:srgbClr val="00AE9E"/>
                </a:solidFill>
              </a:rPr>
            </a:br>
            <a:r>
              <a:rPr lang="en-GB" sz="3800" dirty="0" smtClean="0">
                <a:solidFill>
                  <a:srgbClr val="00AE9E"/>
                </a:solidFill>
              </a:rPr>
              <a:t>income</a:t>
            </a:r>
            <a:r>
              <a:rPr lang="en-GB" sz="2700" baseline="50000" dirty="0" smtClean="0">
                <a:solidFill>
                  <a:schemeClr val="tx1"/>
                </a:solidFill>
              </a:rPr>
              <a:t>ª</a:t>
            </a:r>
            <a:r>
              <a:rPr lang="en-GB" sz="3800" dirty="0" smtClean="0">
                <a:solidFill>
                  <a:srgbClr val="00AE9E"/>
                </a:solidFill>
              </a:rPr>
              <a:t> </a:t>
            </a:r>
            <a:r>
              <a:rPr lang="en-GB" sz="3800" dirty="0" smtClean="0"/>
              <a:t>               </a:t>
            </a:r>
            <a:br>
              <a:rPr lang="en-GB" sz="3800" dirty="0" smtClean="0"/>
            </a:br>
            <a:r>
              <a:rPr lang="en-GB" sz="1600" b="1" spc="0" dirty="0" smtClean="0">
                <a:solidFill>
                  <a:schemeClr val="tx1"/>
                </a:solidFill>
                <a:cs typeface="Arial" pitchFamily="34" charset="0"/>
              </a:rPr>
              <a:t>Children aged 2-15years; Health Survey for England 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8</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8" name="TextBox 7"/>
          <p:cNvSpPr txBox="1"/>
          <p:nvPr/>
        </p:nvSpPr>
        <p:spPr>
          <a:xfrm>
            <a:off x="1042988" y="5589240"/>
            <a:ext cx="7201420" cy="646331"/>
          </a:xfrm>
          <a:prstGeom prst="rect">
            <a:avLst/>
          </a:prstGeom>
          <a:noFill/>
        </p:spPr>
        <p:txBody>
          <a:bodyPr wrap="square" rtlCol="0">
            <a:spAutoFit/>
          </a:bodyPr>
          <a:lstStyle/>
          <a:p>
            <a:pPr indent="-144000">
              <a:tabLst>
                <a:tab pos="108000" algn="l"/>
              </a:tabLst>
            </a:pPr>
            <a:r>
              <a:rPr lang="en-GB" sz="1200" dirty="0" smtClean="0">
                <a:latin typeface="Arial" panose="020B0604020202020204" pitchFamily="34" charset="0"/>
                <a:cs typeface="Arial" panose="020B0604020202020204" pitchFamily="34" charset="0"/>
              </a:rPr>
              <a:t>ª </a:t>
            </a:r>
            <a:r>
              <a:rPr lang="en-GB" sz="1200" dirty="0" err="1" smtClean="0">
                <a:latin typeface="Arial" panose="020B0604020202020204" pitchFamily="34" charset="0"/>
                <a:cs typeface="Arial" panose="020B0604020202020204" pitchFamily="34" charset="0"/>
              </a:rPr>
              <a:t>Equivalised</a:t>
            </a:r>
            <a:r>
              <a:rPr lang="en-GB" sz="1200" dirty="0" smtClean="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household income is a measure that takes account of the number of people in the </a:t>
            </a:r>
            <a:r>
              <a:rPr lang="en-GB" sz="1200" dirty="0" smtClean="0">
                <a:latin typeface="Arial" panose="020B0604020202020204" pitchFamily="34" charset="0"/>
                <a:cs typeface="Arial" panose="020B0604020202020204" pitchFamily="34" charset="0"/>
              </a:rPr>
              <a:t>	household</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 For this </a:t>
            </a:r>
            <a:r>
              <a:rPr lang="en-GB" sz="1200" dirty="0">
                <a:latin typeface="Arial" panose="020B0604020202020204" pitchFamily="34" charset="0"/>
                <a:cs typeface="Arial" panose="020B0604020202020204" pitchFamily="34" charset="0"/>
              </a:rPr>
              <a:t>analysis, households </a:t>
            </a:r>
            <a:r>
              <a:rPr lang="en-GB" sz="1200" dirty="0" smtClean="0">
                <a:latin typeface="Arial" panose="020B0604020202020204" pitchFamily="34" charset="0"/>
                <a:cs typeface="Arial" panose="020B0604020202020204" pitchFamily="34" charset="0"/>
              </a:rPr>
              <a:t>were split </a:t>
            </a:r>
            <a:r>
              <a:rPr lang="en-GB" sz="1200" dirty="0">
                <a:latin typeface="Arial" panose="020B0604020202020204" pitchFamily="34" charset="0"/>
                <a:cs typeface="Arial" panose="020B0604020202020204" pitchFamily="34" charset="0"/>
              </a:rPr>
              <a:t>into five equal-sized groups banded by income </a:t>
            </a:r>
            <a:r>
              <a:rPr lang="en-GB" sz="1200" dirty="0" smtClean="0">
                <a:latin typeface="Arial" panose="020B0604020202020204" pitchFamily="34" charset="0"/>
                <a:cs typeface="Arial" panose="020B0604020202020204" pitchFamily="34" charset="0"/>
              </a:rPr>
              <a:t>	level </a:t>
            </a:r>
            <a:r>
              <a:rPr lang="en-GB" sz="1200" dirty="0">
                <a:latin typeface="Arial" panose="020B0604020202020204" pitchFamily="34" charset="0"/>
                <a:cs typeface="Arial" panose="020B0604020202020204" pitchFamily="34" charset="0"/>
              </a:rPr>
              <a:t>(income quintiles). </a:t>
            </a:r>
            <a:r>
              <a:rPr lang="en-GB" sz="1200" dirty="0" smtClean="0">
                <a:latin typeface="Arial" panose="020B0604020202020204" pitchFamily="34" charset="0"/>
                <a:cs typeface="Arial" panose="020B0604020202020204" pitchFamily="34" charset="0"/>
              </a:rPr>
              <a:t>Physical </a:t>
            </a:r>
            <a:r>
              <a:rPr lang="en-GB" sz="1200" dirty="0">
                <a:latin typeface="Arial" panose="020B0604020202020204" pitchFamily="34" charset="0"/>
                <a:cs typeface="Arial" panose="020B0604020202020204" pitchFamily="34" charset="0"/>
              </a:rPr>
              <a:t>activity levels were compared between these groups</a:t>
            </a:r>
            <a:endParaRPr lang="en-GB" sz="1200" baseline="30000" dirty="0" smtClean="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663" y="1729647"/>
            <a:ext cx="6486674" cy="38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195736" y="530982"/>
            <a:ext cx="6731856" cy="864096"/>
          </a:xfrm>
        </p:spPr>
        <p:txBody>
          <a:bodyPr>
            <a:normAutofit/>
          </a:bodyPr>
          <a:lstStyle/>
          <a:p>
            <a:pPr>
              <a:lnSpc>
                <a:spcPts val="3100"/>
              </a:lnSpc>
            </a:pPr>
            <a:r>
              <a:rPr lang="en-GB" sz="3400" dirty="0" smtClean="0">
                <a:solidFill>
                  <a:srgbClr val="00AE9E"/>
                </a:solidFill>
              </a:rPr>
              <a:t>Time spent sedentary in leisure time</a:t>
            </a:r>
            <a:r>
              <a:rPr lang="en-GB" sz="3600" dirty="0" smtClean="0">
                <a:solidFill>
                  <a:srgbClr val="00AE9E"/>
                </a:solidFill>
              </a:rPr>
              <a:t/>
            </a:r>
            <a:br>
              <a:rPr lang="en-GB" sz="3600" dirty="0" smtClean="0">
                <a:solidFill>
                  <a:srgbClr val="00AE9E"/>
                </a:solidFill>
              </a:rPr>
            </a:br>
            <a:r>
              <a:rPr lang="en-GB" sz="1600" b="1" spc="0" dirty="0" smtClean="0">
                <a:solidFill>
                  <a:schemeClr val="tx1"/>
                </a:solidFill>
              </a:rPr>
              <a:t>Children aged 2-15 years;</a:t>
            </a:r>
            <a:r>
              <a:rPr lang="en-GB" sz="1600" b="1" spc="0" dirty="0" smtClean="0"/>
              <a:t> </a:t>
            </a:r>
            <a:r>
              <a:rPr lang="en-GB" sz="1600" b="1" spc="0" dirty="0" smtClean="0">
                <a:solidFill>
                  <a:schemeClr val="tx1"/>
                </a:solidFill>
                <a:cs typeface="Arial" pitchFamily="34" charset="0"/>
              </a:rPr>
              <a:t>Health Survey for England 2012</a:t>
            </a:r>
            <a:endParaRPr lang="en-US" sz="1600" b="1" spc="0" dirty="0">
              <a:solidFill>
                <a:schemeClr val="tx1"/>
              </a:solidFill>
              <a:cs typeface="Arial" pitchFamily="34" charset="0"/>
            </a:endParaRPr>
          </a:p>
        </p:txBody>
      </p:sp>
      <p:sp>
        <p:nvSpPr>
          <p:cNvPr id="4" name="Slide Number Placeholder 3"/>
          <p:cNvSpPr>
            <a:spLocks noGrp="1"/>
          </p:cNvSpPr>
          <p:nvPr>
            <p:ph type="sldNum" sz="quarter" idx="12"/>
          </p:nvPr>
        </p:nvSpPr>
        <p:spPr/>
        <p:txBody>
          <a:bodyPr/>
          <a:lstStyle/>
          <a:p>
            <a:fld id="{E051598E-9D06-4046-8EF2-7702044C4E81}" type="slidenum">
              <a:rPr lang="en-US" smtClean="0"/>
              <a:pPr/>
              <a:t>9</a:t>
            </a:fld>
            <a:endParaRPr lang="en-US" dirty="0"/>
          </a:p>
        </p:txBody>
      </p:sp>
      <p:sp>
        <p:nvSpPr>
          <p:cNvPr id="5" name="Footer Placeholder 4"/>
          <p:cNvSpPr>
            <a:spLocks noGrp="1"/>
          </p:cNvSpPr>
          <p:nvPr>
            <p:ph type="ftr" sz="quarter" idx="3"/>
          </p:nvPr>
        </p:nvSpPr>
        <p:spPr/>
        <p:txBody>
          <a:bodyPr/>
          <a:lstStyle/>
          <a:p>
            <a:r>
              <a:rPr lang="en-GB" smtClean="0"/>
              <a:t>Patterns and trends in child physical activity</a:t>
            </a:r>
            <a:endParaRPr lang="en-US" dirty="0"/>
          </a:p>
        </p:txBody>
      </p:sp>
      <p:sp>
        <p:nvSpPr>
          <p:cNvPr id="8" name="TextBox 7"/>
          <p:cNvSpPr txBox="1"/>
          <p:nvPr/>
        </p:nvSpPr>
        <p:spPr>
          <a:xfrm>
            <a:off x="807245" y="1484784"/>
            <a:ext cx="7552188" cy="584775"/>
          </a:xfrm>
          <a:prstGeom prst="rect">
            <a:avLst/>
          </a:prstGeom>
          <a:noFill/>
        </p:spPr>
        <p:txBody>
          <a:bodyPr wrap="square" rtlCol="0">
            <a:spAutoFit/>
          </a:bodyPr>
          <a:lstStyle/>
          <a:p>
            <a:r>
              <a:rPr lang="en-GB" sz="1600" b="1" dirty="0">
                <a:latin typeface="Arial" pitchFamily="34" charset="0"/>
                <a:cs typeface="Arial" pitchFamily="34" charset="0"/>
              </a:rPr>
              <a:t>Proportion of children </a:t>
            </a:r>
            <a:r>
              <a:rPr lang="en-GB" sz="1600" b="1" dirty="0" smtClean="0">
                <a:latin typeface="Arial" pitchFamily="34" charset="0"/>
                <a:cs typeface="Arial" pitchFamily="34" charset="0"/>
              </a:rPr>
              <a:t>who spent six or </a:t>
            </a:r>
            <a:r>
              <a:rPr lang="en-GB" sz="1600" b="1" dirty="0">
                <a:latin typeface="Arial" pitchFamily="34" charset="0"/>
                <a:cs typeface="Arial" pitchFamily="34" charset="0"/>
              </a:rPr>
              <a:t>more hours being sedentary per day by age </a:t>
            </a:r>
            <a:r>
              <a:rPr lang="en-GB" sz="1600" b="1" dirty="0" smtClean="0">
                <a:latin typeface="Arial" pitchFamily="34" charset="0"/>
                <a:cs typeface="Arial" pitchFamily="34" charset="0"/>
              </a:rPr>
              <a:t>group</a:t>
            </a:r>
            <a:endParaRPr lang="en-GB" sz="1600" b="1" baseline="30000" dirty="0" smtClean="0">
              <a:latin typeface="Arial" pitchFamily="34" charset="0"/>
              <a:cs typeface="Arial" pitchFamily="34" charset="0"/>
            </a:endParaRPr>
          </a:p>
        </p:txBody>
      </p:sp>
      <p:sp>
        <p:nvSpPr>
          <p:cNvPr id="11" name="TextBox 11"/>
          <p:cNvSpPr txBox="1">
            <a:spLocks noChangeArrowheads="1"/>
          </p:cNvSpPr>
          <p:nvPr/>
        </p:nvSpPr>
        <p:spPr bwMode="auto">
          <a:xfrm>
            <a:off x="755575" y="2413377"/>
            <a:ext cx="3640137" cy="338554"/>
          </a:xfrm>
          <a:prstGeom prst="rect">
            <a:avLst/>
          </a:prstGeom>
          <a:noFill/>
          <a:ln w="9525">
            <a:noFill/>
            <a:miter lim="800000"/>
            <a:headEnd/>
            <a:tailEnd/>
          </a:ln>
        </p:spPr>
        <p:txBody>
          <a:bodyPr wrap="square">
            <a:spAutoFit/>
          </a:bodyPr>
          <a:lstStyle/>
          <a:p>
            <a:pPr algn="just"/>
            <a:r>
              <a:rPr lang="en-GB" sz="1600" b="1" dirty="0" smtClean="0">
                <a:latin typeface="Arial" pitchFamily="34" charset="0"/>
                <a:cs typeface="Arial" pitchFamily="34" charset="0"/>
              </a:rPr>
              <a:t>Weekdays</a:t>
            </a:r>
            <a:endParaRPr lang="en-GB" sz="1600" b="1" dirty="0">
              <a:latin typeface="Arial" pitchFamily="34" charset="0"/>
              <a:cs typeface="Arial" pitchFamily="34" charset="0"/>
            </a:endParaRPr>
          </a:p>
        </p:txBody>
      </p:sp>
      <p:sp>
        <p:nvSpPr>
          <p:cNvPr id="12" name="TextBox 11"/>
          <p:cNvSpPr txBox="1">
            <a:spLocks noChangeArrowheads="1"/>
          </p:cNvSpPr>
          <p:nvPr/>
        </p:nvSpPr>
        <p:spPr bwMode="auto">
          <a:xfrm>
            <a:off x="4687837" y="2405263"/>
            <a:ext cx="3640137" cy="338554"/>
          </a:xfrm>
          <a:prstGeom prst="rect">
            <a:avLst/>
          </a:prstGeom>
          <a:noFill/>
          <a:ln w="9525">
            <a:noFill/>
            <a:miter lim="800000"/>
            <a:headEnd/>
            <a:tailEnd/>
          </a:ln>
        </p:spPr>
        <p:txBody>
          <a:bodyPr wrap="square">
            <a:spAutoFit/>
          </a:bodyPr>
          <a:lstStyle/>
          <a:p>
            <a:pPr algn="just"/>
            <a:r>
              <a:rPr lang="en-GB" sz="1600" b="1" dirty="0" smtClean="0">
                <a:latin typeface="Arial" pitchFamily="34" charset="0"/>
                <a:cs typeface="Arial" pitchFamily="34" charset="0"/>
              </a:rPr>
              <a:t>Weekends</a:t>
            </a:r>
            <a:endParaRPr lang="en-GB" sz="1600" b="1" dirty="0">
              <a:latin typeface="Arial"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44" y="2751931"/>
            <a:ext cx="3640137"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2782" y="2751931"/>
            <a:ext cx="3676650"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8519" t="3998" r="70169" b="88395"/>
          <a:stretch/>
        </p:blipFill>
        <p:spPr bwMode="auto">
          <a:xfrm>
            <a:off x="3833948" y="5851794"/>
            <a:ext cx="1476103" cy="313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98002E"/>
      </a:hlink>
      <a:folHlink>
        <a:srgbClr val="9800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Category xmlns="ab0ec70a-21b7-42aa-a7a0-24e61ed3154f">National Government Document</Document_x0020_Category>
    <Author_x002f_Publisher xmlns="ab0ec70a-21b7-42aa-a7a0-24e61ed3154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9470F724B70A48916886C0D9B7B1F8" ma:contentTypeVersion="4" ma:contentTypeDescription="Create a new document." ma:contentTypeScope="" ma:versionID="6d7b4122700798a2863ac7c6c8fe5a73">
  <xsd:schema xmlns:xsd="http://www.w3.org/2001/XMLSchema" xmlns:xs="http://www.w3.org/2001/XMLSchema" xmlns:p="http://schemas.microsoft.com/office/2006/metadata/properties" xmlns:ns2="ec1552c1-bf62-4cca-b5c7-c62fb33418a7" xmlns:ns3="ab0ec70a-21b7-42aa-a7a0-24e61ed3154f" targetNamespace="http://schemas.microsoft.com/office/2006/metadata/properties" ma:root="true" ma:fieldsID="91b772d08bd9e8693ac90453c6035a66" ns2:_="" ns3:_="">
    <xsd:import namespace="ec1552c1-bf62-4cca-b5c7-c62fb33418a7"/>
    <xsd:import namespace="ab0ec70a-21b7-42aa-a7a0-24e61ed3154f"/>
    <xsd:element name="properties">
      <xsd:complexType>
        <xsd:sequence>
          <xsd:element name="documentManagement">
            <xsd:complexType>
              <xsd:all>
                <xsd:element ref="ns2:SharedWithUsers" minOccurs="0"/>
                <xsd:element ref="ns2:SharedWithDetails" minOccurs="0"/>
                <xsd:element ref="ns3:Document_x0020_Category"/>
                <xsd:element ref="ns3:Author_x002f_Publish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552c1-bf62-4cca-b5c7-c62fb33418a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ec70a-21b7-42aa-a7a0-24e61ed3154f" elementFormDefault="qualified">
    <xsd:import namespace="http://schemas.microsoft.com/office/2006/documentManagement/types"/>
    <xsd:import namespace="http://schemas.microsoft.com/office/infopath/2007/PartnerControls"/>
    <xsd:element name="Document_x0020_Category" ma:index="10" ma:displayName="Document Category" ma:format="Dropdown" ma:internalName="Document_x0020_Category">
      <xsd:simpleType>
        <xsd:restriction base="dms:Choice">
          <xsd:enumeration value="Academic Article/Journal/Book"/>
          <xsd:enumeration value="Local Government Document"/>
          <xsd:enumeration value="National Government Document"/>
          <xsd:enumeration value="National Governing Body/Sports Body Document"/>
          <xsd:enumeration value="Data Set"/>
          <xsd:enumeration value="Support Tool"/>
          <xsd:enumeration value="Media Publication"/>
          <xsd:enumeration value="Master Knowledge Base Document"/>
          <xsd:enumeration value="Other"/>
        </xsd:restriction>
      </xsd:simpleType>
    </xsd:element>
    <xsd:element name="Author_x002f_Publisher" ma:index="11" ma:displayName="Author/Publisher" ma:internalName="Author_x002f_Publish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B28D69-76E3-40EB-94C4-4EB8D2952867}">
  <ds:schemaRefs>
    <ds:schemaRef ds:uri="http://purl.org/dc/elements/1.1/"/>
    <ds:schemaRef ds:uri="http://schemas.microsoft.com/office/2006/metadata/properties"/>
    <ds:schemaRef ds:uri="ec1552c1-bf62-4cca-b5c7-c62fb33418a7"/>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ab0ec70a-21b7-42aa-a7a0-24e61ed3154f"/>
    <ds:schemaRef ds:uri="http://www.w3.org/XML/1998/namespace"/>
  </ds:schemaRefs>
</ds:datastoreItem>
</file>

<file path=customXml/itemProps2.xml><?xml version="1.0" encoding="utf-8"?>
<ds:datastoreItem xmlns:ds="http://schemas.openxmlformats.org/officeDocument/2006/customXml" ds:itemID="{421C41EB-8C4F-4CD6-94EB-3063EE4EE18F}">
  <ds:schemaRefs>
    <ds:schemaRef ds:uri="http://schemas.microsoft.com/sharepoint/v3/contenttype/forms"/>
  </ds:schemaRefs>
</ds:datastoreItem>
</file>

<file path=customXml/itemProps3.xml><?xml version="1.0" encoding="utf-8"?>
<ds:datastoreItem xmlns:ds="http://schemas.openxmlformats.org/officeDocument/2006/customXml" ds:itemID="{36F1B2D2-C649-4CF7-A76C-6E5CDCA79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552c1-bf62-4cca-b5c7-c62fb33418a7"/>
    <ds:schemaRef ds:uri="ab0ec70a-21b7-42aa-a7a0-24e61ed315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4754</TotalTime>
  <Words>1476</Words>
  <Application>Microsoft Office PowerPoint</Application>
  <PresentationFormat>On-screen Show (4:3)</PresentationFormat>
  <Paragraphs>155</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ＭＳ Ｐゴシック</vt:lpstr>
      <vt:lpstr>Arial</vt:lpstr>
      <vt:lpstr>Calibri</vt:lpstr>
      <vt:lpstr>Times New Roman</vt:lpstr>
      <vt:lpstr>ヒラギノ角ゴ Pro W3</vt:lpstr>
      <vt:lpstr>Office Theme</vt:lpstr>
      <vt:lpstr>1_Office Theme</vt:lpstr>
      <vt:lpstr> </vt:lpstr>
      <vt:lpstr>Physical activity among children Health Survey for England 2012</vt:lpstr>
      <vt:lpstr>Physical inactivity among children Health Survey for England 2012</vt:lpstr>
      <vt:lpstr>Physical activity among young children Health Survey for England 2012</vt:lpstr>
      <vt:lpstr>Physical activity by region Health Survey for England 2012, boys aged 5-15 years</vt:lpstr>
      <vt:lpstr>Physical activity by region Health Survey for England 2012, girls aged 5-15 years</vt:lpstr>
      <vt:lpstr>Trends in physical activity Children aged 2-15years; Health Survey for England 2008-2012</vt:lpstr>
      <vt:lpstr>Physical inactivity by household  incomeª                 Children aged 2-15years; Health Survey for England 2012</vt:lpstr>
      <vt:lpstr>Time spent sedentary in leisure time Children aged 2-15 years; Health Survey for England 2012</vt:lpstr>
      <vt:lpstr>PowerPoint Presentation</vt:lpstr>
      <vt:lpstr>PowerPoint Presentation</vt:lpstr>
      <vt:lpstr>PowerPoint Presentation</vt:lpstr>
      <vt:lpstr> </vt:lpstr>
    </vt:vector>
  </TitlesOfParts>
  <Company>Cabinet Office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Patterns and Trends in Child Physical Activity</dc:title>
  <dc:creator>Caroline Hancock</dc:creator>
  <cp:lastModifiedBy>Tristan Farron-Mahon</cp:lastModifiedBy>
  <cp:revision>309</cp:revision>
  <cp:lastPrinted>2015-06-17T10:17:17Z</cp:lastPrinted>
  <dcterms:created xsi:type="dcterms:W3CDTF">2012-10-10T09:02:29Z</dcterms:created>
  <dcterms:modified xsi:type="dcterms:W3CDTF">2016-03-18T17:02:51Z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0x010100729470F724B70A48916886C0D9B7B1F8</vt:lpwstr>
  </property>
</Properties>
</file>